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2" r:id="rId3"/>
    <p:sldId id="263" r:id="rId5"/>
    <p:sldId id="314" r:id="rId6"/>
    <p:sldId id="364" r:id="rId7"/>
    <p:sldId id="420" r:id="rId8"/>
    <p:sldId id="410" r:id="rId9"/>
    <p:sldId id="411" r:id="rId10"/>
    <p:sldId id="412" r:id="rId11"/>
    <p:sldId id="413" r:id="rId12"/>
    <p:sldId id="414" r:id="rId13"/>
    <p:sldId id="415" r:id="rId14"/>
    <p:sldId id="416" r:id="rId15"/>
    <p:sldId id="417" r:id="rId16"/>
    <p:sldId id="362" r:id="rId17"/>
    <p:sldId id="422" r:id="rId18"/>
    <p:sldId id="436" r:id="rId19"/>
    <p:sldId id="418" r:id="rId20"/>
    <p:sldId id="403" r:id="rId21"/>
    <p:sldId id="437" r:id="rId22"/>
    <p:sldId id="438" r:id="rId23"/>
    <p:sldId id="439" r:id="rId24"/>
    <p:sldId id="440" r:id="rId25"/>
    <p:sldId id="442" r:id="rId26"/>
    <p:sldId id="421" r:id="rId27"/>
    <p:sldId id="268" r:id="rId28"/>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0" userDrawn="1">
          <p15:clr>
            <a:srgbClr val="A4A3A4"/>
          </p15:clr>
        </p15:guide>
        <p15:guide id="2" pos="7368" userDrawn="1">
          <p15:clr>
            <a:srgbClr val="A4A3A4"/>
          </p15:clr>
        </p15:guide>
        <p15:guide id="4" orient="horz" pos="696" userDrawn="1">
          <p15:clr>
            <a:srgbClr val="A4A3A4"/>
          </p15:clr>
        </p15:guide>
        <p15:guide id="6" orient="horz" pos="40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曹 学威" initials="曹"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2EAFE"/>
    <a:srgbClr val="F2F2F2"/>
    <a:srgbClr val="FFFBF2"/>
    <a:srgbClr val="E1F2FF"/>
    <a:srgbClr val="EAEAEB"/>
    <a:srgbClr val="FF6600"/>
    <a:srgbClr val="FCCCE3"/>
    <a:srgbClr val="420028"/>
    <a:srgbClr val="004D95"/>
    <a:srgbClr val="604D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85" autoAdjust="0"/>
    <p:restoredTop sz="78672" autoAdjust="0"/>
  </p:normalViewPr>
  <p:slideViewPr>
    <p:cSldViewPr snapToGrid="0" showGuides="1">
      <p:cViewPr>
        <p:scale>
          <a:sx n="125" d="100"/>
          <a:sy n="125" d="100"/>
        </p:scale>
        <p:origin x="1344" y="216"/>
      </p:cViewPr>
      <p:guideLst>
        <p:guide pos="420"/>
        <p:guide pos="7368"/>
        <p:guide orient="horz" pos="696"/>
        <p:guide orient="horz" pos="4060"/>
      </p:guideLst>
    </p:cSldViewPr>
  </p:slideViewPr>
  <p:notesTextViewPr>
    <p:cViewPr>
      <p:scale>
        <a:sx n="200" d="100"/>
        <a:sy n="200" d="100"/>
      </p:scale>
      <p:origin x="0" y="0"/>
    </p:cViewPr>
  </p:notesTextViewPr>
  <p:sorterViewPr>
    <p:cViewPr varScale="1">
      <p:scale>
        <a:sx n="100" d="100"/>
        <a:sy n="100" d="100"/>
      </p:scale>
      <p:origin x="0" y="-154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45.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FD4E5-8A7A-427D-B971-085001B0500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4383A9-160A-45CA-AC15-11C54253F5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尊敬的各位专家，老师，大家下午好。我是来自湖南大学的周旭，</a:t>
            </a:r>
            <a:r>
              <a:rPr lang="zh-CN" altLang="en-US" dirty="0">
                <a:sym typeface="+mn-ea"/>
              </a:rPr>
              <a:t>非常感谢蚂蚁和数据库专委对项目的资助</a:t>
            </a:r>
            <a:endParaRPr lang="zh-CN" altLang="en-US" dirty="0">
              <a:sym typeface="+mn-ea"/>
            </a:endParaRPr>
          </a:p>
          <a:p>
            <a:endParaRPr lang="zh-CN" altLang="en-US" dirty="0"/>
          </a:p>
          <a:p>
            <a:r>
              <a:rPr lang="zh-CN" altLang="en-US" dirty="0"/>
              <a:t>汇报的题目是</a:t>
            </a:r>
            <a:r>
              <a:rPr lang="en-US" altLang="zh-CN" dirty="0"/>
              <a:t> </a:t>
            </a:r>
            <a:r>
              <a:rPr lang="zh-CN" altLang="en-US" b="1" dirty="0">
                <a:ln w="6600">
                  <a:solidFill>
                    <a:schemeClr val="accent2"/>
                  </a:solidFill>
                  <a:prstDash val="solid"/>
                </a:ln>
                <a:solidFill>
                  <a:srgbClr val="FFFFFF"/>
                </a:solidFill>
                <a:effectLst>
                  <a:outerShdw dist="38100" dir="2700000" algn="tl" rotWithShape="0">
                    <a:schemeClr val="accent2"/>
                  </a:outerShdw>
                </a:effectLst>
                <a:sym typeface="+mn-ea"/>
              </a:rPr>
              <a:t>数据库索引智能推荐和管理</a:t>
            </a:r>
            <a:endParaRPr lang="zh-CN" altLang="en-US" b="1" dirty="0">
              <a:ln w="6600">
                <a:solidFill>
                  <a:schemeClr val="accent2"/>
                </a:solidFill>
                <a:prstDash val="solid"/>
              </a:ln>
              <a:solidFill>
                <a:srgbClr val="FFFFFF"/>
              </a:solidFill>
              <a:effectLst>
                <a:outerShdw dist="38100" dir="2700000" algn="tl" rotWithShape="0">
                  <a:schemeClr val="accent2"/>
                </a:outerShdw>
              </a:effectLst>
              <a:sym typeface="+mn-ea"/>
            </a:endParaRP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研究方案</a:t>
            </a:r>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800" kern="100" dirty="0">
              <a:effectLst/>
              <a:ea typeface="宋体" panose="02010600030101010101" pitchFamily="2" charset="-122"/>
              <a:cs typeface="Times New Roman" panose="02020603050405020304" pitchFamily="18" charset="0"/>
            </a:endParaRPr>
          </a:p>
          <a:p>
            <a:endParaRPr lang="zh-CN" altLang="zh-CN" sz="1800" kern="100" dirty="0">
              <a:effectLst/>
              <a:ea typeface="宋体" panose="02010600030101010101" pitchFamily="2" charset="-122"/>
              <a:cs typeface="Times New Roman" panose="02020603050405020304" pitchFamily="18" charset="0"/>
            </a:endParaRPr>
          </a:p>
          <a:p>
            <a:r>
              <a:rPr lang="zh-CN" altLang="zh-CN" sz="1800" kern="100" dirty="0">
                <a:effectLst/>
                <a:ea typeface="宋体" panose="02010600030101010101" pitchFamily="2" charset="-122"/>
                <a:cs typeface="Times New Roman" panose="02020603050405020304" pitchFamily="18" charset="0"/>
              </a:rPr>
              <a:t>在蒙特卡洛树搜索中，为了有效估算不同索引的优势，系统通过训练深度回归模型来估算整体索引收益</a:t>
            </a:r>
            <a:endParaRPr lang="en-US" altLang="zh-CN"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研究内容和方案总结</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C4383A9-160A-45CA-AC15-11C54253F50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根据研究内容，项目研究分为四个阶段</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C4383A9-160A-45CA-AC15-11C54253F50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sym typeface="+mn-ea"/>
              </a:rPr>
              <a:t>分别申请两项以上专利，一篇高水平学术论文</a:t>
            </a:r>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以下将介绍一些相关的工作</a:t>
            </a:r>
            <a:endParaRPr lang="en-US" altLang="zh-CN" dirty="0"/>
          </a:p>
          <a:p>
            <a:pPr marL="0" marR="0" lvl="0" indent="0" algn="just" defTabSz="914400" rtl="0" eaLnBrk="1" fontAlgn="auto" latinLnBrk="0" hangingPunct="1">
              <a:lnSpc>
                <a:spcPct val="120000"/>
              </a:lnSpc>
              <a:spcBef>
                <a:spcPts val="0"/>
              </a:spcBef>
              <a:spcAft>
                <a:spcPts val="0"/>
              </a:spcAft>
              <a:buClrTx/>
              <a:buSzTx/>
              <a:buFontTx/>
              <a:buNone/>
              <a:defRPr/>
            </a:pPr>
            <a:r>
              <a:rPr lang="zh-CN" altLang="en-US"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构建有向图索引结构，基于</a:t>
            </a:r>
            <a:r>
              <a:rPr lang="zh-CN" altLang="en-US" b="1"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组Skyline的不可支配性</a:t>
            </a:r>
            <a:r>
              <a:rPr lang="zh-CN" altLang="en-US"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，提出查询</a:t>
            </a:r>
            <a:r>
              <a:rPr lang="zh-CN" altLang="en-US" b="1"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结果直接生成与快速验证策略</a:t>
            </a:r>
            <a:r>
              <a:rPr lang="zh-CN" altLang="en-US"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，设计分层查询算法，与</a:t>
            </a:r>
            <a:r>
              <a:rPr lang="en-US" altLang="zh-CN"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CCF </a:t>
            </a:r>
            <a:r>
              <a:rPr lang="zh-CN" altLang="en-US"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类会议VLDB发表算法相比，性能可提升</a:t>
            </a:r>
            <a:r>
              <a:rPr lang="zh-CN" altLang="en-US" b="1"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2个数量级</a:t>
            </a:r>
            <a:endParaRPr lang="en-US" altLang="zh-CN"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汇报分为三个部分</a:t>
            </a:r>
            <a:endParaRPr lang="zh-CN" altLang="en-US" dirty="0"/>
          </a:p>
          <a:p>
            <a:endParaRPr lang="zh-CN" altLang="en-US" dirty="0"/>
          </a:p>
          <a:p>
            <a:r>
              <a:rPr lang="zh-CN" altLang="en-US" dirty="0"/>
              <a:t>首先是研究背景</a:t>
            </a:r>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noProof="0" dirty="0">
                <a:ln>
                  <a:noFill/>
                </a:ln>
                <a:solidFill>
                  <a:srgbClr val="003A98"/>
                </a:solidFill>
                <a:effectLst/>
                <a:uLnTx/>
                <a:uFillTx/>
                <a:latin typeface="Times New Roman" panose="02020603050405020304" pitchFamily="18" charset="0"/>
                <a:cs typeface="Times New Roman" panose="02020603050405020304" pitchFamily="18" charset="0"/>
                <a:sym typeface="+mn-ea"/>
              </a:rPr>
              <a:t>证明全局</a:t>
            </a:r>
            <a:r>
              <a:rPr lang="en-US" altLang="zh-CN" noProof="0" dirty="0">
                <a:ln>
                  <a:noFill/>
                </a:ln>
                <a:solidFill>
                  <a:srgbClr val="003A98"/>
                </a:solidFill>
                <a:effectLst/>
                <a:uLnTx/>
                <a:uFillTx/>
                <a:latin typeface="Times New Roman" panose="02020603050405020304" pitchFamily="18" charset="0"/>
                <a:cs typeface="Times New Roman" panose="02020603050405020304" pitchFamily="18" charset="0"/>
                <a:sym typeface="+mn-ea"/>
              </a:rPr>
              <a:t>Skyline</a:t>
            </a:r>
            <a:r>
              <a:rPr lang="zh-CN" altLang="en-US" noProof="0" dirty="0">
                <a:ln>
                  <a:noFill/>
                </a:ln>
                <a:solidFill>
                  <a:srgbClr val="003A98"/>
                </a:solidFill>
                <a:effectLst/>
                <a:uLnTx/>
                <a:uFillTx/>
                <a:latin typeface="Times New Roman" panose="02020603050405020304" pitchFamily="18" charset="0"/>
                <a:cs typeface="Times New Roman" panose="02020603050405020304" pitchFamily="18" charset="0"/>
                <a:sym typeface="+mn-ea"/>
              </a:rPr>
              <a:t>概率</a:t>
            </a:r>
            <a:r>
              <a:rPr lang="zh-CN" altLang="en-US" noProof="0" dirty="0">
                <a:ln>
                  <a:noFill/>
                </a:ln>
                <a:solidFill>
                  <a:srgbClr val="C00000"/>
                </a:solidFill>
                <a:effectLst/>
                <a:uLnTx/>
                <a:uFillTx/>
                <a:latin typeface="Times New Roman" panose="02020603050405020304" pitchFamily="18" charset="0"/>
                <a:cs typeface="Times New Roman" panose="02020603050405020304" pitchFamily="18" charset="0"/>
                <a:sym typeface="+mn-ea"/>
              </a:rPr>
              <a:t>理论上界</a:t>
            </a:r>
            <a:r>
              <a:rPr lang="zh-CN" altLang="en-US" noProof="0" dirty="0">
                <a:ln>
                  <a:noFill/>
                </a:ln>
                <a:solidFill>
                  <a:srgbClr val="003A98"/>
                </a:solidFill>
                <a:effectLst/>
                <a:uLnTx/>
                <a:uFillTx/>
                <a:latin typeface="Times New Roman" panose="02020603050405020304" pitchFamily="18" charset="0"/>
                <a:cs typeface="Times New Roman" panose="02020603050405020304" pitchFamily="18" charset="0"/>
                <a:sym typeface="+mn-ea"/>
              </a:rPr>
              <a:t>，设计基于最小概率边界矩形的</a:t>
            </a:r>
            <a:r>
              <a:rPr lang="zh-CN" altLang="en-US" noProof="0" dirty="0">
                <a:ln>
                  <a:noFill/>
                </a:ln>
                <a:solidFill>
                  <a:srgbClr val="C00000"/>
                </a:solidFill>
                <a:effectLst/>
                <a:uLnTx/>
                <a:uFillTx/>
                <a:latin typeface="Times New Roman" panose="02020603050405020304" pitchFamily="18" charset="0"/>
                <a:cs typeface="Times New Roman" panose="02020603050405020304" pitchFamily="18" charset="0"/>
                <a:sym typeface="+mn-ea"/>
              </a:rPr>
              <a:t>自适应数据选择机制</a:t>
            </a:r>
            <a:r>
              <a:rPr lang="zh-CN" altLang="en-US" noProof="0" dirty="0">
                <a:ln>
                  <a:noFill/>
                </a:ln>
                <a:solidFill>
                  <a:srgbClr val="003A98"/>
                </a:solidFill>
                <a:effectLst/>
                <a:uLnTx/>
                <a:uFillTx/>
                <a:latin typeface="Times New Roman" panose="02020603050405020304" pitchFamily="18" charset="0"/>
                <a:cs typeface="Times New Roman" panose="02020603050405020304" pitchFamily="18" charset="0"/>
                <a:sym typeface="+mn-ea"/>
              </a:rPr>
              <a:t>，提出分布式自适应查询算法，</a:t>
            </a:r>
            <a:endParaRPr lang="zh-CN" altLang="en-US" noProof="0" dirty="0">
              <a:ln>
                <a:noFill/>
              </a:ln>
              <a:solidFill>
                <a:srgbClr val="003A98"/>
              </a:solidFill>
              <a:effectLst/>
              <a:uLnTx/>
              <a:uFillTx/>
              <a:latin typeface="Times New Roman" panose="02020603050405020304" pitchFamily="18" charset="0"/>
              <a:cs typeface="Times New Roman" panose="02020603050405020304" pitchFamily="18" charset="0"/>
              <a:sym typeface="+mn-ea"/>
            </a:endParaRPr>
          </a:p>
          <a:p>
            <a:r>
              <a:rPr lang="zh-CN" altLang="en-US" noProof="0" dirty="0">
                <a:ln>
                  <a:noFill/>
                </a:ln>
                <a:solidFill>
                  <a:srgbClr val="003A98"/>
                </a:solidFill>
                <a:effectLst/>
                <a:uLnTx/>
                <a:uFillTx/>
                <a:latin typeface="Times New Roman" panose="02020603050405020304" pitchFamily="18" charset="0"/>
                <a:cs typeface="Times New Roman" panose="02020603050405020304" pitchFamily="18" charset="0"/>
                <a:sym typeface="+mn-ea"/>
              </a:rPr>
              <a:t>实现性能</a:t>
            </a:r>
            <a:r>
              <a:rPr lang="en-US" altLang="zh-CN" noProof="0" dirty="0">
                <a:ln>
                  <a:noFill/>
                </a:ln>
                <a:solidFill>
                  <a:srgbClr val="C00000"/>
                </a:solidFill>
                <a:effectLst/>
                <a:uLnTx/>
                <a:uFillTx/>
                <a:latin typeface="Times New Roman" panose="02020603050405020304" pitchFamily="18" charset="0"/>
                <a:cs typeface="Times New Roman" panose="02020603050405020304" pitchFamily="18" charset="0"/>
                <a:sym typeface="+mn-ea"/>
              </a:rPr>
              <a:t>56.41%</a:t>
            </a:r>
            <a:r>
              <a:rPr lang="zh-CN" altLang="en-US" noProof="0" dirty="0">
                <a:ln>
                  <a:noFill/>
                </a:ln>
                <a:solidFill>
                  <a:srgbClr val="C00000"/>
                </a:solidFill>
                <a:effectLst/>
                <a:uLnTx/>
                <a:uFillTx/>
                <a:latin typeface="Times New Roman" panose="02020603050405020304" pitchFamily="18" charset="0"/>
                <a:cs typeface="Times New Roman" panose="02020603050405020304" pitchFamily="18" charset="0"/>
                <a:sym typeface="+mn-ea"/>
              </a:rPr>
              <a:t>的提升</a:t>
            </a:r>
            <a:endParaRPr lang="en-US" altLang="zh-CN"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基于概率阈值子区间构建</a:t>
            </a:r>
            <a:r>
              <a:rPr lang="zh-CN" altLang="en-US"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Forest索引</a:t>
            </a:r>
            <a:r>
              <a:rPr lang="zh-CN" altLang="en-US"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结构，提出依据节点嵌套特性的</a:t>
            </a:r>
            <a:r>
              <a:rPr lang="zh-CN" altLang="en-US"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索引压缩</a:t>
            </a:r>
            <a:r>
              <a:rPr lang="zh-CN" altLang="en-US"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方法</a:t>
            </a:r>
            <a:r>
              <a:rPr lang="zh-CN" altLang="en-US" dirty="0">
                <a:sym typeface="+mn-ea"/>
              </a:rPr>
              <a:t>，通过给定概率</a:t>
            </a:r>
            <a:r>
              <a:rPr lang="zh-CN" altLang="en-US"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直接定位</a:t>
            </a:r>
            <a:r>
              <a:rPr lang="zh-CN" altLang="en-US" dirty="0">
                <a:sym typeface="+mn-ea"/>
              </a:rPr>
              <a:t>到查询结果，</a:t>
            </a:r>
            <a:r>
              <a:rPr lang="zh-CN" altLang="en-US" noProof="0" dirty="0">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查询性能可提升</a:t>
            </a:r>
            <a:r>
              <a:rPr lang="en-US" altLang="zh-CN" b="1" noProof="0" dirty="0">
                <a:ln>
                  <a:noFill/>
                </a:ln>
                <a:solidFill>
                  <a:schemeClr val="accent6"/>
                </a:solidFill>
                <a:effectLst/>
                <a:uLnTx/>
                <a:uFillTx/>
                <a:latin typeface="Arial Black" panose="020B0A04020102020204" pitchFamily="34" charset="0"/>
                <a:ea typeface="微软雅黑" panose="020B0503020204020204" pitchFamily="34" charset="-122"/>
                <a:cs typeface="Times New Roman" panose="02020603050405020304" pitchFamily="18" charset="0"/>
                <a:sym typeface="+mn-ea"/>
              </a:rPr>
              <a:t>2-3</a:t>
            </a:r>
            <a:r>
              <a:rPr lang="zh-CN" altLang="en-US" b="1" noProof="0" dirty="0">
                <a:ln>
                  <a:noFill/>
                </a:ln>
                <a:solidFill>
                  <a:schemeClr val="accent6"/>
                </a:solidFill>
                <a:effectLst/>
                <a:uLnTx/>
                <a:uFillTx/>
                <a:latin typeface="Arial Black" panose="020B0A04020102020204" pitchFamily="34" charset="0"/>
                <a:ea typeface="微软雅黑" panose="020B0503020204020204" pitchFamily="34" charset="-122"/>
                <a:cs typeface="Times New Roman" panose="02020603050405020304" pitchFamily="18" charset="0"/>
                <a:sym typeface="+mn-ea"/>
              </a:rPr>
              <a:t>个数量级</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C4383A9-160A-45CA-AC15-11C54253F50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Tip值是二部图查询的重要依据，</a:t>
            </a:r>
            <a:endParaRPr lang="zh-CN" altLang="en-US" dirty="0">
              <a:sym typeface="+mn-ea"/>
            </a:endParaRPr>
          </a:p>
          <a:p>
            <a:r>
              <a:rPr lang="zh-CN" altLang="en-US" dirty="0">
                <a:sym typeface="+mn-ea"/>
              </a:rPr>
              <a:t>我们首次提出分布式</a:t>
            </a:r>
            <a:r>
              <a:rPr lang="en-US" altLang="zh-CN" dirty="0">
                <a:sym typeface="+mn-ea"/>
              </a:rPr>
              <a:t>Tip</a:t>
            </a:r>
            <a:r>
              <a:rPr lang="zh-CN" altLang="en-US" dirty="0">
                <a:sym typeface="+mn-ea"/>
              </a:rPr>
              <a:t>分解及维护方法， 通过引入消息聚合及任务分解技术，</a:t>
            </a:r>
            <a:endParaRPr lang="zh-CN" altLang="en-US" dirty="0">
              <a:sym typeface="+mn-ea"/>
            </a:endParaRPr>
          </a:p>
          <a:p>
            <a:r>
              <a:rPr lang="zh-CN" altLang="en-US" dirty="0">
                <a:sym typeface="+mn-ea"/>
              </a:rPr>
              <a:t>实现亿级规模二部图单边维护性能的跨越式提升，所需时间由小时级减少至秒级</a:t>
            </a:r>
            <a:endParaRPr lang="zh-CN" altLang="en-US" dirty="0">
              <a:sym typeface="+mn-ea"/>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C4383A9-160A-45CA-AC15-11C54253F50F}"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cs typeface="Arial" panose="020B0604020202020204" pitchFamily="34" charset="0"/>
                <a:sym typeface="微软雅黑" panose="020B0503020204020204" pitchFamily="34" charset="-122"/>
              </a:rPr>
              <a:t>技术应用情况</a:t>
            </a:r>
            <a:endParaRPr lang="zh-CN" altLang="en-US" dirty="0">
              <a:cs typeface="Arial" panose="020B0604020202020204" pitchFamily="34" charset="0"/>
              <a:sym typeface="微软雅黑" panose="020B0503020204020204" pitchFamily="34" charset="-122"/>
            </a:endParaRPr>
          </a:p>
          <a:p>
            <a:r>
              <a:rPr lang="zh-CN" altLang="en-US" dirty="0">
                <a:cs typeface="Arial" panose="020B0604020202020204" pitchFamily="34" charset="0"/>
                <a:sym typeface="微软雅黑" panose="020B0503020204020204" pitchFamily="34" charset="-122"/>
              </a:rPr>
              <a:t>与之江实验室合作研发了天枢可视分析平台，实现大规模图数据交互、分析和挖掘，</a:t>
            </a:r>
            <a:endParaRPr lang="zh-CN" altLang="en-US" dirty="0">
              <a:cs typeface="Arial" panose="020B0604020202020204" pitchFamily="34" charset="0"/>
              <a:sym typeface="微软雅黑" panose="020B0503020204020204" pitchFamily="34" charset="-122"/>
            </a:endParaRPr>
          </a:p>
          <a:p>
            <a:r>
              <a:rPr lang="zh-CN" altLang="en-US" dirty="0">
                <a:cs typeface="Arial" panose="020B0604020202020204" pitchFamily="34" charset="0"/>
                <a:sym typeface="微软雅黑" panose="020B0503020204020204" pitchFamily="34" charset="-122"/>
              </a:rPr>
              <a:t>通过近似计算，中介中心性计算性能提升2个数量级；</a:t>
            </a:r>
            <a:endParaRPr lang="zh-CN" altLang="en-US" dirty="0">
              <a:cs typeface="Arial" panose="020B0604020202020204" pitchFamily="34" charset="0"/>
              <a:sym typeface="微软雅黑" panose="020B0503020204020204" pitchFamily="34" charset="-122"/>
            </a:endParaRPr>
          </a:p>
          <a:p>
            <a:r>
              <a:rPr lang="zh-CN" altLang="en-US" dirty="0">
                <a:cs typeface="Arial" panose="020B0604020202020204" pitchFamily="34" charset="0"/>
                <a:sym typeface="微软雅黑" panose="020B0503020204020204" pitchFamily="34" charset="-122"/>
              </a:rPr>
              <a:t>引入预计算方法，社团检测、路径搜索的性能提升约1个数量级。</a:t>
            </a:r>
            <a:endParaRPr lang="zh-CN" altLang="en-US" dirty="0">
              <a:cs typeface="Arial" panose="020B0604020202020204" pitchFamily="34" charset="0"/>
              <a:sym typeface="微软雅黑" panose="020B0503020204020204" pitchFamily="34" charset="-122"/>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F71116E-C7EF-4503-833F-521068FE946E}"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ea typeface="宋体" panose="02010600030101010101" pitchFamily="2" charset="-122"/>
                <a:cs typeface="Times New Roman" panose="02020603050405020304" pitchFamily="18" charset="0"/>
              </a:rPr>
              <a:t>在云计算、大数据、人工智能等领域技术的出现，人们对数据认识的不断深入，相关应用领域中数据规模呈现爆炸式增长</a:t>
            </a:r>
            <a:endParaRPr lang="zh-CN" altLang="zh-CN" sz="1800" kern="100"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kern="100"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ea typeface="宋体" panose="02010600030101010101" pitchFamily="2" charset="-122"/>
                <a:cs typeface="Times New Roman" panose="02020603050405020304" pitchFamily="18" charset="0"/>
              </a:rPr>
              <a:t>数据库是对海量数据进行存储和管理的重要工具，其中索引是对海量数据进行高效查询处理的有效途径</a:t>
            </a:r>
            <a:endParaRPr lang="zh-CN" altLang="zh-CN" sz="1800" kern="100"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800" kern="100"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ea typeface="宋体" panose="02010600030101010101" pitchFamily="2" charset="-122"/>
                <a:cs typeface="Times New Roman" panose="02020603050405020304" pitchFamily="18" charset="0"/>
              </a:rPr>
              <a:t>索引是一种单独的、物理的对数据库表中一列或多列的值进行排序的一种存储结构，通过索引查询可避免全表扫描，提升数据查询处理</a:t>
            </a:r>
            <a:r>
              <a:rPr lang="zh-CN" altLang="zh-CN" sz="1800" kern="100" dirty="0">
                <a:effectLst/>
                <a:ea typeface="宋体" panose="02010600030101010101" pitchFamily="2" charset="-122"/>
                <a:cs typeface="Times New Roman" panose="02020603050405020304" pitchFamily="18" charset="0"/>
              </a:rPr>
              <a:t>性能</a:t>
            </a:r>
            <a:endParaRPr lang="zh-CN" altLang="zh-CN" sz="1800" kern="100"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kern="100" dirty="0">
                <a:effectLst/>
                <a:ea typeface="宋体" panose="02010600030101010101" pitchFamily="2" charset="-122"/>
                <a:cs typeface="Times New Roman" panose="02020603050405020304" pitchFamily="18" charset="0"/>
              </a:rPr>
              <a:t>数据库系统中进行索引的自适应推荐和管理是当前数据库研究领域的一个热点问题。</a:t>
            </a:r>
            <a:endParaRPr lang="en-US" altLang="zh-CN" sz="1200" dirty="0">
              <a:solidFill>
                <a:srgbClr val="000000"/>
              </a:solidFill>
              <a:effectLst/>
              <a:latin typeface="Batang" panose="02030600000101010101" pitchFamily="18" charset="-127"/>
              <a:ea typeface="Batang" panose="02030600000101010101" pitchFamily="18"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dirty="0">
              <a:solidFill>
                <a:srgbClr val="000000"/>
              </a:solidFill>
              <a:effectLst/>
              <a:latin typeface="Batang" panose="02030600000101010101" pitchFamily="18" charset="-127"/>
              <a:ea typeface="Batang" panose="02030600000101010101" pitchFamily="18" charset="-127"/>
              <a:cs typeface="Times New Roman" panose="02020603050405020304" pitchFamily="18" charset="0"/>
            </a:endParaRPr>
          </a:p>
          <a:p>
            <a:pPr marL="0" indent="0">
              <a:buNone/>
            </a:pPr>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rPr>
              <a:t>传统的索引推荐方法大多采用启发式规则进行枚举和贪心的方法。</a:t>
            </a:r>
            <a:endPar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rPr>
              <a:t>在负载动态变化的生产环境数据库中，枚举算法无法在有限的时间内计算出所有索引组合情况。</a:t>
            </a:r>
            <a:endPar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rPr>
              <a:t>基于贪心方法的索引推荐方法，可能存在计算出次优解的问题。</a:t>
            </a:r>
            <a:endPar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rPr>
              <a:t>采用数据库索引推荐工具，需要数据库管理员有丰富的使用经验。</a:t>
            </a:r>
            <a:endPar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rPr>
              <a:t>机器学习可以通过学习历史数据中的关系，辅助数据库系统做决策，这也为数据库系统中的索引推荐技术提供了新的可能性</a:t>
            </a:r>
            <a:r>
              <a:rPr lang="zh-CN" altLang="en-US"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rPr>
              <a:t>。</a:t>
            </a:r>
            <a:endParaRPr lang="zh-CN" altLang="en-US"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rPr>
              <a:t>基于</a:t>
            </a:r>
            <a:r>
              <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rPr>
              <a:t>机器学习</a:t>
            </a:r>
            <a:r>
              <a:rPr lang="zh-CN" altLang="en-US"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rPr>
              <a:t>的</a:t>
            </a:r>
            <a:r>
              <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rPr>
              <a:t>索引推荐主要需要解决三个问题：</a:t>
            </a:r>
            <a:endPar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solidFill>
                  <a:srgbClr val="000000"/>
                </a:solidFill>
                <a:effectLst/>
                <a:latin typeface="Batang" panose="02030600000101010101" pitchFamily="18" charset="-127"/>
                <a:ea typeface="宋体" panose="02010600030101010101" pitchFamily="2" charset="-122"/>
                <a:cs typeface="Times New Roman" panose="02020603050405020304" pitchFamily="18" charset="0"/>
              </a:rPr>
              <a:t>如何估计索引的收益？</a:t>
            </a:r>
            <a:r>
              <a:rPr lang="zh-CN" altLang="zh-CN"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如何对索引进行选择</a:t>
            </a:r>
            <a:r>
              <a:rPr lang="en-US" altLang="zh-CN"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sz="12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如何对索引进行更新维护和管理</a:t>
            </a:r>
            <a:endParaRPr lang="zh-CN" altLang="en-US" dirty="0"/>
          </a:p>
          <a:p>
            <a:pPr marL="0" indent="0">
              <a:buNone/>
            </a:pPr>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针对索引推荐在收益评估、索引选择和索引管理方面的挑战，在</a:t>
            </a:r>
            <a:r>
              <a:rPr lang="en-US" altLang="zh-CN" dirty="0"/>
              <a:t>sigmod</a:t>
            </a:r>
            <a:r>
              <a:rPr lang="zh-CN" altLang="en-US" dirty="0"/>
              <a:t>、</a:t>
            </a:r>
            <a:r>
              <a:rPr lang="en-US" altLang="zh-CN" dirty="0"/>
              <a:t>ICDE</a:t>
            </a:r>
            <a:r>
              <a:rPr lang="zh-CN" altLang="en-US" dirty="0"/>
              <a:t>等国际顶会已发表了一些研究成果，但这些成果没有考虑</a:t>
            </a:r>
            <a:r>
              <a:rPr lang="en-US" altLang="zh-CN" dirty="0"/>
              <a:t> </a:t>
            </a:r>
            <a:r>
              <a:rPr lang="en-US" altLang="zh-CN" dirty="0" err="1">
                <a:solidFill>
                  <a:schemeClr val="bg1"/>
                </a:solidFill>
                <a:effectLst>
                  <a:outerShdw blurRad="38100" dist="38100" dir="2700000" algn="tl">
                    <a:srgbClr val="000000">
                      <a:alpha val="43137"/>
                    </a:srgbClr>
                  </a:outerShdw>
                </a:effectLst>
                <a:sym typeface="微软雅黑" panose="020B0503020204020204" pitchFamily="34" charset="-122"/>
              </a:rPr>
              <a:t>OceanBase </a:t>
            </a:r>
            <a:r>
              <a:rPr lang="zh-CN" altLang="en-US" dirty="0" err="1">
                <a:solidFill>
                  <a:schemeClr val="bg1"/>
                </a:solidFill>
                <a:effectLst>
                  <a:outerShdw blurRad="38100" dist="38100" dir="2700000" algn="tl">
                    <a:srgbClr val="000000">
                      <a:alpha val="43137"/>
                    </a:srgbClr>
                  </a:outerShdw>
                </a:effectLst>
                <a:sym typeface="微软雅黑" panose="020B0503020204020204" pitchFamily="34" charset="-122"/>
              </a:rPr>
              <a:t>特有架构</a:t>
            </a:r>
            <a:endParaRPr lang="zh-CN" altLang="en-US" dirty="0"/>
          </a:p>
          <a:p>
            <a:pPr marL="0" indent="0">
              <a:buNone/>
            </a:pPr>
            <a:endParaRPr lang="en-US" altLang="zh-CN" dirty="0"/>
          </a:p>
          <a:p>
            <a:pPr marL="0" indent="0">
              <a:buNone/>
            </a:pPr>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sz="1800" kern="100" dirty="0" err="1">
                <a:solidFill>
                  <a:srgbClr val="0070C0"/>
                </a:solidFill>
                <a:effectLst/>
                <a:ea typeface="宋体" panose="02010600030101010101" pitchFamily="2" charset="-122"/>
                <a:cs typeface="Times New Roman" panose="02020603050405020304" pitchFamily="18" charset="0"/>
              </a:rPr>
              <a:t>OceanBase</a:t>
            </a:r>
            <a:r>
              <a:rPr lang="zh-CN" altLang="en-US" sz="1800" kern="100" dirty="0">
                <a:solidFill>
                  <a:srgbClr val="0070C0"/>
                </a:solidFill>
                <a:effectLst/>
                <a:ea typeface="宋体" panose="02010600030101010101" pitchFamily="2" charset="-122"/>
                <a:cs typeface="Times New Roman" panose="02020603050405020304" pitchFamily="18" charset="0"/>
              </a:rPr>
              <a:t>数据库</a:t>
            </a:r>
            <a:r>
              <a:rPr lang="zh-CN" altLang="zh-CN" sz="1800" kern="100" dirty="0">
                <a:solidFill>
                  <a:srgbClr val="0070C0"/>
                </a:solidFill>
                <a:effectLst/>
                <a:ea typeface="宋体" panose="02010600030101010101" pitchFamily="2" charset="-122"/>
                <a:cs typeface="Times New Roman" panose="02020603050405020304" pitchFamily="18" charset="0"/>
              </a:rPr>
              <a:t>同时支持</a:t>
            </a:r>
            <a:r>
              <a:rPr lang="en-US" altLang="zh-CN" sz="1800" kern="100" dirty="0">
                <a:solidFill>
                  <a:srgbClr val="0070C0"/>
                </a:solidFill>
                <a:effectLst/>
                <a:ea typeface="宋体" panose="02010600030101010101" pitchFamily="2" charset="-122"/>
                <a:cs typeface="Times New Roman" panose="02020603050405020304" pitchFamily="18" charset="0"/>
              </a:rPr>
              <a:t>OLTP</a:t>
            </a:r>
            <a:r>
              <a:rPr lang="zh-CN" altLang="zh-CN" sz="1800" kern="100" dirty="0">
                <a:solidFill>
                  <a:srgbClr val="0070C0"/>
                </a:solidFill>
                <a:effectLst/>
                <a:ea typeface="宋体" panose="02010600030101010101" pitchFamily="2" charset="-122"/>
                <a:cs typeface="Times New Roman" panose="02020603050405020304" pitchFamily="18" charset="0"/>
              </a:rPr>
              <a:t>和</a:t>
            </a:r>
            <a:r>
              <a:rPr lang="en-US" altLang="zh-CN" sz="1800" kern="100" dirty="0">
                <a:solidFill>
                  <a:srgbClr val="0070C0"/>
                </a:solidFill>
                <a:effectLst/>
                <a:ea typeface="宋体" panose="02010600030101010101" pitchFamily="2" charset="-122"/>
                <a:cs typeface="Times New Roman" panose="02020603050405020304" pitchFamily="18" charset="0"/>
              </a:rPr>
              <a:t>OLAP</a:t>
            </a:r>
            <a:r>
              <a:rPr lang="zh-CN" altLang="zh-CN" sz="1800" kern="100" dirty="0">
                <a:solidFill>
                  <a:srgbClr val="0070C0"/>
                </a:solidFill>
                <a:effectLst/>
                <a:ea typeface="宋体" panose="02010600030101010101" pitchFamily="2" charset="-122"/>
                <a:cs typeface="Times New Roman" panose="02020603050405020304" pitchFamily="18" charset="0"/>
              </a:rPr>
              <a:t>的混合负载</a:t>
            </a:r>
            <a:r>
              <a:rPr lang="en-US" altLang="zh-CN" sz="1800" kern="100" dirty="0">
                <a:solidFill>
                  <a:srgbClr val="0070C0"/>
                </a:solidFill>
                <a:effectLst/>
                <a:ea typeface="宋体" panose="02010600030101010101" pitchFamily="2" charset="-122"/>
                <a:cs typeface="Times New Roman" panose="02020603050405020304" pitchFamily="18" charset="0"/>
              </a:rPr>
              <a:t>, </a:t>
            </a:r>
            <a:r>
              <a:rPr lang="zh-CN" altLang="en-US" sz="1800" kern="100" dirty="0">
                <a:solidFill>
                  <a:srgbClr val="0070C0"/>
                </a:solidFill>
                <a:effectLst/>
                <a:ea typeface="宋体" panose="02010600030101010101" pitchFamily="2" charset="-122"/>
                <a:cs typeface="Times New Roman" panose="02020603050405020304" pitchFamily="18" charset="0"/>
              </a:rPr>
              <a:t>既可以进行大量历史</a:t>
            </a:r>
            <a:r>
              <a:rPr lang="en-US" altLang="zh-CN" sz="1800" kern="100" dirty="0">
                <a:solidFill>
                  <a:srgbClr val="0070C0"/>
                </a:solidFill>
                <a:effectLst/>
                <a:ea typeface="宋体" panose="02010600030101010101" pitchFamily="2" charset="-122"/>
                <a:cs typeface="Times New Roman" panose="02020603050405020304" pitchFamily="18" charset="0"/>
              </a:rPr>
              <a:t>数据分析和预测</a:t>
            </a:r>
            <a:r>
              <a:rPr lang="zh-CN" altLang="en-US" sz="1800" kern="100" dirty="0">
                <a:solidFill>
                  <a:srgbClr val="0070C0"/>
                </a:solidFill>
                <a:effectLst/>
                <a:ea typeface="宋体" panose="02010600030101010101" pitchFamily="2" charset="-122"/>
                <a:cs typeface="Times New Roman" panose="02020603050405020304" pitchFamily="18" charset="0"/>
              </a:rPr>
              <a:t>，又能实现实时</a:t>
            </a:r>
            <a:r>
              <a:rPr lang="zh-CN" altLang="en-US" sz="1800" kern="100" dirty="0">
                <a:solidFill>
                  <a:srgbClr val="0070C0"/>
                </a:solidFill>
                <a:effectLst/>
                <a:ea typeface="宋体" panose="02010600030101010101" pitchFamily="2" charset="-122"/>
                <a:cs typeface="Times New Roman" panose="02020603050405020304" pitchFamily="18" charset="0"/>
              </a:rPr>
              <a:t>事务数据</a:t>
            </a:r>
            <a:r>
              <a:rPr lang="zh-CN" altLang="en-US" sz="1800" kern="100" dirty="0">
                <a:solidFill>
                  <a:srgbClr val="0070C0"/>
                </a:solidFill>
                <a:effectLst/>
                <a:ea typeface="宋体" panose="02010600030101010101" pitchFamily="2" charset="-122"/>
                <a:cs typeface="Times New Roman" panose="02020603050405020304" pitchFamily="18" charset="0"/>
              </a:rPr>
              <a:t>处理</a:t>
            </a:r>
            <a:endParaRPr lang="zh-CN" altLang="en-US" sz="1800" kern="100" dirty="0">
              <a:solidFill>
                <a:srgbClr val="0070C0"/>
              </a:solidFill>
              <a:effectLst/>
              <a:ea typeface="宋体" panose="02010600030101010101" pitchFamily="2" charset="-122"/>
              <a:cs typeface="Times New Roman" panose="02020603050405020304" pitchFamily="18" charset="0"/>
            </a:endParaRPr>
          </a:p>
          <a:p>
            <a:pPr marL="0" indent="0">
              <a:buNone/>
            </a:pPr>
            <a:endParaRPr lang="zh-CN" altLang="en-US" sz="1800" kern="100" dirty="0">
              <a:solidFill>
                <a:srgbClr val="0070C0"/>
              </a:solidFill>
              <a:effectLst/>
              <a:ea typeface="宋体" panose="02010600030101010101" pitchFamily="2" charset="-122"/>
              <a:cs typeface="Times New Roman" panose="02020603050405020304" pitchFamily="18" charset="0"/>
            </a:endParaRPr>
          </a:p>
          <a:p>
            <a:pPr marL="0" indent="0">
              <a:buNone/>
            </a:pPr>
            <a:r>
              <a:rPr lang="zh-CN" altLang="en-US" sz="1800" kern="100" dirty="0">
                <a:solidFill>
                  <a:srgbClr val="0070C0"/>
                </a:solidFill>
                <a:effectLst/>
                <a:ea typeface="宋体" panose="02010600030101010101" pitchFamily="2" charset="-122"/>
                <a:cs typeface="Times New Roman" panose="02020603050405020304" pitchFamily="18" charset="0"/>
              </a:rPr>
              <a:t>实现了单机分布式</a:t>
            </a:r>
            <a:r>
              <a:rPr lang="zh-CN" altLang="en-US" dirty="0"/>
              <a:t>一体化架构，兼顾分布式架构的扩展性与集中式架构的性能优势</a:t>
            </a:r>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20000"/>
              </a:lnSpc>
              <a:spcBef>
                <a:spcPts val="0"/>
              </a:spcBef>
              <a:spcAft>
                <a:spcPts val="0"/>
              </a:spcAft>
              <a:buClrTx/>
              <a:buSzTx/>
              <a:buFontTx/>
              <a:buNone/>
              <a:defRPr/>
            </a:pPr>
            <a:r>
              <a:rPr lang="en-US" altLang="zh-CN" sz="1800" noProof="0" dirty="0" err="1">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OceanBase</a:t>
            </a:r>
            <a:r>
              <a:rPr lang="zh-CN" altLang="en-US" sz="18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混合了</a:t>
            </a:r>
            <a:r>
              <a:rPr lang="en-US" altLang="zh-CN" sz="18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Shared-nothing</a:t>
            </a:r>
            <a:r>
              <a:rPr lang="zh-CN" altLang="en-US" sz="18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en-US" altLang="zh-CN" sz="18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Shared-everything</a:t>
            </a:r>
            <a:r>
              <a:rPr lang="zh-CN" altLang="en-US" sz="18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，可以同时支持</a:t>
            </a:r>
            <a:r>
              <a:rPr lang="zh-CN" altLang="en-US" sz="18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单机</a:t>
            </a:r>
            <a:r>
              <a:rPr lang="zh-CN" altLang="en-US" sz="1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和分布式的架构</a:t>
            </a:r>
            <a:r>
              <a:rPr lang="zh-CN" altLang="en-US" sz="18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1800" b="0" i="0" dirty="0">
                <a:effectLst/>
                <a:latin typeface="PingFangSC-Regular"/>
              </a:rPr>
              <a:t>数据库内的 </a:t>
            </a:r>
            <a:r>
              <a:rPr lang="en-US" altLang="zh-CN" sz="1800" b="0" i="0" dirty="0">
                <a:effectLst/>
                <a:latin typeface="PingFangSC-Regular"/>
              </a:rPr>
              <a:t>SQL </a:t>
            </a:r>
            <a:r>
              <a:rPr lang="zh-CN" altLang="en-US" sz="1800" b="0" i="0" dirty="0">
                <a:effectLst/>
                <a:latin typeface="PingFangSC-Regular"/>
              </a:rPr>
              <a:t>执行引擎具有分布式执行能力，</a:t>
            </a:r>
            <a:r>
              <a:rPr lang="en-US" altLang="zh-CN" sz="1800" b="0" i="0" dirty="0" err="1">
                <a:effectLst/>
                <a:latin typeface="PingFangSC-Regular"/>
              </a:rPr>
              <a:t>OceanBase</a:t>
            </a:r>
            <a:r>
              <a:rPr lang="en-US" altLang="zh-CN" sz="1800" b="0" i="0" dirty="0">
                <a:effectLst/>
                <a:latin typeface="PingFangSC-Regular"/>
              </a:rPr>
              <a:t> </a:t>
            </a:r>
            <a:r>
              <a:rPr lang="zh-CN" altLang="en-US" sz="1800" b="0" i="0" dirty="0">
                <a:effectLst/>
                <a:latin typeface="PingFangSC-Regular"/>
              </a:rPr>
              <a:t>集群部署需要配置可用区（</a:t>
            </a:r>
            <a:r>
              <a:rPr lang="en-US" altLang="zh-CN" sz="1800" b="0" i="0" dirty="0">
                <a:effectLst/>
                <a:latin typeface="PingFangSC-Regular"/>
              </a:rPr>
              <a:t>Zone</a:t>
            </a:r>
            <a:r>
              <a:rPr lang="zh-CN" altLang="en-US" sz="1800" b="0" i="0" dirty="0">
                <a:effectLst/>
                <a:latin typeface="PingFangSC-Regular"/>
              </a:rPr>
              <a:t>），由若干个服务器组成。</a:t>
            </a:r>
            <a:endParaRPr lang="zh-CN" altLang="en-US" sz="1800" b="0" i="0" dirty="0">
              <a:effectLst/>
              <a:latin typeface="PingFangSC-Regular"/>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Share Nothing</a:t>
            </a:r>
            <a:endParaRPr kumimoji="0" lang="zh-CN" altLang="en-US" sz="18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18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各个处理单元都有自己私有的CPU/内存/硬盘等，不存在共享资源，类似于MPP（大规模并行处理）模式，各处理单元之间通过协议通信，并行处理和扩展能力更好。</a:t>
            </a:r>
            <a:endParaRPr kumimoji="0" lang="zh-CN" altLang="en-US" sz="18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20000"/>
              </a:lnSpc>
              <a:spcBef>
                <a:spcPts val="0"/>
              </a:spcBef>
              <a:spcAft>
                <a:spcPts val="0"/>
              </a:spcAft>
              <a:buClrTx/>
              <a:buSzTx/>
              <a:buFontTx/>
              <a:buNone/>
              <a:defRPr/>
            </a:pPr>
            <a:r>
              <a:rPr lang="en-US" altLang="zh-CN" sz="1800" noProof="0" dirty="0" err="1">
                <a:ln>
                  <a:noFill/>
                </a:ln>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OceanBase</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mn-ea"/>
              </a:rPr>
              <a:t>分布式数据库可以同时支持全局、局部索引，行存和列存等</a:t>
            </a:r>
            <a:r>
              <a:rPr lang="zh-CN" altLang="en-US" sz="1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多种索引的创建</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mn-ea"/>
              </a:rPr>
              <a:t>，而在目前分布式数据库使用中，一些经验欠佳的用户可能会建立</a:t>
            </a:r>
            <a:r>
              <a:rPr lang="zh-CN" altLang="en-US" sz="18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大量的没有被使用的索引</a:t>
            </a:r>
            <a:r>
              <a:rPr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mn-ea"/>
              </a:rPr>
              <a:t>，但这些索引占用了存储和计算资源</a:t>
            </a:r>
            <a:endParaRPr lang="zh-CN" altLang="en-US" sz="180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1800" dirty="0">
                <a:solidFill>
                  <a:schemeClr val="bg1"/>
                </a:solidFill>
                <a:effectLst/>
                <a:latin typeface="Batang" panose="02030600000101010101" pitchFamily="18" charset="-127"/>
                <a:ea typeface="宋体" panose="02010600030101010101" pitchFamily="2" charset="-122"/>
                <a:cs typeface="Times New Roman" panose="02020603050405020304" pitchFamily="18" charset="0"/>
                <a:sym typeface="+mn-ea"/>
              </a:rPr>
              <a:t>如何面向用户进行</a:t>
            </a:r>
            <a:r>
              <a:rPr lang="zh-CN" altLang="en-US" sz="1800" dirty="0">
                <a:solidFill>
                  <a:srgbClr val="FFFF00"/>
                </a:solidFill>
                <a:effectLst/>
                <a:latin typeface="Batang" panose="02030600000101010101" pitchFamily="18" charset="-127"/>
                <a:ea typeface="宋体" panose="02010600030101010101" pitchFamily="2" charset="-122"/>
                <a:cs typeface="Times New Roman" panose="02020603050405020304" pitchFamily="18" charset="0"/>
                <a:sym typeface="+mn-ea"/>
              </a:rPr>
              <a:t>索引智能选择和推荐？</a:t>
            </a:r>
            <a:endParaRPr lang="zh-CN" altLang="en-US" sz="1800" dirty="0">
              <a:solidFill>
                <a:srgbClr val="FFFF00"/>
              </a:solidFill>
              <a:effectLst/>
              <a:latin typeface="Batang" panose="02030600000101010101" pitchFamily="18" charset="-127"/>
              <a:ea typeface="宋体" panose="02010600030101010101" pitchFamily="2" charset="-122"/>
              <a:cs typeface="Times New Roman" panose="02020603050405020304" pitchFamily="18" charset="0"/>
              <a:sym typeface="+mn-ea"/>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18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针对数据库索引智能推荐和管理的挑战，基于</a:t>
            </a:r>
            <a:r>
              <a:rPr lang="en-US" altLang="zh-CN" dirty="0"/>
              <a:t>OceanBase</a:t>
            </a:r>
            <a:r>
              <a:rPr lang="zh-CN" altLang="en-US" dirty="0"/>
              <a:t>数据库</a:t>
            </a:r>
            <a:r>
              <a:rPr lang="en-US" altLang="zh-CN" dirty="0"/>
              <a:t> </a:t>
            </a:r>
            <a:r>
              <a:rPr lang="zh-CN" altLang="en-US" dirty="0"/>
              <a:t>分布式单机一体化等特性</a:t>
            </a:r>
            <a:endParaRPr lang="zh-CN" altLang="en-US" dirty="0"/>
          </a:p>
        </p:txBody>
      </p:sp>
      <p:sp>
        <p:nvSpPr>
          <p:cNvPr id="4" name="灯片编号占位符 3"/>
          <p:cNvSpPr>
            <a:spLocks noGrp="1"/>
          </p:cNvSpPr>
          <p:nvPr>
            <p:ph type="sldNum" sz="quarter" idx="5"/>
          </p:nvPr>
        </p:nvSpPr>
        <p:spPr/>
        <p:txBody>
          <a:bodyPr/>
          <a:lstStyle/>
          <a:p>
            <a:fld id="{9C4383A9-160A-45CA-AC15-11C54253F50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3BC5AEBE-086C-4980-A4E1-E89EE17EFFB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2" name="灯片编号占位符 5"/>
          <p:cNvSpPr txBox="1"/>
          <p:nvPr userDrawn="1"/>
        </p:nvSpPr>
        <p:spPr>
          <a:xfrm>
            <a:off x="9378152" y="6438900"/>
            <a:ext cx="2661448" cy="215900"/>
          </a:xfrm>
          <a:prstGeom prst="rect">
            <a:avLst/>
          </a:prstGeom>
        </p:spPr>
        <p:txBody>
          <a:bodyPr vert="horz" lIns="91440" tIns="45720" rIns="91440" bIns="45720" rtlCol="0" anchor="ctr"/>
          <a:lstStyle>
            <a:defPPr>
              <a:defRPr lang="zh-CN"/>
            </a:defPPr>
            <a:lvl1pPr marL="0" algn="r" defTabSz="914400" rtl="0" eaLnBrk="1" latinLnBrk="0" hangingPunct="1">
              <a:defRPr lang="zh-CN" altLang="en-US" sz="1000" kern="120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65B630-C7FF-41C0-9923-C5E5E29EED81}" type="slidenum">
              <a:rPr lang="en-US" altLang="zh-CN"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6" name="矩形 5"/>
          <p:cNvSpPr/>
          <p:nvPr userDrawn="1"/>
        </p:nvSpPr>
        <p:spPr>
          <a:xfrm>
            <a:off x="0" y="-4667"/>
            <a:ext cx="12192000" cy="824851"/>
          </a:xfrm>
          <a:prstGeom prst="rect">
            <a:avLst/>
          </a:prstGeom>
          <a:gradFill flip="none" rotWithShape="1">
            <a:gsLst>
              <a:gs pos="0">
                <a:schemeClr val="bg1"/>
              </a:gs>
              <a:gs pos="89000">
                <a:schemeClr val="tx2">
                  <a:lumMod val="20000"/>
                  <a:lumOff val="8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灯片编号占位符 5"/>
          <p:cNvSpPr txBox="1"/>
          <p:nvPr userDrawn="1"/>
        </p:nvSpPr>
        <p:spPr>
          <a:xfrm>
            <a:off x="9378152" y="6438900"/>
            <a:ext cx="2661448" cy="215900"/>
          </a:xfrm>
          <a:prstGeom prst="rect">
            <a:avLst/>
          </a:prstGeom>
        </p:spPr>
        <p:txBody>
          <a:bodyPr vert="horz" lIns="91440" tIns="45720" rIns="91440" bIns="45720" rtlCol="0" anchor="ctr"/>
          <a:lstStyle>
            <a:defPPr>
              <a:defRPr lang="zh-CN"/>
            </a:defPPr>
            <a:lvl1pPr marL="0" algn="r" defTabSz="914400" rtl="0" eaLnBrk="1" latinLnBrk="0" hangingPunct="1">
              <a:defRPr lang="zh-CN" altLang="en-US" sz="1000" kern="1200" smtClean="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F65B630-C7FF-41C0-9923-C5E5E29EED81}" type="slidenum">
              <a:rPr lang="en-US" altLang="zh-CN"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15" name="组合 14"/>
          <p:cNvGrpSpPr/>
          <p:nvPr userDrawn="1"/>
        </p:nvGrpSpPr>
        <p:grpSpPr>
          <a:xfrm>
            <a:off x="0" y="783205"/>
            <a:ext cx="12192000" cy="119026"/>
            <a:chOff x="0" y="760201"/>
            <a:chExt cx="12192000" cy="95220"/>
          </a:xfrm>
        </p:grpSpPr>
        <p:sp>
          <p:nvSpPr>
            <p:cNvPr id="10" name="矩形 9"/>
            <p:cNvSpPr/>
            <p:nvPr userDrawn="1"/>
          </p:nvSpPr>
          <p:spPr>
            <a:xfrm>
              <a:off x="0" y="760205"/>
              <a:ext cx="12192000" cy="72000"/>
            </a:xfrm>
            <a:prstGeom prst="rect">
              <a:avLst/>
            </a:prstGeom>
            <a:gradFill>
              <a:gsLst>
                <a:gs pos="0">
                  <a:schemeClr val="accent1">
                    <a:lumMod val="60000"/>
                    <a:lumOff val="40000"/>
                  </a:schemeClr>
                </a:gs>
                <a:gs pos="100000">
                  <a:schemeClr val="accent1"/>
                </a:gs>
                <a:gs pos="54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userDrawn="1"/>
          </p:nvGrpSpPr>
          <p:grpSpPr>
            <a:xfrm>
              <a:off x="0" y="760201"/>
              <a:ext cx="4327684" cy="95220"/>
              <a:chOff x="0" y="807295"/>
              <a:chExt cx="4327684" cy="136918"/>
            </a:xfrm>
          </p:grpSpPr>
          <p:sp>
            <p:nvSpPr>
              <p:cNvPr id="7" name="矩形 6"/>
              <p:cNvSpPr/>
              <p:nvPr userDrawn="1"/>
            </p:nvSpPr>
            <p:spPr>
              <a:xfrm>
                <a:off x="45244" y="807295"/>
                <a:ext cx="4282440" cy="103527"/>
              </a:xfrm>
              <a:prstGeom prst="rect">
                <a:avLst/>
              </a:prstGeom>
              <a:gradFill>
                <a:gsLst>
                  <a:gs pos="0">
                    <a:schemeClr val="accent1">
                      <a:lumMod val="20000"/>
                      <a:lumOff val="80000"/>
                    </a:schemeClr>
                  </a:gs>
                  <a:gs pos="100000">
                    <a:schemeClr val="accent3">
                      <a:lumMod val="60000"/>
                      <a:lumOff val="4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0" y="840685"/>
                <a:ext cx="1115705" cy="103528"/>
                <a:chOff x="0" y="812109"/>
                <a:chExt cx="1665181" cy="154515"/>
              </a:xfrm>
            </p:grpSpPr>
            <p:sp>
              <p:nvSpPr>
                <p:cNvPr id="3" name="任意多边形: 形状 2"/>
                <p:cNvSpPr/>
                <p:nvPr/>
              </p:nvSpPr>
              <p:spPr>
                <a:xfrm>
                  <a:off x="0" y="812109"/>
                  <a:ext cx="1553619" cy="154515"/>
                </a:xfrm>
                <a:custGeom>
                  <a:avLst/>
                  <a:gdLst>
                    <a:gd name="connsiteX0" fmla="*/ 0 w 1553618"/>
                    <a:gd name="connsiteY0" fmla="*/ 0 h 154515"/>
                    <a:gd name="connsiteX1" fmla="*/ 1553618 w 1553618"/>
                    <a:gd name="connsiteY1" fmla="*/ 0 h 154515"/>
                    <a:gd name="connsiteX2" fmla="*/ 1476789 w 1553618"/>
                    <a:gd name="connsiteY2" fmla="*/ 154515 h 154515"/>
                    <a:gd name="connsiteX3" fmla="*/ 0 w 1553618"/>
                    <a:gd name="connsiteY3" fmla="*/ 154515 h 154515"/>
                  </a:gdLst>
                  <a:ahLst/>
                  <a:cxnLst>
                    <a:cxn ang="0">
                      <a:pos x="connsiteX0" y="connsiteY0"/>
                    </a:cxn>
                    <a:cxn ang="0">
                      <a:pos x="connsiteX1" y="connsiteY1"/>
                    </a:cxn>
                    <a:cxn ang="0">
                      <a:pos x="connsiteX2" y="connsiteY2"/>
                    </a:cxn>
                    <a:cxn ang="0">
                      <a:pos x="connsiteX3" y="connsiteY3"/>
                    </a:cxn>
                  </a:cxnLst>
                  <a:rect l="l" t="t" r="r" b="b"/>
                  <a:pathLst>
                    <a:path w="1553618" h="154515">
                      <a:moveTo>
                        <a:pt x="0" y="0"/>
                      </a:moveTo>
                      <a:lnTo>
                        <a:pt x="1553618" y="0"/>
                      </a:lnTo>
                      <a:lnTo>
                        <a:pt x="1476789" y="154515"/>
                      </a:lnTo>
                      <a:lnTo>
                        <a:pt x="0" y="154515"/>
                      </a:lnTo>
                      <a:close/>
                    </a:path>
                  </a:pathLst>
                </a:cu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任意多边形: 形状 4"/>
                <p:cNvSpPr/>
                <p:nvPr/>
              </p:nvSpPr>
              <p:spPr>
                <a:xfrm>
                  <a:off x="1474278" y="812109"/>
                  <a:ext cx="190903" cy="154515"/>
                </a:xfrm>
                <a:custGeom>
                  <a:avLst/>
                  <a:gdLst>
                    <a:gd name="connsiteX0" fmla="*/ 75010 w 190904"/>
                    <a:gd name="connsiteY0" fmla="*/ 0 h 154515"/>
                    <a:gd name="connsiteX1" fmla="*/ 113110 w 190904"/>
                    <a:gd name="connsiteY1" fmla="*/ 0 h 154515"/>
                    <a:gd name="connsiteX2" fmla="*/ 121848 w 190904"/>
                    <a:gd name="connsiteY2" fmla="*/ 0 h 154515"/>
                    <a:gd name="connsiteX3" fmla="*/ 144066 w 190904"/>
                    <a:gd name="connsiteY3" fmla="*/ 0 h 154515"/>
                    <a:gd name="connsiteX4" fmla="*/ 159948 w 190904"/>
                    <a:gd name="connsiteY4" fmla="*/ 0 h 154515"/>
                    <a:gd name="connsiteX5" fmla="*/ 190904 w 190904"/>
                    <a:gd name="connsiteY5" fmla="*/ 0 h 154515"/>
                    <a:gd name="connsiteX6" fmla="*/ 115894 w 190904"/>
                    <a:gd name="connsiteY6" fmla="*/ 154515 h 154515"/>
                    <a:gd name="connsiteX7" fmla="*/ 84938 w 190904"/>
                    <a:gd name="connsiteY7" fmla="*/ 154515 h 154515"/>
                    <a:gd name="connsiteX8" fmla="*/ 69056 w 190904"/>
                    <a:gd name="connsiteY8" fmla="*/ 154515 h 154515"/>
                    <a:gd name="connsiteX9" fmla="*/ 46838 w 190904"/>
                    <a:gd name="connsiteY9" fmla="*/ 154515 h 154515"/>
                    <a:gd name="connsiteX10" fmla="*/ 38100 w 190904"/>
                    <a:gd name="connsiteY10" fmla="*/ 154515 h 154515"/>
                    <a:gd name="connsiteX11" fmla="*/ 0 w 190904"/>
                    <a:gd name="connsiteY11" fmla="*/ 154515 h 154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904" h="154515">
                      <a:moveTo>
                        <a:pt x="75010" y="0"/>
                      </a:moveTo>
                      <a:lnTo>
                        <a:pt x="113110" y="0"/>
                      </a:lnTo>
                      <a:lnTo>
                        <a:pt x="121848" y="0"/>
                      </a:lnTo>
                      <a:lnTo>
                        <a:pt x="144066" y="0"/>
                      </a:lnTo>
                      <a:lnTo>
                        <a:pt x="159948" y="0"/>
                      </a:lnTo>
                      <a:lnTo>
                        <a:pt x="190904" y="0"/>
                      </a:lnTo>
                      <a:lnTo>
                        <a:pt x="115894" y="154515"/>
                      </a:lnTo>
                      <a:lnTo>
                        <a:pt x="84938" y="154515"/>
                      </a:lnTo>
                      <a:lnTo>
                        <a:pt x="69056" y="154515"/>
                      </a:lnTo>
                      <a:lnTo>
                        <a:pt x="46838" y="154515"/>
                      </a:lnTo>
                      <a:lnTo>
                        <a:pt x="38100" y="154515"/>
                      </a:lnTo>
                      <a:lnTo>
                        <a:pt x="0" y="154515"/>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grpSp>
      <p:sp>
        <p:nvSpPr>
          <p:cNvPr id="13" name="矩形 12"/>
          <p:cNvSpPr/>
          <p:nvPr userDrawn="1"/>
        </p:nvSpPr>
        <p:spPr>
          <a:xfrm>
            <a:off x="0" y="1"/>
            <a:ext cx="12192000" cy="812922"/>
          </a:xfrm>
          <a:prstGeom prst="rect">
            <a:avLst/>
          </a:prstGeom>
          <a:gradFill flip="none" rotWithShape="1">
            <a:gsLst>
              <a:gs pos="0">
                <a:srgbClr val="D1D1D1"/>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2" name="灯片编号占位符 5"/>
          <p:cNvSpPr txBox="1"/>
          <p:nvPr userDrawn="1"/>
        </p:nvSpPr>
        <p:spPr>
          <a:xfrm>
            <a:off x="10967453" y="6481529"/>
            <a:ext cx="1056117" cy="221149"/>
          </a:xfrm>
          <a:prstGeom prst="rect">
            <a:avLst/>
          </a:prstGeom>
        </p:spPr>
        <p:txBody>
          <a:bodyPr vert="horz" lIns="91454" tIns="45726" rIns="91454" bIns="45726" rtlCol="0" anchor="ctr"/>
          <a:lstStyle>
            <a:defPPr>
              <a:defRPr lang="zh-CN"/>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4010D0-DAA0-412C-BF4F-BE170250B68F}" type="slidenum">
              <a:rPr lang="zh-CN" altLang="en-US" b="0" smtClean="0">
                <a:solidFill>
                  <a:schemeClr val="tx1"/>
                </a:solidFill>
                <a:latin typeface="+mn-lt"/>
              </a:rPr>
            </a:fld>
            <a:endParaRPr lang="zh-CN" altLang="en-US" b="0" dirty="0">
              <a:solidFill>
                <a:schemeClr val="tx1"/>
              </a:solidFill>
              <a:latin typeface="+mn-lt"/>
            </a:endParaRPr>
          </a:p>
        </p:txBody>
      </p:sp>
      <p:sp>
        <p:nvSpPr>
          <p:cNvPr id="9" name="Title 1"/>
          <p:cNvSpPr>
            <a:spLocks noGrp="1"/>
          </p:cNvSpPr>
          <p:nvPr>
            <p:ph type="ctrTitle"/>
          </p:nvPr>
        </p:nvSpPr>
        <p:spPr>
          <a:xfrm>
            <a:off x="478261" y="181636"/>
            <a:ext cx="10915650" cy="523220"/>
          </a:xfrm>
        </p:spPr>
        <p:txBody>
          <a:bodyPr wrap="square" anchor="ctr">
            <a:spAutoFit/>
          </a:bodyPr>
          <a:lstStyle>
            <a:lvl1pPr algn="l">
              <a:lnSpc>
                <a:spcPct val="100000"/>
              </a:lnSpc>
              <a:defRPr sz="2800" b="1">
                <a:solidFill>
                  <a:schemeClr val="accent1">
                    <a:lumMod val="75000"/>
                  </a:schemeClr>
                </a:solidFill>
                <a:latin typeface="+mn-ea"/>
                <a:ea typeface="+mn-ea"/>
              </a:defRPr>
            </a:lvl1pPr>
          </a:lstStyle>
          <a:p>
            <a:r>
              <a:rPr lang="zh-CN" altLang="en-US"/>
              <a:t>单击此处编辑母版标题样式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400"/>
            <a:r>
              <a:rPr lang="en-US" altLang="zh-CN"/>
              <a:t>Click to edit Master title style</a:t>
            </a:r>
            <a:endParaRPr lang="zh-CN" altLang="en-US" dirty="0"/>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dirty="0"/>
          </a:p>
        </p:txBody>
      </p:sp>
      <p:sp>
        <p:nvSpPr>
          <p:cNvPr id="5" name="页脚占位符 4"/>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fld>
            <a:endParaRPr lang="en-US" altLang="zh-CN"/>
          </a:p>
        </p:txBody>
      </p:sp>
      <p:sp>
        <p:nvSpPr>
          <p:cNvPr id="6" name="灯片编号占位符 5"/>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tags" Target="../tags/tag17.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tags" Target="../tags/tag18.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tags" Target="../tags/tag19.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tags" Target="../tags/tag2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tags" Target="../tags/tag24.xml"/></Relationships>
</file>

<file path=ppt/slides/_rels/slide19.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pn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1" Type="http://schemas.openxmlformats.org/officeDocument/2006/relationships/notesSlide" Target="../notesSlides/notesSlide19.xml"/><Relationship Id="rId30" Type="http://schemas.openxmlformats.org/officeDocument/2006/relationships/slideLayout" Target="../slideLayouts/slideLayout3.xml"/><Relationship Id="rId3" Type="http://schemas.openxmlformats.org/officeDocument/2006/relationships/image" Target="../media/image16.png"/><Relationship Id="rId29" Type="http://schemas.openxmlformats.org/officeDocument/2006/relationships/tags" Target="../tags/tag27.xml"/><Relationship Id="rId28" Type="http://schemas.openxmlformats.org/officeDocument/2006/relationships/image" Target="../media/image40.png"/><Relationship Id="rId27" Type="http://schemas.openxmlformats.org/officeDocument/2006/relationships/image" Target="../media/image39.png"/><Relationship Id="rId26" Type="http://schemas.openxmlformats.org/officeDocument/2006/relationships/image" Target="../media/image38.png"/><Relationship Id="rId25" Type="http://schemas.openxmlformats.org/officeDocument/2006/relationships/image" Target="../media/image37.png"/><Relationship Id="rId24" Type="http://schemas.openxmlformats.org/officeDocument/2006/relationships/image" Target="../media/image36.png"/><Relationship Id="rId23" Type="http://schemas.openxmlformats.org/officeDocument/2006/relationships/image" Target="../media/image35.png"/><Relationship Id="rId22" Type="http://schemas.openxmlformats.org/officeDocument/2006/relationships/image" Target="../media/image34.png"/><Relationship Id="rId21" Type="http://schemas.openxmlformats.org/officeDocument/2006/relationships/image" Target="../media/image33.png"/><Relationship Id="rId20" Type="http://schemas.openxmlformats.org/officeDocument/2006/relationships/image" Target="../media/image32.png"/><Relationship Id="rId2" Type="http://schemas.openxmlformats.org/officeDocument/2006/relationships/image" Target="../media/image15.png"/><Relationship Id="rId19" Type="http://schemas.openxmlformats.org/officeDocument/2006/relationships/image" Target="../media/image31.png"/><Relationship Id="rId18" Type="http://schemas.openxmlformats.org/officeDocument/2006/relationships/image" Target="../media/image30.png"/><Relationship Id="rId17" Type="http://schemas.openxmlformats.org/officeDocument/2006/relationships/image" Target="../media/image29.png"/><Relationship Id="rId16" Type="http://schemas.openxmlformats.org/officeDocument/2006/relationships/tags" Target="../tags/tag26.xml"/><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26.png"/><Relationship Id="rId12" Type="http://schemas.openxmlformats.org/officeDocument/2006/relationships/image" Target="../media/image25.png"/><Relationship Id="rId11"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3.xml"/><Relationship Id="rId6" Type="http://schemas.openxmlformats.org/officeDocument/2006/relationships/tags" Target="../tags/tag28.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21.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5" Type="http://schemas.openxmlformats.org/officeDocument/2006/relationships/notesSlide" Target="../notesSlides/notesSlide21.xml"/><Relationship Id="rId44" Type="http://schemas.openxmlformats.org/officeDocument/2006/relationships/slideLayout" Target="../slideLayouts/slideLayout3.xml"/><Relationship Id="rId43" Type="http://schemas.openxmlformats.org/officeDocument/2006/relationships/tags" Target="../tags/tag33.xml"/><Relationship Id="rId42" Type="http://schemas.openxmlformats.org/officeDocument/2006/relationships/tags" Target="../tags/tag32.xml"/><Relationship Id="rId41" Type="http://schemas.openxmlformats.org/officeDocument/2006/relationships/tags" Target="../tags/tag31.xml"/><Relationship Id="rId40" Type="http://schemas.openxmlformats.org/officeDocument/2006/relationships/image" Target="../media/image83.png"/><Relationship Id="rId4" Type="http://schemas.openxmlformats.org/officeDocument/2006/relationships/image" Target="../media/image47.png"/><Relationship Id="rId39" Type="http://schemas.openxmlformats.org/officeDocument/2006/relationships/image" Target="../media/image82.png"/><Relationship Id="rId38" Type="http://schemas.openxmlformats.org/officeDocument/2006/relationships/image" Target="../media/image81.png"/><Relationship Id="rId37" Type="http://schemas.openxmlformats.org/officeDocument/2006/relationships/image" Target="../media/image80.png"/><Relationship Id="rId36" Type="http://schemas.openxmlformats.org/officeDocument/2006/relationships/image" Target="../media/image79.png"/><Relationship Id="rId35" Type="http://schemas.openxmlformats.org/officeDocument/2006/relationships/image" Target="../media/image78.png"/><Relationship Id="rId34" Type="http://schemas.openxmlformats.org/officeDocument/2006/relationships/image" Target="../media/image77.png"/><Relationship Id="rId33" Type="http://schemas.openxmlformats.org/officeDocument/2006/relationships/image" Target="../media/image76.png"/><Relationship Id="rId32" Type="http://schemas.openxmlformats.org/officeDocument/2006/relationships/image" Target="../media/image75.png"/><Relationship Id="rId31" Type="http://schemas.openxmlformats.org/officeDocument/2006/relationships/image" Target="../media/image74.png"/><Relationship Id="rId30" Type="http://schemas.openxmlformats.org/officeDocument/2006/relationships/image" Target="../media/image73.png"/><Relationship Id="rId3" Type="http://schemas.openxmlformats.org/officeDocument/2006/relationships/tags" Target="../tags/tag30.xml"/><Relationship Id="rId29" Type="http://schemas.openxmlformats.org/officeDocument/2006/relationships/image" Target="../media/image72.png"/><Relationship Id="rId28" Type="http://schemas.openxmlformats.org/officeDocument/2006/relationships/image" Target="../media/image71.png"/><Relationship Id="rId27" Type="http://schemas.openxmlformats.org/officeDocument/2006/relationships/image" Target="../media/image70.png"/><Relationship Id="rId26" Type="http://schemas.openxmlformats.org/officeDocument/2006/relationships/image" Target="../media/image69.png"/><Relationship Id="rId25" Type="http://schemas.openxmlformats.org/officeDocument/2006/relationships/image" Target="../media/image68.png"/><Relationship Id="rId24" Type="http://schemas.openxmlformats.org/officeDocument/2006/relationships/image" Target="../media/image67.png"/><Relationship Id="rId23" Type="http://schemas.openxmlformats.org/officeDocument/2006/relationships/image" Target="../media/image66.png"/><Relationship Id="rId22" Type="http://schemas.openxmlformats.org/officeDocument/2006/relationships/image" Target="../media/image65.png"/><Relationship Id="rId21" Type="http://schemas.openxmlformats.org/officeDocument/2006/relationships/image" Target="../media/image64.png"/><Relationship Id="rId20" Type="http://schemas.openxmlformats.org/officeDocument/2006/relationships/image" Target="../media/image63.png"/><Relationship Id="rId2" Type="http://schemas.openxmlformats.org/officeDocument/2006/relationships/tags" Target="../tags/tag29.xml"/><Relationship Id="rId19" Type="http://schemas.openxmlformats.org/officeDocument/2006/relationships/image" Target="../media/image62.png"/><Relationship Id="rId18" Type="http://schemas.openxmlformats.org/officeDocument/2006/relationships/image" Target="../media/image61.png"/><Relationship Id="rId17" Type="http://schemas.openxmlformats.org/officeDocument/2006/relationships/image" Target="../media/image60.png"/><Relationship Id="rId16" Type="http://schemas.openxmlformats.org/officeDocument/2006/relationships/image" Target="../media/image59.png"/><Relationship Id="rId15" Type="http://schemas.openxmlformats.org/officeDocument/2006/relationships/image" Target="../media/image58.png"/><Relationship Id="rId14" Type="http://schemas.openxmlformats.org/officeDocument/2006/relationships/image" Target="../media/image57.png"/><Relationship Id="rId13" Type="http://schemas.openxmlformats.org/officeDocument/2006/relationships/image" Target="../media/image56.png"/><Relationship Id="rId12" Type="http://schemas.openxmlformats.org/officeDocument/2006/relationships/image" Target="../media/image55.png"/><Relationship Id="rId11" Type="http://schemas.openxmlformats.org/officeDocument/2006/relationships/image" Target="../media/image54.png"/><Relationship Id="rId10" Type="http://schemas.openxmlformats.org/officeDocument/2006/relationships/image" Target="../media/image53.png"/><Relationship Id="rId1" Type="http://schemas.openxmlformats.org/officeDocument/2006/relationships/image" Target="../media/image46.png"/></Relationships>
</file>

<file path=ppt/slides/_rels/slide22.xml.rels><?xml version="1.0" encoding="UTF-8" standalone="yes"?>
<Relationships xmlns="http://schemas.openxmlformats.org/package/2006/relationships"><Relationship Id="rId9" Type="http://schemas.openxmlformats.org/officeDocument/2006/relationships/image" Target="../media/image90.png"/><Relationship Id="rId8" Type="http://schemas.openxmlformats.org/officeDocument/2006/relationships/image" Target="../media/image89.png"/><Relationship Id="rId7" Type="http://schemas.openxmlformats.org/officeDocument/2006/relationships/image" Target="../media/image88.png"/><Relationship Id="rId6" Type="http://schemas.openxmlformats.org/officeDocument/2006/relationships/image" Target="../media/image87.png"/><Relationship Id="rId5" Type="http://schemas.openxmlformats.org/officeDocument/2006/relationships/tags" Target="../tags/tag35.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6" Type="http://schemas.openxmlformats.org/officeDocument/2006/relationships/notesSlide" Target="../notesSlides/notesSlide22.xml"/><Relationship Id="rId15" Type="http://schemas.openxmlformats.org/officeDocument/2006/relationships/slideLayout" Target="../slideLayouts/slideLayout3.xml"/><Relationship Id="rId14" Type="http://schemas.openxmlformats.org/officeDocument/2006/relationships/tags" Target="../tags/tag36.xml"/><Relationship Id="rId13" Type="http://schemas.openxmlformats.org/officeDocument/2006/relationships/image" Target="../media/image94.png"/><Relationship Id="rId12" Type="http://schemas.openxmlformats.org/officeDocument/2006/relationships/image" Target="../media/image93.png"/><Relationship Id="rId11" Type="http://schemas.openxmlformats.org/officeDocument/2006/relationships/image" Target="../media/image92.png"/><Relationship Id="rId10" Type="http://schemas.openxmlformats.org/officeDocument/2006/relationships/image" Target="../media/image91.png"/><Relationship Id="rId1" Type="http://schemas.openxmlformats.org/officeDocument/2006/relationships/tags" Target="../tags/tag34.xml"/></Relationships>
</file>

<file path=ppt/slides/_rels/slide23.xml.rels><?xml version="1.0" encoding="UTF-8" standalone="yes"?>
<Relationships xmlns="http://schemas.openxmlformats.org/package/2006/relationships"><Relationship Id="rId9" Type="http://schemas.openxmlformats.org/officeDocument/2006/relationships/image" Target="../media/image101.jpeg"/><Relationship Id="rId8" Type="http://schemas.openxmlformats.org/officeDocument/2006/relationships/image" Target="../media/image100.png"/><Relationship Id="rId7" Type="http://schemas.openxmlformats.org/officeDocument/2006/relationships/image" Target="../media/image99.png"/><Relationship Id="rId6" Type="http://schemas.openxmlformats.org/officeDocument/2006/relationships/image" Target="../media/image98.png"/><Relationship Id="rId5" Type="http://schemas.openxmlformats.org/officeDocument/2006/relationships/tags" Target="../tags/tag38.xml"/><Relationship Id="rId4" Type="http://schemas.openxmlformats.org/officeDocument/2006/relationships/image" Target="../media/image97.png"/><Relationship Id="rId3" Type="http://schemas.openxmlformats.org/officeDocument/2006/relationships/tags" Target="../tags/tag37.xml"/><Relationship Id="rId2" Type="http://schemas.openxmlformats.org/officeDocument/2006/relationships/image" Target="../media/image96.png"/><Relationship Id="rId13" Type="http://schemas.openxmlformats.org/officeDocument/2006/relationships/notesSlide" Target="../notesSlides/notesSlide23.xml"/><Relationship Id="rId12" Type="http://schemas.openxmlformats.org/officeDocument/2006/relationships/slideLayout" Target="../slideLayouts/slideLayout5.xml"/><Relationship Id="rId11" Type="http://schemas.openxmlformats.org/officeDocument/2006/relationships/tags" Target="../tags/tag39.xml"/><Relationship Id="rId10" Type="http://schemas.openxmlformats.org/officeDocument/2006/relationships/image" Target="../media/image102.jpeg"/><Relationship Id="rId1" Type="http://schemas.openxmlformats.org/officeDocument/2006/relationships/image" Target="../media/image9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06.png"/><Relationship Id="rId7" Type="http://schemas.openxmlformats.org/officeDocument/2006/relationships/tags" Target="../tags/tag44.xml"/><Relationship Id="rId6" Type="http://schemas.openxmlformats.org/officeDocument/2006/relationships/image" Target="../media/image105.png"/><Relationship Id="rId5" Type="http://schemas.openxmlformats.org/officeDocument/2006/relationships/tags" Target="../tags/tag43.xml"/><Relationship Id="rId4" Type="http://schemas.openxmlformats.org/officeDocument/2006/relationships/image" Target="../media/image104.jpeg"/><Relationship Id="rId3" Type="http://schemas.openxmlformats.org/officeDocument/2006/relationships/tags" Target="../tags/tag42.xml"/><Relationship Id="rId2" Type="http://schemas.openxmlformats.org/officeDocument/2006/relationships/image" Target="../media/image103.jpeg"/><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3.xml"/><Relationship Id="rId7" Type="http://schemas.openxmlformats.org/officeDocument/2006/relationships/tags" Target="../tags/tag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3.xml"/><Relationship Id="rId4" Type="http://schemas.openxmlformats.org/officeDocument/2006/relationships/tags" Target="../tags/tag4.xml"/><Relationship Id="rId3" Type="http://schemas.openxmlformats.org/officeDocument/2006/relationships/image" Target="../media/image6.jpeg"/><Relationship Id="rId2" Type="http://schemas.openxmlformats.org/officeDocument/2006/relationships/tags" Target="../tags/tag3.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3.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11.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tags" Target="../tags/tag15.xml"/><Relationship Id="rId2" Type="http://schemas.openxmlformats.org/officeDocument/2006/relationships/image" Target="../media/image7.png"/><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 name="组合 347"/>
          <p:cNvGrpSpPr/>
          <p:nvPr/>
        </p:nvGrpSpPr>
        <p:grpSpPr>
          <a:xfrm>
            <a:off x="0" y="2264499"/>
            <a:ext cx="12192000" cy="2782911"/>
            <a:chOff x="0" y="1077149"/>
            <a:chExt cx="9144000" cy="4067123"/>
          </a:xfrm>
        </p:grpSpPr>
        <p:sp>
          <p:nvSpPr>
            <p:cNvPr id="349" name="矩形: 圆顶角 348"/>
            <p:cNvSpPr/>
            <p:nvPr/>
          </p:nvSpPr>
          <p:spPr>
            <a:xfrm>
              <a:off x="0" y="1077149"/>
              <a:ext cx="9144000" cy="4067123"/>
            </a:xfrm>
            <a:prstGeom prst="round2SameRect">
              <a:avLst>
                <a:gd name="adj1" fmla="val 5491"/>
                <a:gd name="adj2" fmla="val 0"/>
              </a:avLst>
            </a:prstGeom>
            <a:solidFill>
              <a:schemeClr val="accent2">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0" name="组合 349"/>
            <p:cNvGrpSpPr/>
            <p:nvPr/>
          </p:nvGrpSpPr>
          <p:grpSpPr>
            <a:xfrm>
              <a:off x="1512620" y="1077149"/>
              <a:ext cx="6118760" cy="4067123"/>
              <a:chOff x="2146280" y="1351947"/>
              <a:chExt cx="8158347" cy="5301208"/>
            </a:xfrm>
          </p:grpSpPr>
          <p:sp>
            <p:nvSpPr>
              <p:cNvPr id="351" name="矩形: 圆顶角 350"/>
              <p:cNvSpPr/>
              <p:nvPr/>
            </p:nvSpPr>
            <p:spPr>
              <a:xfrm>
                <a:off x="2146280" y="1351947"/>
                <a:ext cx="4090329" cy="5301208"/>
              </a:xfrm>
              <a:prstGeom prst="round2SameRect">
                <a:avLst>
                  <a:gd name="adj1" fmla="val 0"/>
                  <a:gd name="adj2" fmla="val 0"/>
                </a:avLst>
              </a:prstGeom>
              <a:solidFill>
                <a:schemeClr val="accent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2" name="矩形: 圆顶角 351"/>
              <p:cNvSpPr/>
              <p:nvPr/>
            </p:nvSpPr>
            <p:spPr>
              <a:xfrm>
                <a:off x="6214298" y="1351947"/>
                <a:ext cx="4090329" cy="5301208"/>
              </a:xfrm>
              <a:prstGeom prst="round2SameRect">
                <a:avLst>
                  <a:gd name="adj1" fmla="val 0"/>
                  <a:gd name="adj2" fmla="val 0"/>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33" name="组合 332"/>
          <p:cNvGrpSpPr/>
          <p:nvPr/>
        </p:nvGrpSpPr>
        <p:grpSpPr>
          <a:xfrm>
            <a:off x="1236924" y="5470790"/>
            <a:ext cx="9718152" cy="577516"/>
            <a:chOff x="1236924" y="5470790"/>
            <a:chExt cx="9718152" cy="577516"/>
          </a:xfrm>
        </p:grpSpPr>
        <p:grpSp>
          <p:nvGrpSpPr>
            <p:cNvPr id="102" name="组合 101"/>
            <p:cNvGrpSpPr/>
            <p:nvPr/>
          </p:nvGrpSpPr>
          <p:grpSpPr>
            <a:xfrm>
              <a:off x="1236924" y="5470790"/>
              <a:ext cx="2953660" cy="577516"/>
              <a:chOff x="1159540" y="7410450"/>
              <a:chExt cx="2845693" cy="523875"/>
            </a:xfrm>
          </p:grpSpPr>
          <p:sp>
            <p:nvSpPr>
              <p:cNvPr id="104" name="矩形: 圆角 103"/>
              <p:cNvSpPr/>
              <p:nvPr/>
            </p:nvSpPr>
            <p:spPr>
              <a:xfrm>
                <a:off x="2200387" y="7410450"/>
                <a:ext cx="1804846" cy="523875"/>
              </a:xfrm>
              <a:prstGeom prst="roundRect">
                <a:avLst/>
              </a:prstGeom>
              <a:gradFill>
                <a:gsLst>
                  <a:gs pos="0">
                    <a:schemeClr val="accent2">
                      <a:lumMod val="20000"/>
                      <a:lumOff val="80000"/>
                    </a:schemeClr>
                  </a:gs>
                  <a:gs pos="100000">
                    <a:schemeClr val="bg1"/>
                  </a:gs>
                </a:gsLst>
                <a:lin ang="162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marL="0" marR="0" lvl="0" indent="72390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chemeClr val="accent1">
                        <a:lumMod val="75000"/>
                      </a:schemeClr>
                    </a:solidFill>
                    <a:effectLst/>
                    <a:uLnTx/>
                    <a:uFillTx/>
                    <a:latin typeface="Arial" panose="020B0604020202020204"/>
                    <a:ea typeface="微软雅黑" panose="020B0503020204020204" pitchFamily="34" charset="-122"/>
                    <a:cs typeface="+mn-cs"/>
                  </a:rPr>
                  <a:t>周旭</a:t>
                </a:r>
                <a:endParaRPr kumimoji="0" lang="zh-CN" altLang="en-US" sz="2600" b="1" i="0" u="none" strike="noStrike" kern="1200" cap="none" spc="0" normalizeH="0" baseline="0" noProof="0" dirty="0">
                  <a:ln>
                    <a:noFill/>
                  </a:ln>
                  <a:solidFill>
                    <a:schemeClr val="accent1">
                      <a:lumMod val="75000"/>
                    </a:schemeClr>
                  </a:solidFill>
                  <a:effectLst/>
                  <a:uLnTx/>
                  <a:uFillTx/>
                  <a:latin typeface="Arial" panose="020B0604020202020204"/>
                  <a:ea typeface="微软雅黑" panose="020B0503020204020204" pitchFamily="34" charset="-122"/>
                  <a:cs typeface="+mn-cs"/>
                </a:endParaRPr>
              </a:p>
            </p:txBody>
          </p:sp>
          <p:sp>
            <p:nvSpPr>
              <p:cNvPr id="110" name="矩形: 圆角 109"/>
              <p:cNvSpPr/>
              <p:nvPr/>
            </p:nvSpPr>
            <p:spPr>
              <a:xfrm>
                <a:off x="1159540" y="7410450"/>
                <a:ext cx="1666832" cy="523875"/>
              </a:xfrm>
              <a:prstGeom prst="roundRect">
                <a:avLst/>
              </a:prstGeom>
              <a:gradFill flip="none" rotWithShape="1">
                <a:gsLst>
                  <a:gs pos="0">
                    <a:schemeClr val="accent1"/>
                  </a:gs>
                  <a:gs pos="100000">
                    <a:schemeClr val="accent1">
                      <a:lumMod val="75000"/>
                    </a:schemeClr>
                  </a:gs>
                </a:gsLst>
                <a:lin ang="5400000" scaled="1"/>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600" b="1" dirty="0">
                    <a:solidFill>
                      <a:srgbClr val="FFFFFF"/>
                    </a:solidFill>
                    <a:latin typeface="Arial" panose="020B0604020202020204"/>
                    <a:ea typeface="微软雅黑" panose="020B0503020204020204" pitchFamily="34" charset="-122"/>
                  </a:rPr>
                  <a:t>申请</a:t>
                </a:r>
                <a:r>
                  <a:rPr kumimoji="0" lang="zh-CN" altLang="zh-CN" sz="2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人</a:t>
                </a:r>
                <a:endParaRPr kumimoji="0" lang="zh-CN" altLang="zh-CN" sz="2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111" name="组合 110"/>
            <p:cNvGrpSpPr/>
            <p:nvPr/>
          </p:nvGrpSpPr>
          <p:grpSpPr>
            <a:xfrm>
              <a:off x="4684205" y="5470790"/>
              <a:ext cx="6270871" cy="577516"/>
              <a:chOff x="1298819" y="7410450"/>
              <a:chExt cx="6041648" cy="523875"/>
            </a:xfrm>
          </p:grpSpPr>
          <p:sp>
            <p:nvSpPr>
              <p:cNvPr id="112" name="矩形: 圆角 111"/>
              <p:cNvSpPr/>
              <p:nvPr/>
            </p:nvSpPr>
            <p:spPr>
              <a:xfrm>
                <a:off x="2339666" y="7410450"/>
                <a:ext cx="5000801" cy="523875"/>
              </a:xfrm>
              <a:prstGeom prst="roundRect">
                <a:avLst/>
              </a:prstGeom>
              <a:gradFill>
                <a:gsLst>
                  <a:gs pos="0">
                    <a:schemeClr val="accent2">
                      <a:lumMod val="20000"/>
                      <a:lumOff val="80000"/>
                    </a:schemeClr>
                  </a:gs>
                  <a:gs pos="100000">
                    <a:schemeClr val="bg1"/>
                  </a:gs>
                </a:gsLst>
                <a:lin ang="16200000" scaled="1"/>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pPr marL="0" marR="0" lvl="0" indent="628650" algn="l"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chemeClr val="accent1">
                        <a:lumMod val="75000"/>
                      </a:schemeClr>
                    </a:solidFill>
                    <a:effectLst/>
                    <a:uLnTx/>
                    <a:uFillTx/>
                    <a:latin typeface="Arial" panose="020B0604020202020204"/>
                    <a:ea typeface="微软雅黑" panose="020B0503020204020204" pitchFamily="34" charset="-122"/>
                    <a:cs typeface="+mn-cs"/>
                  </a:rPr>
                  <a:t>湖南大学国家超算长沙中心</a:t>
                </a:r>
                <a:endParaRPr kumimoji="0" lang="zh-CN" altLang="en-US" sz="2600" b="1" i="0" u="none" strike="noStrike" kern="1200" cap="none" spc="0" normalizeH="0" baseline="0" noProof="0" dirty="0">
                  <a:ln>
                    <a:noFill/>
                  </a:ln>
                  <a:solidFill>
                    <a:schemeClr val="accent1">
                      <a:lumMod val="75000"/>
                    </a:schemeClr>
                  </a:solidFill>
                  <a:effectLst/>
                  <a:uLnTx/>
                  <a:uFillTx/>
                  <a:latin typeface="Arial" panose="020B0604020202020204"/>
                  <a:ea typeface="微软雅黑" panose="020B0503020204020204" pitchFamily="34" charset="-122"/>
                  <a:cs typeface="+mn-cs"/>
                </a:endParaRPr>
              </a:p>
            </p:txBody>
          </p:sp>
          <p:sp>
            <p:nvSpPr>
              <p:cNvPr id="113" name="矩形: 圆角 112"/>
              <p:cNvSpPr/>
              <p:nvPr/>
            </p:nvSpPr>
            <p:spPr>
              <a:xfrm>
                <a:off x="1298819" y="7410450"/>
                <a:ext cx="1666832" cy="523875"/>
              </a:xfrm>
              <a:prstGeom prst="roundRect">
                <a:avLst/>
              </a:prstGeom>
              <a:gradFill flip="none" rotWithShape="1">
                <a:gsLst>
                  <a:gs pos="0">
                    <a:schemeClr val="accent1"/>
                  </a:gs>
                  <a:gs pos="100000">
                    <a:schemeClr val="accent1">
                      <a:lumMod val="75000"/>
                    </a:schemeClr>
                  </a:gs>
                </a:gsLst>
                <a:lin ang="5400000" scaled="1"/>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依托单位</a:t>
                </a:r>
                <a:endParaRPr kumimoji="0" lang="zh-CN" altLang="en-US" sz="26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grpSp>
      <p:sp>
        <p:nvSpPr>
          <p:cNvPr id="121" name="矩形 120"/>
          <p:cNvSpPr/>
          <p:nvPr/>
        </p:nvSpPr>
        <p:spPr>
          <a:xfrm flipV="1">
            <a:off x="0" y="1266603"/>
            <a:ext cx="12192000" cy="287855"/>
          </a:xfrm>
          <a:prstGeom prst="rect">
            <a:avLst/>
          </a:prstGeom>
          <a:gradFill flip="none" rotWithShape="1">
            <a:gsLst>
              <a:gs pos="0">
                <a:schemeClr val="accent3">
                  <a:lumMod val="20000"/>
                  <a:lumOff val="80000"/>
                  <a:alpha val="0"/>
                </a:schemeClr>
              </a:gs>
              <a:gs pos="30000">
                <a:schemeClr val="accent3">
                  <a:lumMod val="60000"/>
                  <a:lumOff val="40000"/>
                </a:schemeClr>
              </a:gs>
              <a:gs pos="50000">
                <a:srgbClr val="00B0F0"/>
              </a:gs>
              <a:gs pos="70000">
                <a:schemeClr val="accent3">
                  <a:lumMod val="60000"/>
                  <a:lumOff val="40000"/>
                </a:schemeClr>
              </a:gs>
              <a:gs pos="100000">
                <a:schemeClr val="accent3">
                  <a:lumMod val="20000"/>
                  <a:lumOff val="8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9" name="矩形: 圆角 118"/>
          <p:cNvSpPr/>
          <p:nvPr/>
        </p:nvSpPr>
        <p:spPr>
          <a:xfrm>
            <a:off x="1" y="1385047"/>
            <a:ext cx="12191999" cy="3553109"/>
          </a:xfrm>
          <a:prstGeom prst="roundRect">
            <a:avLst>
              <a:gd name="adj" fmla="val 0"/>
            </a:avLst>
          </a:prstGeom>
          <a:gradFill>
            <a:gsLst>
              <a:gs pos="0">
                <a:schemeClr val="accent1">
                  <a:lumMod val="75000"/>
                </a:schemeClr>
              </a:gs>
              <a:gs pos="100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2" name="组合 231"/>
          <p:cNvGrpSpPr/>
          <p:nvPr/>
        </p:nvGrpSpPr>
        <p:grpSpPr>
          <a:xfrm>
            <a:off x="4003040" y="564354"/>
            <a:ext cx="4419600" cy="483040"/>
            <a:chOff x="784678" y="474980"/>
            <a:chExt cx="4678045" cy="525780"/>
          </a:xfrm>
          <a:solidFill>
            <a:schemeClr val="accent1"/>
          </a:solidFill>
        </p:grpSpPr>
        <p:grpSp>
          <p:nvGrpSpPr>
            <p:cNvPr id="233" name="组合 232"/>
            <p:cNvGrpSpPr/>
            <p:nvPr/>
          </p:nvGrpSpPr>
          <p:grpSpPr>
            <a:xfrm>
              <a:off x="2800439" y="545180"/>
              <a:ext cx="2662284" cy="385381"/>
              <a:chOff x="2388506" y="454271"/>
              <a:chExt cx="2662284" cy="385381"/>
            </a:xfrm>
            <a:grpFill/>
          </p:grpSpPr>
          <p:grpSp>
            <p:nvGrpSpPr>
              <p:cNvPr id="314" name="组合 313"/>
              <p:cNvGrpSpPr/>
              <p:nvPr/>
            </p:nvGrpSpPr>
            <p:grpSpPr>
              <a:xfrm>
                <a:off x="2388506" y="454271"/>
                <a:ext cx="545858" cy="385381"/>
                <a:chOff x="2382838" y="422275"/>
                <a:chExt cx="587374" cy="415925"/>
              </a:xfrm>
              <a:grpFill/>
            </p:grpSpPr>
            <p:sp>
              <p:nvSpPr>
                <p:cNvPr id="319" name="Freeform 232"/>
                <p:cNvSpPr/>
                <p:nvPr/>
              </p:nvSpPr>
              <p:spPr bwMode="auto">
                <a:xfrm>
                  <a:off x="2382838" y="509588"/>
                  <a:ext cx="127000" cy="68263"/>
                </a:xfrm>
                <a:custGeom>
                  <a:avLst/>
                  <a:gdLst>
                    <a:gd name="T0" fmla="*/ 60 w 352"/>
                    <a:gd name="T1" fmla="*/ 0 h 191"/>
                    <a:gd name="T2" fmla="*/ 291 w 352"/>
                    <a:gd name="T3" fmla="*/ 0 h 191"/>
                    <a:gd name="T4" fmla="*/ 352 w 352"/>
                    <a:gd name="T5" fmla="*/ 62 h 191"/>
                    <a:gd name="T6" fmla="*/ 352 w 352"/>
                    <a:gd name="T7" fmla="*/ 129 h 191"/>
                    <a:gd name="T8" fmla="*/ 291 w 352"/>
                    <a:gd name="T9" fmla="*/ 191 h 191"/>
                    <a:gd name="T10" fmla="*/ 60 w 352"/>
                    <a:gd name="T11" fmla="*/ 191 h 191"/>
                    <a:gd name="T12" fmla="*/ 0 w 352"/>
                    <a:gd name="T13" fmla="*/ 129 h 191"/>
                    <a:gd name="T14" fmla="*/ 0 w 352"/>
                    <a:gd name="T15" fmla="*/ 62 h 191"/>
                    <a:gd name="T16" fmla="*/ 60 w 352"/>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1">
                      <a:moveTo>
                        <a:pt x="60" y="0"/>
                      </a:moveTo>
                      <a:lnTo>
                        <a:pt x="291" y="0"/>
                      </a:lnTo>
                      <a:cubicBezTo>
                        <a:pt x="324" y="0"/>
                        <a:pt x="352" y="28"/>
                        <a:pt x="352" y="62"/>
                      </a:cubicBezTo>
                      <a:lnTo>
                        <a:pt x="352" y="129"/>
                      </a:lnTo>
                      <a:cubicBezTo>
                        <a:pt x="352" y="163"/>
                        <a:pt x="324" y="191"/>
                        <a:pt x="291" y="191"/>
                      </a:cubicBezTo>
                      <a:lnTo>
                        <a:pt x="60" y="191"/>
                      </a:lnTo>
                      <a:cubicBezTo>
                        <a:pt x="27" y="191"/>
                        <a:pt x="0" y="163"/>
                        <a:pt x="0" y="129"/>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0" name="Freeform 233"/>
                <p:cNvSpPr/>
                <p:nvPr/>
              </p:nvSpPr>
              <p:spPr bwMode="auto">
                <a:xfrm>
                  <a:off x="2535238" y="509588"/>
                  <a:ext cx="128587" cy="68263"/>
                </a:xfrm>
                <a:custGeom>
                  <a:avLst/>
                  <a:gdLst>
                    <a:gd name="T0" fmla="*/ 60 w 352"/>
                    <a:gd name="T1" fmla="*/ 0 h 191"/>
                    <a:gd name="T2" fmla="*/ 291 w 352"/>
                    <a:gd name="T3" fmla="*/ 0 h 191"/>
                    <a:gd name="T4" fmla="*/ 352 w 352"/>
                    <a:gd name="T5" fmla="*/ 62 h 191"/>
                    <a:gd name="T6" fmla="*/ 352 w 352"/>
                    <a:gd name="T7" fmla="*/ 129 h 191"/>
                    <a:gd name="T8" fmla="*/ 291 w 352"/>
                    <a:gd name="T9" fmla="*/ 191 h 191"/>
                    <a:gd name="T10" fmla="*/ 60 w 352"/>
                    <a:gd name="T11" fmla="*/ 191 h 191"/>
                    <a:gd name="T12" fmla="*/ 0 w 352"/>
                    <a:gd name="T13" fmla="*/ 129 h 191"/>
                    <a:gd name="T14" fmla="*/ 0 w 352"/>
                    <a:gd name="T15" fmla="*/ 62 h 191"/>
                    <a:gd name="T16" fmla="*/ 60 w 352"/>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1">
                      <a:moveTo>
                        <a:pt x="60" y="0"/>
                      </a:moveTo>
                      <a:lnTo>
                        <a:pt x="291" y="0"/>
                      </a:lnTo>
                      <a:cubicBezTo>
                        <a:pt x="324" y="0"/>
                        <a:pt x="352" y="28"/>
                        <a:pt x="352" y="62"/>
                      </a:cubicBezTo>
                      <a:lnTo>
                        <a:pt x="352" y="129"/>
                      </a:lnTo>
                      <a:cubicBezTo>
                        <a:pt x="352" y="163"/>
                        <a:pt x="324" y="191"/>
                        <a:pt x="291" y="191"/>
                      </a:cubicBezTo>
                      <a:lnTo>
                        <a:pt x="60" y="191"/>
                      </a:lnTo>
                      <a:cubicBezTo>
                        <a:pt x="27" y="191"/>
                        <a:pt x="0" y="163"/>
                        <a:pt x="0" y="129"/>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1" name="Freeform 235"/>
                <p:cNvSpPr/>
                <p:nvPr/>
              </p:nvSpPr>
              <p:spPr bwMode="auto">
                <a:xfrm>
                  <a:off x="2535238" y="422275"/>
                  <a:ext cx="128587" cy="69850"/>
                </a:xfrm>
                <a:custGeom>
                  <a:avLst/>
                  <a:gdLst>
                    <a:gd name="T0" fmla="*/ 60 w 352"/>
                    <a:gd name="T1" fmla="*/ 0 h 192"/>
                    <a:gd name="T2" fmla="*/ 291 w 352"/>
                    <a:gd name="T3" fmla="*/ 0 h 192"/>
                    <a:gd name="T4" fmla="*/ 352 w 352"/>
                    <a:gd name="T5" fmla="*/ 62 h 192"/>
                    <a:gd name="T6" fmla="*/ 352 w 352"/>
                    <a:gd name="T7" fmla="*/ 130 h 192"/>
                    <a:gd name="T8" fmla="*/ 291 w 352"/>
                    <a:gd name="T9" fmla="*/ 192 h 192"/>
                    <a:gd name="T10" fmla="*/ 60 w 352"/>
                    <a:gd name="T11" fmla="*/ 192 h 192"/>
                    <a:gd name="T12" fmla="*/ 0 w 352"/>
                    <a:gd name="T13" fmla="*/ 130 h 192"/>
                    <a:gd name="T14" fmla="*/ 0 w 352"/>
                    <a:gd name="T15" fmla="*/ 62 h 192"/>
                    <a:gd name="T16" fmla="*/ 60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0" y="0"/>
                      </a:moveTo>
                      <a:lnTo>
                        <a:pt x="291" y="0"/>
                      </a:lnTo>
                      <a:cubicBezTo>
                        <a:pt x="324" y="0"/>
                        <a:pt x="352" y="28"/>
                        <a:pt x="352" y="62"/>
                      </a:cubicBezTo>
                      <a:lnTo>
                        <a:pt x="352" y="130"/>
                      </a:lnTo>
                      <a:cubicBezTo>
                        <a:pt x="352" y="164"/>
                        <a:pt x="324" y="192"/>
                        <a:pt x="291" y="192"/>
                      </a:cubicBezTo>
                      <a:lnTo>
                        <a:pt x="60" y="192"/>
                      </a:lnTo>
                      <a:cubicBezTo>
                        <a:pt x="27" y="192"/>
                        <a:pt x="0" y="164"/>
                        <a:pt x="0" y="130"/>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2" name="Freeform 236"/>
                <p:cNvSpPr/>
                <p:nvPr/>
              </p:nvSpPr>
              <p:spPr bwMode="auto">
                <a:xfrm>
                  <a:off x="2841625" y="422275"/>
                  <a:ext cx="128587" cy="69850"/>
                </a:xfrm>
                <a:custGeom>
                  <a:avLst/>
                  <a:gdLst>
                    <a:gd name="T0" fmla="*/ 61 w 352"/>
                    <a:gd name="T1" fmla="*/ 0 h 192"/>
                    <a:gd name="T2" fmla="*/ 291 w 352"/>
                    <a:gd name="T3" fmla="*/ 0 h 192"/>
                    <a:gd name="T4" fmla="*/ 352 w 352"/>
                    <a:gd name="T5" fmla="*/ 62 h 192"/>
                    <a:gd name="T6" fmla="*/ 352 w 352"/>
                    <a:gd name="T7" fmla="*/ 130 h 192"/>
                    <a:gd name="T8" fmla="*/ 291 w 352"/>
                    <a:gd name="T9" fmla="*/ 192 h 192"/>
                    <a:gd name="T10" fmla="*/ 61 w 352"/>
                    <a:gd name="T11" fmla="*/ 192 h 192"/>
                    <a:gd name="T12" fmla="*/ 0 w 352"/>
                    <a:gd name="T13" fmla="*/ 130 h 192"/>
                    <a:gd name="T14" fmla="*/ 0 w 352"/>
                    <a:gd name="T15" fmla="*/ 62 h 192"/>
                    <a:gd name="T16" fmla="*/ 61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1" y="0"/>
                      </a:moveTo>
                      <a:lnTo>
                        <a:pt x="291" y="0"/>
                      </a:lnTo>
                      <a:cubicBezTo>
                        <a:pt x="324" y="0"/>
                        <a:pt x="352" y="28"/>
                        <a:pt x="352" y="62"/>
                      </a:cubicBezTo>
                      <a:lnTo>
                        <a:pt x="352" y="130"/>
                      </a:lnTo>
                      <a:cubicBezTo>
                        <a:pt x="352" y="164"/>
                        <a:pt x="324" y="192"/>
                        <a:pt x="291" y="192"/>
                      </a:cubicBezTo>
                      <a:lnTo>
                        <a:pt x="61" y="192"/>
                      </a:lnTo>
                      <a:cubicBezTo>
                        <a:pt x="27" y="192"/>
                        <a:pt x="0" y="164"/>
                        <a:pt x="0" y="130"/>
                      </a:cubicBezTo>
                      <a:lnTo>
                        <a:pt x="0" y="62"/>
                      </a:lnTo>
                      <a:cubicBezTo>
                        <a:pt x="0" y="28"/>
                        <a:pt x="27" y="0"/>
                        <a:pt x="6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3" name="Freeform 237"/>
                <p:cNvSpPr/>
                <p:nvPr/>
              </p:nvSpPr>
              <p:spPr bwMode="auto">
                <a:xfrm>
                  <a:off x="2382838" y="595313"/>
                  <a:ext cx="127000" cy="69850"/>
                </a:xfrm>
                <a:custGeom>
                  <a:avLst/>
                  <a:gdLst>
                    <a:gd name="T0" fmla="*/ 60 w 352"/>
                    <a:gd name="T1" fmla="*/ 0 h 192"/>
                    <a:gd name="T2" fmla="*/ 291 w 352"/>
                    <a:gd name="T3" fmla="*/ 0 h 192"/>
                    <a:gd name="T4" fmla="*/ 352 w 352"/>
                    <a:gd name="T5" fmla="*/ 62 h 192"/>
                    <a:gd name="T6" fmla="*/ 352 w 352"/>
                    <a:gd name="T7" fmla="*/ 130 h 192"/>
                    <a:gd name="T8" fmla="*/ 291 w 352"/>
                    <a:gd name="T9" fmla="*/ 192 h 192"/>
                    <a:gd name="T10" fmla="*/ 60 w 352"/>
                    <a:gd name="T11" fmla="*/ 192 h 192"/>
                    <a:gd name="T12" fmla="*/ 0 w 352"/>
                    <a:gd name="T13" fmla="*/ 130 h 192"/>
                    <a:gd name="T14" fmla="*/ 0 w 352"/>
                    <a:gd name="T15" fmla="*/ 62 h 192"/>
                    <a:gd name="T16" fmla="*/ 60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0" y="0"/>
                      </a:moveTo>
                      <a:lnTo>
                        <a:pt x="291" y="0"/>
                      </a:lnTo>
                      <a:cubicBezTo>
                        <a:pt x="324" y="0"/>
                        <a:pt x="352" y="28"/>
                        <a:pt x="352" y="62"/>
                      </a:cubicBezTo>
                      <a:lnTo>
                        <a:pt x="352" y="130"/>
                      </a:lnTo>
                      <a:cubicBezTo>
                        <a:pt x="352" y="164"/>
                        <a:pt x="324" y="192"/>
                        <a:pt x="291" y="192"/>
                      </a:cubicBezTo>
                      <a:lnTo>
                        <a:pt x="60" y="192"/>
                      </a:lnTo>
                      <a:cubicBezTo>
                        <a:pt x="27" y="192"/>
                        <a:pt x="0" y="164"/>
                        <a:pt x="0" y="130"/>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4" name="Freeform 239"/>
                <p:cNvSpPr/>
                <p:nvPr/>
              </p:nvSpPr>
              <p:spPr bwMode="auto">
                <a:xfrm>
                  <a:off x="2841625" y="595313"/>
                  <a:ext cx="128587" cy="69850"/>
                </a:xfrm>
                <a:custGeom>
                  <a:avLst/>
                  <a:gdLst>
                    <a:gd name="T0" fmla="*/ 61 w 352"/>
                    <a:gd name="T1" fmla="*/ 0 h 192"/>
                    <a:gd name="T2" fmla="*/ 291 w 352"/>
                    <a:gd name="T3" fmla="*/ 0 h 192"/>
                    <a:gd name="T4" fmla="*/ 352 w 352"/>
                    <a:gd name="T5" fmla="*/ 62 h 192"/>
                    <a:gd name="T6" fmla="*/ 352 w 352"/>
                    <a:gd name="T7" fmla="*/ 130 h 192"/>
                    <a:gd name="T8" fmla="*/ 291 w 352"/>
                    <a:gd name="T9" fmla="*/ 192 h 192"/>
                    <a:gd name="T10" fmla="*/ 61 w 352"/>
                    <a:gd name="T11" fmla="*/ 192 h 192"/>
                    <a:gd name="T12" fmla="*/ 0 w 352"/>
                    <a:gd name="T13" fmla="*/ 130 h 192"/>
                    <a:gd name="T14" fmla="*/ 0 w 352"/>
                    <a:gd name="T15" fmla="*/ 62 h 192"/>
                    <a:gd name="T16" fmla="*/ 61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1" y="0"/>
                      </a:moveTo>
                      <a:lnTo>
                        <a:pt x="291" y="0"/>
                      </a:lnTo>
                      <a:cubicBezTo>
                        <a:pt x="324" y="0"/>
                        <a:pt x="352" y="28"/>
                        <a:pt x="352" y="62"/>
                      </a:cubicBezTo>
                      <a:lnTo>
                        <a:pt x="352" y="130"/>
                      </a:lnTo>
                      <a:cubicBezTo>
                        <a:pt x="352" y="164"/>
                        <a:pt x="324" y="192"/>
                        <a:pt x="291" y="192"/>
                      </a:cubicBezTo>
                      <a:lnTo>
                        <a:pt x="61" y="192"/>
                      </a:lnTo>
                      <a:cubicBezTo>
                        <a:pt x="27" y="192"/>
                        <a:pt x="0" y="164"/>
                        <a:pt x="0" y="130"/>
                      </a:cubicBezTo>
                      <a:lnTo>
                        <a:pt x="0" y="62"/>
                      </a:lnTo>
                      <a:cubicBezTo>
                        <a:pt x="0" y="28"/>
                        <a:pt x="27" y="0"/>
                        <a:pt x="6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5" name="Freeform 240"/>
                <p:cNvSpPr/>
                <p:nvPr/>
              </p:nvSpPr>
              <p:spPr bwMode="auto">
                <a:xfrm>
                  <a:off x="2382838" y="681038"/>
                  <a:ext cx="127000" cy="69850"/>
                </a:xfrm>
                <a:custGeom>
                  <a:avLst/>
                  <a:gdLst>
                    <a:gd name="T0" fmla="*/ 60 w 352"/>
                    <a:gd name="T1" fmla="*/ 0 h 191"/>
                    <a:gd name="T2" fmla="*/ 291 w 352"/>
                    <a:gd name="T3" fmla="*/ 0 h 191"/>
                    <a:gd name="T4" fmla="*/ 352 w 352"/>
                    <a:gd name="T5" fmla="*/ 62 h 191"/>
                    <a:gd name="T6" fmla="*/ 352 w 352"/>
                    <a:gd name="T7" fmla="*/ 129 h 191"/>
                    <a:gd name="T8" fmla="*/ 291 w 352"/>
                    <a:gd name="T9" fmla="*/ 191 h 191"/>
                    <a:gd name="T10" fmla="*/ 60 w 352"/>
                    <a:gd name="T11" fmla="*/ 191 h 191"/>
                    <a:gd name="T12" fmla="*/ 0 w 352"/>
                    <a:gd name="T13" fmla="*/ 129 h 191"/>
                    <a:gd name="T14" fmla="*/ 0 w 352"/>
                    <a:gd name="T15" fmla="*/ 62 h 191"/>
                    <a:gd name="T16" fmla="*/ 60 w 352"/>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1">
                      <a:moveTo>
                        <a:pt x="60" y="0"/>
                      </a:moveTo>
                      <a:lnTo>
                        <a:pt x="291" y="0"/>
                      </a:lnTo>
                      <a:cubicBezTo>
                        <a:pt x="324" y="0"/>
                        <a:pt x="352" y="28"/>
                        <a:pt x="352" y="62"/>
                      </a:cubicBezTo>
                      <a:lnTo>
                        <a:pt x="352" y="129"/>
                      </a:lnTo>
                      <a:cubicBezTo>
                        <a:pt x="352" y="163"/>
                        <a:pt x="324" y="191"/>
                        <a:pt x="291" y="191"/>
                      </a:cubicBezTo>
                      <a:lnTo>
                        <a:pt x="60" y="191"/>
                      </a:lnTo>
                      <a:cubicBezTo>
                        <a:pt x="27" y="191"/>
                        <a:pt x="0" y="163"/>
                        <a:pt x="0" y="129"/>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6" name="Freeform 241"/>
                <p:cNvSpPr/>
                <p:nvPr/>
              </p:nvSpPr>
              <p:spPr bwMode="auto">
                <a:xfrm>
                  <a:off x="2535238" y="681038"/>
                  <a:ext cx="128587" cy="69850"/>
                </a:xfrm>
                <a:custGeom>
                  <a:avLst/>
                  <a:gdLst>
                    <a:gd name="T0" fmla="*/ 60 w 352"/>
                    <a:gd name="T1" fmla="*/ 0 h 191"/>
                    <a:gd name="T2" fmla="*/ 291 w 352"/>
                    <a:gd name="T3" fmla="*/ 0 h 191"/>
                    <a:gd name="T4" fmla="*/ 352 w 352"/>
                    <a:gd name="T5" fmla="*/ 62 h 191"/>
                    <a:gd name="T6" fmla="*/ 352 w 352"/>
                    <a:gd name="T7" fmla="*/ 129 h 191"/>
                    <a:gd name="T8" fmla="*/ 291 w 352"/>
                    <a:gd name="T9" fmla="*/ 191 h 191"/>
                    <a:gd name="T10" fmla="*/ 60 w 352"/>
                    <a:gd name="T11" fmla="*/ 191 h 191"/>
                    <a:gd name="T12" fmla="*/ 0 w 352"/>
                    <a:gd name="T13" fmla="*/ 129 h 191"/>
                    <a:gd name="T14" fmla="*/ 0 w 352"/>
                    <a:gd name="T15" fmla="*/ 62 h 191"/>
                    <a:gd name="T16" fmla="*/ 60 w 352"/>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1">
                      <a:moveTo>
                        <a:pt x="60" y="0"/>
                      </a:moveTo>
                      <a:lnTo>
                        <a:pt x="291" y="0"/>
                      </a:lnTo>
                      <a:cubicBezTo>
                        <a:pt x="324" y="0"/>
                        <a:pt x="352" y="28"/>
                        <a:pt x="352" y="62"/>
                      </a:cubicBezTo>
                      <a:lnTo>
                        <a:pt x="352" y="129"/>
                      </a:lnTo>
                      <a:cubicBezTo>
                        <a:pt x="352" y="163"/>
                        <a:pt x="324" y="191"/>
                        <a:pt x="291" y="191"/>
                      </a:cubicBezTo>
                      <a:lnTo>
                        <a:pt x="60" y="191"/>
                      </a:lnTo>
                      <a:cubicBezTo>
                        <a:pt x="27" y="191"/>
                        <a:pt x="0" y="163"/>
                        <a:pt x="0" y="129"/>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7" name="Freeform 242"/>
                <p:cNvSpPr/>
                <p:nvPr/>
              </p:nvSpPr>
              <p:spPr bwMode="auto">
                <a:xfrm>
                  <a:off x="2841625" y="681038"/>
                  <a:ext cx="128587" cy="69850"/>
                </a:xfrm>
                <a:custGeom>
                  <a:avLst/>
                  <a:gdLst>
                    <a:gd name="T0" fmla="*/ 61 w 352"/>
                    <a:gd name="T1" fmla="*/ 0 h 191"/>
                    <a:gd name="T2" fmla="*/ 291 w 352"/>
                    <a:gd name="T3" fmla="*/ 0 h 191"/>
                    <a:gd name="T4" fmla="*/ 352 w 352"/>
                    <a:gd name="T5" fmla="*/ 62 h 191"/>
                    <a:gd name="T6" fmla="*/ 352 w 352"/>
                    <a:gd name="T7" fmla="*/ 129 h 191"/>
                    <a:gd name="T8" fmla="*/ 291 w 352"/>
                    <a:gd name="T9" fmla="*/ 191 h 191"/>
                    <a:gd name="T10" fmla="*/ 61 w 352"/>
                    <a:gd name="T11" fmla="*/ 191 h 191"/>
                    <a:gd name="T12" fmla="*/ 0 w 352"/>
                    <a:gd name="T13" fmla="*/ 129 h 191"/>
                    <a:gd name="T14" fmla="*/ 0 w 352"/>
                    <a:gd name="T15" fmla="*/ 62 h 191"/>
                    <a:gd name="T16" fmla="*/ 61 w 352"/>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1">
                      <a:moveTo>
                        <a:pt x="61" y="0"/>
                      </a:moveTo>
                      <a:lnTo>
                        <a:pt x="291" y="0"/>
                      </a:lnTo>
                      <a:cubicBezTo>
                        <a:pt x="324" y="0"/>
                        <a:pt x="352" y="28"/>
                        <a:pt x="352" y="62"/>
                      </a:cubicBezTo>
                      <a:lnTo>
                        <a:pt x="352" y="129"/>
                      </a:lnTo>
                      <a:cubicBezTo>
                        <a:pt x="352" y="163"/>
                        <a:pt x="324" y="191"/>
                        <a:pt x="291" y="191"/>
                      </a:cubicBezTo>
                      <a:lnTo>
                        <a:pt x="61" y="191"/>
                      </a:lnTo>
                      <a:cubicBezTo>
                        <a:pt x="27" y="191"/>
                        <a:pt x="0" y="163"/>
                        <a:pt x="0" y="129"/>
                      </a:cubicBezTo>
                      <a:lnTo>
                        <a:pt x="0" y="62"/>
                      </a:lnTo>
                      <a:cubicBezTo>
                        <a:pt x="0" y="28"/>
                        <a:pt x="27" y="0"/>
                        <a:pt x="6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8" name="Freeform 243"/>
                <p:cNvSpPr/>
                <p:nvPr/>
              </p:nvSpPr>
              <p:spPr bwMode="auto">
                <a:xfrm>
                  <a:off x="2535238" y="768350"/>
                  <a:ext cx="128587" cy="69850"/>
                </a:xfrm>
                <a:custGeom>
                  <a:avLst/>
                  <a:gdLst>
                    <a:gd name="T0" fmla="*/ 60 w 352"/>
                    <a:gd name="T1" fmla="*/ 0 h 192"/>
                    <a:gd name="T2" fmla="*/ 291 w 352"/>
                    <a:gd name="T3" fmla="*/ 0 h 192"/>
                    <a:gd name="T4" fmla="*/ 352 w 352"/>
                    <a:gd name="T5" fmla="*/ 62 h 192"/>
                    <a:gd name="T6" fmla="*/ 352 w 352"/>
                    <a:gd name="T7" fmla="*/ 130 h 192"/>
                    <a:gd name="T8" fmla="*/ 291 w 352"/>
                    <a:gd name="T9" fmla="*/ 192 h 192"/>
                    <a:gd name="T10" fmla="*/ 60 w 352"/>
                    <a:gd name="T11" fmla="*/ 192 h 192"/>
                    <a:gd name="T12" fmla="*/ 0 w 352"/>
                    <a:gd name="T13" fmla="*/ 130 h 192"/>
                    <a:gd name="T14" fmla="*/ 0 w 352"/>
                    <a:gd name="T15" fmla="*/ 62 h 192"/>
                    <a:gd name="T16" fmla="*/ 60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0" y="0"/>
                      </a:moveTo>
                      <a:lnTo>
                        <a:pt x="291" y="0"/>
                      </a:lnTo>
                      <a:cubicBezTo>
                        <a:pt x="324" y="0"/>
                        <a:pt x="352" y="28"/>
                        <a:pt x="352" y="62"/>
                      </a:cubicBezTo>
                      <a:lnTo>
                        <a:pt x="352" y="130"/>
                      </a:lnTo>
                      <a:cubicBezTo>
                        <a:pt x="352" y="164"/>
                        <a:pt x="324" y="192"/>
                        <a:pt x="291" y="192"/>
                      </a:cubicBezTo>
                      <a:lnTo>
                        <a:pt x="60" y="192"/>
                      </a:lnTo>
                      <a:cubicBezTo>
                        <a:pt x="27" y="192"/>
                        <a:pt x="0" y="164"/>
                        <a:pt x="0" y="130"/>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9" name="Freeform 244"/>
                <p:cNvSpPr/>
                <p:nvPr/>
              </p:nvSpPr>
              <p:spPr bwMode="auto">
                <a:xfrm>
                  <a:off x="2689225" y="768350"/>
                  <a:ext cx="127000" cy="69850"/>
                </a:xfrm>
                <a:custGeom>
                  <a:avLst/>
                  <a:gdLst>
                    <a:gd name="T0" fmla="*/ 60 w 352"/>
                    <a:gd name="T1" fmla="*/ 0 h 192"/>
                    <a:gd name="T2" fmla="*/ 291 w 352"/>
                    <a:gd name="T3" fmla="*/ 0 h 192"/>
                    <a:gd name="T4" fmla="*/ 352 w 352"/>
                    <a:gd name="T5" fmla="*/ 62 h 192"/>
                    <a:gd name="T6" fmla="*/ 352 w 352"/>
                    <a:gd name="T7" fmla="*/ 130 h 192"/>
                    <a:gd name="T8" fmla="*/ 291 w 352"/>
                    <a:gd name="T9" fmla="*/ 192 h 192"/>
                    <a:gd name="T10" fmla="*/ 60 w 352"/>
                    <a:gd name="T11" fmla="*/ 192 h 192"/>
                    <a:gd name="T12" fmla="*/ 0 w 352"/>
                    <a:gd name="T13" fmla="*/ 130 h 192"/>
                    <a:gd name="T14" fmla="*/ 0 w 352"/>
                    <a:gd name="T15" fmla="*/ 62 h 192"/>
                    <a:gd name="T16" fmla="*/ 60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0" y="0"/>
                      </a:moveTo>
                      <a:lnTo>
                        <a:pt x="291" y="0"/>
                      </a:lnTo>
                      <a:cubicBezTo>
                        <a:pt x="324" y="0"/>
                        <a:pt x="352" y="28"/>
                        <a:pt x="352" y="62"/>
                      </a:cubicBezTo>
                      <a:lnTo>
                        <a:pt x="352" y="130"/>
                      </a:lnTo>
                      <a:cubicBezTo>
                        <a:pt x="352" y="164"/>
                        <a:pt x="324" y="192"/>
                        <a:pt x="291" y="192"/>
                      </a:cubicBezTo>
                      <a:lnTo>
                        <a:pt x="60" y="192"/>
                      </a:lnTo>
                      <a:cubicBezTo>
                        <a:pt x="27" y="192"/>
                        <a:pt x="0" y="164"/>
                        <a:pt x="0" y="130"/>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315" name="组合 314"/>
              <p:cNvGrpSpPr/>
              <p:nvPr/>
            </p:nvGrpSpPr>
            <p:grpSpPr>
              <a:xfrm>
                <a:off x="3016485" y="495268"/>
                <a:ext cx="2034305" cy="297976"/>
                <a:chOff x="2201863" y="922338"/>
                <a:chExt cx="950912" cy="139700"/>
              </a:xfrm>
              <a:grpFill/>
            </p:grpSpPr>
            <p:sp>
              <p:nvSpPr>
                <p:cNvPr id="316" name="Freeform 245"/>
                <p:cNvSpPr>
                  <a:spLocks noEditPoints="1"/>
                </p:cNvSpPr>
                <p:nvPr/>
              </p:nvSpPr>
              <p:spPr bwMode="auto">
                <a:xfrm>
                  <a:off x="2201863" y="1028700"/>
                  <a:ext cx="950912" cy="33338"/>
                </a:xfrm>
                <a:custGeom>
                  <a:avLst/>
                  <a:gdLst>
                    <a:gd name="T0" fmla="*/ 47 w 2625"/>
                    <a:gd name="T1" fmla="*/ 90 h 92"/>
                    <a:gd name="T2" fmla="*/ 82 w 2625"/>
                    <a:gd name="T3" fmla="*/ 90 h 92"/>
                    <a:gd name="T4" fmla="*/ 115 w 2625"/>
                    <a:gd name="T5" fmla="*/ 55 h 92"/>
                    <a:gd name="T6" fmla="*/ 172 w 2625"/>
                    <a:gd name="T7" fmla="*/ 90 h 92"/>
                    <a:gd name="T8" fmla="*/ 225 w 2625"/>
                    <a:gd name="T9" fmla="*/ 24 h 92"/>
                    <a:gd name="T10" fmla="*/ 231 w 2625"/>
                    <a:gd name="T11" fmla="*/ 80 h 92"/>
                    <a:gd name="T12" fmla="*/ 259 w 2625"/>
                    <a:gd name="T13" fmla="*/ 16 h 92"/>
                    <a:gd name="T14" fmla="*/ 366 w 2625"/>
                    <a:gd name="T15" fmla="*/ 2 h 92"/>
                    <a:gd name="T16" fmla="*/ 424 w 2625"/>
                    <a:gd name="T17" fmla="*/ 70 h 92"/>
                    <a:gd name="T18" fmla="*/ 408 w 2625"/>
                    <a:gd name="T19" fmla="*/ 22 h 92"/>
                    <a:gd name="T20" fmla="*/ 506 w 2625"/>
                    <a:gd name="T21" fmla="*/ 90 h 92"/>
                    <a:gd name="T22" fmla="*/ 564 w 2625"/>
                    <a:gd name="T23" fmla="*/ 59 h 92"/>
                    <a:gd name="T24" fmla="*/ 572 w 2625"/>
                    <a:gd name="T25" fmla="*/ 8 h 92"/>
                    <a:gd name="T26" fmla="*/ 553 w 2625"/>
                    <a:gd name="T27" fmla="*/ 35 h 92"/>
                    <a:gd name="T28" fmla="*/ 518 w 2625"/>
                    <a:gd name="T29" fmla="*/ 62 h 92"/>
                    <a:gd name="T30" fmla="*/ 635 w 2625"/>
                    <a:gd name="T31" fmla="*/ 66 h 92"/>
                    <a:gd name="T32" fmla="*/ 622 w 2625"/>
                    <a:gd name="T33" fmla="*/ 92 h 92"/>
                    <a:gd name="T34" fmla="*/ 688 w 2625"/>
                    <a:gd name="T35" fmla="*/ 2 h 92"/>
                    <a:gd name="T36" fmla="*/ 679 w 2625"/>
                    <a:gd name="T37" fmla="*/ 57 h 92"/>
                    <a:gd name="T38" fmla="*/ 707 w 2625"/>
                    <a:gd name="T39" fmla="*/ 29 h 92"/>
                    <a:gd name="T40" fmla="*/ 788 w 2625"/>
                    <a:gd name="T41" fmla="*/ 17 h 92"/>
                    <a:gd name="T42" fmla="*/ 790 w 2625"/>
                    <a:gd name="T43" fmla="*/ 90 h 92"/>
                    <a:gd name="T44" fmla="*/ 857 w 2625"/>
                    <a:gd name="T45" fmla="*/ 43 h 92"/>
                    <a:gd name="T46" fmla="*/ 825 w 2625"/>
                    <a:gd name="T47" fmla="*/ 54 h 92"/>
                    <a:gd name="T48" fmla="*/ 844 w 2625"/>
                    <a:gd name="T49" fmla="*/ 34 h 92"/>
                    <a:gd name="T50" fmla="*/ 937 w 2625"/>
                    <a:gd name="T51" fmla="*/ 63 h 92"/>
                    <a:gd name="T52" fmla="*/ 936 w 2625"/>
                    <a:gd name="T53" fmla="*/ 26 h 92"/>
                    <a:gd name="T54" fmla="*/ 915 w 2625"/>
                    <a:gd name="T55" fmla="*/ 72 h 92"/>
                    <a:gd name="T56" fmla="*/ 1017 w 2625"/>
                    <a:gd name="T57" fmla="*/ 46 h 92"/>
                    <a:gd name="T58" fmla="*/ 995 w 2625"/>
                    <a:gd name="T59" fmla="*/ 69 h 92"/>
                    <a:gd name="T60" fmla="*/ 1047 w 2625"/>
                    <a:gd name="T61" fmla="*/ 2 h 92"/>
                    <a:gd name="T62" fmla="*/ 1054 w 2625"/>
                    <a:gd name="T63" fmla="*/ 90 h 92"/>
                    <a:gd name="T64" fmla="*/ 1165 w 2625"/>
                    <a:gd name="T65" fmla="*/ 12 h 92"/>
                    <a:gd name="T66" fmla="*/ 1109 w 2625"/>
                    <a:gd name="T67" fmla="*/ 90 h 92"/>
                    <a:gd name="T68" fmla="*/ 1144 w 2625"/>
                    <a:gd name="T69" fmla="*/ 17 h 92"/>
                    <a:gd name="T70" fmla="*/ 1209 w 2625"/>
                    <a:gd name="T71" fmla="*/ 77 h 92"/>
                    <a:gd name="T72" fmla="*/ 1233 w 2625"/>
                    <a:gd name="T73" fmla="*/ 82 h 92"/>
                    <a:gd name="T74" fmla="*/ 1268 w 2625"/>
                    <a:gd name="T75" fmla="*/ 90 h 92"/>
                    <a:gd name="T76" fmla="*/ 1268 w 2625"/>
                    <a:gd name="T77" fmla="*/ 90 h 92"/>
                    <a:gd name="T78" fmla="*/ 1351 w 2625"/>
                    <a:gd name="T79" fmla="*/ 2 h 92"/>
                    <a:gd name="T80" fmla="*/ 1336 w 2625"/>
                    <a:gd name="T81" fmla="*/ 90 h 92"/>
                    <a:gd name="T82" fmla="*/ 1411 w 2625"/>
                    <a:gd name="T83" fmla="*/ 69 h 92"/>
                    <a:gd name="T84" fmla="*/ 1457 w 2625"/>
                    <a:gd name="T85" fmla="*/ 19 h 92"/>
                    <a:gd name="T86" fmla="*/ 1464 w 2625"/>
                    <a:gd name="T87" fmla="*/ 58 h 92"/>
                    <a:gd name="T88" fmla="*/ 2047 w 2625"/>
                    <a:gd name="T89" fmla="*/ 12 h 92"/>
                    <a:gd name="T90" fmla="*/ 2053 w 2625"/>
                    <a:gd name="T91" fmla="*/ 46 h 92"/>
                    <a:gd name="T92" fmla="*/ 2129 w 2625"/>
                    <a:gd name="T93" fmla="*/ 37 h 92"/>
                    <a:gd name="T94" fmla="*/ 2129 w 2625"/>
                    <a:gd name="T95" fmla="*/ 90 h 92"/>
                    <a:gd name="T96" fmla="*/ 2209 w 2625"/>
                    <a:gd name="T97" fmla="*/ 2 h 92"/>
                    <a:gd name="T98" fmla="*/ 2260 w 2625"/>
                    <a:gd name="T99" fmla="*/ 2 h 92"/>
                    <a:gd name="T100" fmla="*/ 2275 w 2625"/>
                    <a:gd name="T101" fmla="*/ 90 h 92"/>
                    <a:gd name="T102" fmla="*/ 2349 w 2625"/>
                    <a:gd name="T103" fmla="*/ 86 h 92"/>
                    <a:gd name="T104" fmla="*/ 2387 w 2625"/>
                    <a:gd name="T105" fmla="*/ 30 h 92"/>
                    <a:gd name="T106" fmla="*/ 2388 w 2625"/>
                    <a:gd name="T107" fmla="*/ 69 h 92"/>
                    <a:gd name="T108" fmla="*/ 2457 w 2625"/>
                    <a:gd name="T109" fmla="*/ 65 h 92"/>
                    <a:gd name="T110" fmla="*/ 2440 w 2625"/>
                    <a:gd name="T111" fmla="*/ 0 h 92"/>
                    <a:gd name="T112" fmla="*/ 2429 w 2625"/>
                    <a:gd name="T113" fmla="*/ 29 h 92"/>
                    <a:gd name="T114" fmla="*/ 2418 w 2625"/>
                    <a:gd name="T115" fmla="*/ 84 h 92"/>
                    <a:gd name="T116" fmla="*/ 2543 w 2625"/>
                    <a:gd name="T117" fmla="*/ 2 h 92"/>
                    <a:gd name="T118" fmla="*/ 2607 w 2625"/>
                    <a:gd name="T119" fmla="*/ 90 h 92"/>
                    <a:gd name="T120" fmla="*/ 2595 w 2625"/>
                    <a:gd name="T121" fmla="*/ 5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25" h="92">
                      <a:moveTo>
                        <a:pt x="0" y="90"/>
                      </a:moveTo>
                      <a:lnTo>
                        <a:pt x="0" y="2"/>
                      </a:lnTo>
                      <a:lnTo>
                        <a:pt x="15" y="2"/>
                      </a:lnTo>
                      <a:lnTo>
                        <a:pt x="48" y="61"/>
                      </a:lnTo>
                      <a:lnTo>
                        <a:pt x="48" y="2"/>
                      </a:lnTo>
                      <a:lnTo>
                        <a:pt x="63" y="2"/>
                      </a:lnTo>
                      <a:lnTo>
                        <a:pt x="63" y="90"/>
                      </a:lnTo>
                      <a:lnTo>
                        <a:pt x="47" y="90"/>
                      </a:lnTo>
                      <a:lnTo>
                        <a:pt x="15" y="33"/>
                      </a:lnTo>
                      <a:lnTo>
                        <a:pt x="15" y="90"/>
                      </a:lnTo>
                      <a:lnTo>
                        <a:pt x="0" y="90"/>
                      </a:lnTo>
                      <a:close/>
                      <a:moveTo>
                        <a:pt x="144" y="90"/>
                      </a:moveTo>
                      <a:lnTo>
                        <a:pt x="127" y="90"/>
                      </a:lnTo>
                      <a:lnTo>
                        <a:pt x="120" y="70"/>
                      </a:lnTo>
                      <a:lnTo>
                        <a:pt x="89" y="70"/>
                      </a:lnTo>
                      <a:lnTo>
                        <a:pt x="82" y="90"/>
                      </a:lnTo>
                      <a:lnTo>
                        <a:pt x="65" y="90"/>
                      </a:lnTo>
                      <a:lnTo>
                        <a:pt x="96" y="2"/>
                      </a:lnTo>
                      <a:lnTo>
                        <a:pt x="113" y="2"/>
                      </a:lnTo>
                      <a:lnTo>
                        <a:pt x="144" y="90"/>
                      </a:lnTo>
                      <a:close/>
                      <a:moveTo>
                        <a:pt x="115" y="55"/>
                      </a:moveTo>
                      <a:lnTo>
                        <a:pt x="104" y="22"/>
                      </a:lnTo>
                      <a:lnTo>
                        <a:pt x="94" y="55"/>
                      </a:lnTo>
                      <a:lnTo>
                        <a:pt x="115" y="55"/>
                      </a:lnTo>
                      <a:close/>
                      <a:moveTo>
                        <a:pt x="156" y="90"/>
                      </a:moveTo>
                      <a:lnTo>
                        <a:pt x="156" y="17"/>
                      </a:lnTo>
                      <a:lnTo>
                        <a:pt x="133" y="17"/>
                      </a:lnTo>
                      <a:lnTo>
                        <a:pt x="133" y="2"/>
                      </a:lnTo>
                      <a:lnTo>
                        <a:pt x="196" y="2"/>
                      </a:lnTo>
                      <a:lnTo>
                        <a:pt x="196" y="17"/>
                      </a:lnTo>
                      <a:lnTo>
                        <a:pt x="172" y="17"/>
                      </a:lnTo>
                      <a:lnTo>
                        <a:pt x="172" y="90"/>
                      </a:lnTo>
                      <a:lnTo>
                        <a:pt x="156" y="90"/>
                      </a:lnTo>
                      <a:close/>
                      <a:moveTo>
                        <a:pt x="199" y="90"/>
                      </a:moveTo>
                      <a:lnTo>
                        <a:pt x="199" y="2"/>
                      </a:lnTo>
                      <a:lnTo>
                        <a:pt x="215" y="2"/>
                      </a:lnTo>
                      <a:lnTo>
                        <a:pt x="215" y="90"/>
                      </a:lnTo>
                      <a:lnTo>
                        <a:pt x="199" y="90"/>
                      </a:lnTo>
                      <a:close/>
                      <a:moveTo>
                        <a:pt x="221" y="47"/>
                      </a:moveTo>
                      <a:cubicBezTo>
                        <a:pt x="221" y="38"/>
                        <a:pt x="222" y="30"/>
                        <a:pt x="225" y="24"/>
                      </a:cubicBezTo>
                      <a:cubicBezTo>
                        <a:pt x="226" y="19"/>
                        <a:pt x="229" y="15"/>
                        <a:pt x="232" y="12"/>
                      </a:cubicBezTo>
                      <a:cubicBezTo>
                        <a:pt x="235" y="8"/>
                        <a:pt x="238" y="5"/>
                        <a:pt x="242" y="4"/>
                      </a:cubicBezTo>
                      <a:cubicBezTo>
                        <a:pt x="247" y="1"/>
                        <a:pt x="253" y="0"/>
                        <a:pt x="259" y="0"/>
                      </a:cubicBezTo>
                      <a:cubicBezTo>
                        <a:pt x="271" y="0"/>
                        <a:pt x="280" y="4"/>
                        <a:pt x="287" y="12"/>
                      </a:cubicBezTo>
                      <a:cubicBezTo>
                        <a:pt x="294" y="20"/>
                        <a:pt x="297" y="32"/>
                        <a:pt x="297" y="46"/>
                      </a:cubicBezTo>
                      <a:cubicBezTo>
                        <a:pt x="297" y="61"/>
                        <a:pt x="294" y="72"/>
                        <a:pt x="287" y="80"/>
                      </a:cubicBezTo>
                      <a:cubicBezTo>
                        <a:pt x="280" y="88"/>
                        <a:pt x="271" y="92"/>
                        <a:pt x="259" y="92"/>
                      </a:cubicBezTo>
                      <a:cubicBezTo>
                        <a:pt x="248" y="92"/>
                        <a:pt x="238" y="88"/>
                        <a:pt x="231" y="80"/>
                      </a:cubicBezTo>
                      <a:cubicBezTo>
                        <a:pt x="224" y="72"/>
                        <a:pt x="221" y="61"/>
                        <a:pt x="221" y="47"/>
                      </a:cubicBezTo>
                      <a:close/>
                      <a:moveTo>
                        <a:pt x="237" y="46"/>
                      </a:moveTo>
                      <a:cubicBezTo>
                        <a:pt x="237" y="56"/>
                        <a:pt x="239" y="64"/>
                        <a:pt x="244" y="69"/>
                      </a:cubicBezTo>
                      <a:cubicBezTo>
                        <a:pt x="248" y="74"/>
                        <a:pt x="253" y="77"/>
                        <a:pt x="259" y="77"/>
                      </a:cubicBezTo>
                      <a:cubicBezTo>
                        <a:pt x="266" y="77"/>
                        <a:pt x="271" y="74"/>
                        <a:pt x="275" y="69"/>
                      </a:cubicBezTo>
                      <a:cubicBezTo>
                        <a:pt x="279" y="64"/>
                        <a:pt x="281" y="56"/>
                        <a:pt x="281" y="46"/>
                      </a:cubicBezTo>
                      <a:cubicBezTo>
                        <a:pt x="281" y="36"/>
                        <a:pt x="279" y="28"/>
                        <a:pt x="275" y="23"/>
                      </a:cubicBezTo>
                      <a:cubicBezTo>
                        <a:pt x="271" y="18"/>
                        <a:pt x="266" y="16"/>
                        <a:pt x="259" y="16"/>
                      </a:cubicBezTo>
                      <a:cubicBezTo>
                        <a:pt x="253" y="16"/>
                        <a:pt x="247" y="18"/>
                        <a:pt x="243" y="23"/>
                      </a:cubicBezTo>
                      <a:cubicBezTo>
                        <a:pt x="239" y="28"/>
                        <a:pt x="237" y="36"/>
                        <a:pt x="237" y="46"/>
                      </a:cubicBezTo>
                      <a:close/>
                      <a:moveTo>
                        <a:pt x="304" y="90"/>
                      </a:moveTo>
                      <a:lnTo>
                        <a:pt x="304" y="2"/>
                      </a:lnTo>
                      <a:lnTo>
                        <a:pt x="319" y="2"/>
                      </a:lnTo>
                      <a:lnTo>
                        <a:pt x="352" y="61"/>
                      </a:lnTo>
                      <a:lnTo>
                        <a:pt x="352" y="2"/>
                      </a:lnTo>
                      <a:lnTo>
                        <a:pt x="366" y="2"/>
                      </a:lnTo>
                      <a:lnTo>
                        <a:pt x="366" y="90"/>
                      </a:lnTo>
                      <a:lnTo>
                        <a:pt x="350" y="90"/>
                      </a:lnTo>
                      <a:lnTo>
                        <a:pt x="319" y="33"/>
                      </a:lnTo>
                      <a:lnTo>
                        <a:pt x="319" y="90"/>
                      </a:lnTo>
                      <a:lnTo>
                        <a:pt x="304" y="90"/>
                      </a:lnTo>
                      <a:close/>
                      <a:moveTo>
                        <a:pt x="448" y="90"/>
                      </a:moveTo>
                      <a:lnTo>
                        <a:pt x="431" y="90"/>
                      </a:lnTo>
                      <a:lnTo>
                        <a:pt x="424" y="70"/>
                      </a:lnTo>
                      <a:lnTo>
                        <a:pt x="392" y="70"/>
                      </a:lnTo>
                      <a:lnTo>
                        <a:pt x="386" y="90"/>
                      </a:lnTo>
                      <a:lnTo>
                        <a:pt x="369" y="90"/>
                      </a:lnTo>
                      <a:lnTo>
                        <a:pt x="400" y="2"/>
                      </a:lnTo>
                      <a:lnTo>
                        <a:pt x="417" y="2"/>
                      </a:lnTo>
                      <a:lnTo>
                        <a:pt x="448" y="90"/>
                      </a:lnTo>
                      <a:close/>
                      <a:moveTo>
                        <a:pt x="419" y="55"/>
                      </a:moveTo>
                      <a:lnTo>
                        <a:pt x="408" y="22"/>
                      </a:lnTo>
                      <a:lnTo>
                        <a:pt x="397" y="55"/>
                      </a:lnTo>
                      <a:lnTo>
                        <a:pt x="419" y="55"/>
                      </a:lnTo>
                      <a:close/>
                      <a:moveTo>
                        <a:pt x="451" y="90"/>
                      </a:moveTo>
                      <a:lnTo>
                        <a:pt x="451" y="2"/>
                      </a:lnTo>
                      <a:lnTo>
                        <a:pt x="467" y="2"/>
                      </a:lnTo>
                      <a:lnTo>
                        <a:pt x="467" y="75"/>
                      </a:lnTo>
                      <a:lnTo>
                        <a:pt x="506" y="75"/>
                      </a:lnTo>
                      <a:lnTo>
                        <a:pt x="506" y="90"/>
                      </a:lnTo>
                      <a:lnTo>
                        <a:pt x="451" y="90"/>
                      </a:lnTo>
                      <a:close/>
                      <a:moveTo>
                        <a:pt x="518" y="62"/>
                      </a:moveTo>
                      <a:lnTo>
                        <a:pt x="533" y="60"/>
                      </a:lnTo>
                      <a:cubicBezTo>
                        <a:pt x="534" y="66"/>
                        <a:pt x="536" y="70"/>
                        <a:pt x="539" y="73"/>
                      </a:cubicBezTo>
                      <a:cubicBezTo>
                        <a:pt x="542" y="75"/>
                        <a:pt x="546" y="77"/>
                        <a:pt x="551" y="77"/>
                      </a:cubicBezTo>
                      <a:cubicBezTo>
                        <a:pt x="556" y="77"/>
                        <a:pt x="560" y="76"/>
                        <a:pt x="562" y="73"/>
                      </a:cubicBezTo>
                      <a:cubicBezTo>
                        <a:pt x="565" y="71"/>
                        <a:pt x="566" y="68"/>
                        <a:pt x="566" y="65"/>
                      </a:cubicBezTo>
                      <a:cubicBezTo>
                        <a:pt x="566" y="63"/>
                        <a:pt x="566" y="61"/>
                        <a:pt x="564" y="59"/>
                      </a:cubicBezTo>
                      <a:cubicBezTo>
                        <a:pt x="563" y="58"/>
                        <a:pt x="561" y="57"/>
                        <a:pt x="559" y="55"/>
                      </a:cubicBezTo>
                      <a:cubicBezTo>
                        <a:pt x="557" y="55"/>
                        <a:pt x="553" y="53"/>
                        <a:pt x="546" y="52"/>
                      </a:cubicBezTo>
                      <a:cubicBezTo>
                        <a:pt x="537" y="49"/>
                        <a:pt x="531" y="46"/>
                        <a:pt x="528" y="43"/>
                      </a:cubicBezTo>
                      <a:cubicBezTo>
                        <a:pt x="523" y="38"/>
                        <a:pt x="521" y="32"/>
                        <a:pt x="521" y="25"/>
                      </a:cubicBezTo>
                      <a:cubicBezTo>
                        <a:pt x="521" y="20"/>
                        <a:pt x="522" y="16"/>
                        <a:pt x="524" y="12"/>
                      </a:cubicBezTo>
                      <a:cubicBezTo>
                        <a:pt x="526" y="8"/>
                        <a:pt x="530" y="5"/>
                        <a:pt x="534" y="3"/>
                      </a:cubicBezTo>
                      <a:cubicBezTo>
                        <a:pt x="538" y="1"/>
                        <a:pt x="543" y="0"/>
                        <a:pt x="550" y="0"/>
                      </a:cubicBezTo>
                      <a:cubicBezTo>
                        <a:pt x="559" y="0"/>
                        <a:pt x="567" y="3"/>
                        <a:pt x="572" y="8"/>
                      </a:cubicBezTo>
                      <a:cubicBezTo>
                        <a:pt x="577" y="12"/>
                        <a:pt x="579" y="19"/>
                        <a:pt x="580" y="27"/>
                      </a:cubicBezTo>
                      <a:lnTo>
                        <a:pt x="564" y="28"/>
                      </a:lnTo>
                      <a:cubicBezTo>
                        <a:pt x="563" y="23"/>
                        <a:pt x="562" y="20"/>
                        <a:pt x="559" y="18"/>
                      </a:cubicBezTo>
                      <a:cubicBezTo>
                        <a:pt x="557" y="16"/>
                        <a:pt x="554" y="15"/>
                        <a:pt x="549" y="15"/>
                      </a:cubicBezTo>
                      <a:cubicBezTo>
                        <a:pt x="545" y="15"/>
                        <a:pt x="541" y="16"/>
                        <a:pt x="539" y="18"/>
                      </a:cubicBezTo>
                      <a:cubicBezTo>
                        <a:pt x="537" y="20"/>
                        <a:pt x="536" y="21"/>
                        <a:pt x="536" y="24"/>
                      </a:cubicBezTo>
                      <a:cubicBezTo>
                        <a:pt x="536" y="26"/>
                        <a:pt x="537" y="28"/>
                        <a:pt x="538" y="29"/>
                      </a:cubicBezTo>
                      <a:cubicBezTo>
                        <a:pt x="540" y="31"/>
                        <a:pt x="545" y="33"/>
                        <a:pt x="553" y="35"/>
                      </a:cubicBezTo>
                      <a:cubicBezTo>
                        <a:pt x="561" y="37"/>
                        <a:pt x="566" y="39"/>
                        <a:pt x="570" y="41"/>
                      </a:cubicBezTo>
                      <a:cubicBezTo>
                        <a:pt x="574" y="44"/>
                        <a:pt x="577" y="47"/>
                        <a:pt x="579" y="50"/>
                      </a:cubicBezTo>
                      <a:cubicBezTo>
                        <a:pt x="581" y="54"/>
                        <a:pt x="582" y="59"/>
                        <a:pt x="582" y="65"/>
                      </a:cubicBezTo>
                      <a:cubicBezTo>
                        <a:pt x="582" y="70"/>
                        <a:pt x="581" y="74"/>
                        <a:pt x="578" y="79"/>
                      </a:cubicBezTo>
                      <a:cubicBezTo>
                        <a:pt x="576" y="83"/>
                        <a:pt x="572" y="87"/>
                        <a:pt x="568" y="89"/>
                      </a:cubicBezTo>
                      <a:cubicBezTo>
                        <a:pt x="563" y="91"/>
                        <a:pt x="557" y="92"/>
                        <a:pt x="550" y="92"/>
                      </a:cubicBezTo>
                      <a:cubicBezTo>
                        <a:pt x="540" y="92"/>
                        <a:pt x="533" y="89"/>
                        <a:pt x="527" y="84"/>
                      </a:cubicBezTo>
                      <a:cubicBezTo>
                        <a:pt x="522" y="79"/>
                        <a:pt x="519" y="71"/>
                        <a:pt x="518" y="62"/>
                      </a:cubicBezTo>
                      <a:close/>
                      <a:moveTo>
                        <a:pt x="589" y="2"/>
                      </a:moveTo>
                      <a:lnTo>
                        <a:pt x="605" y="2"/>
                      </a:lnTo>
                      <a:lnTo>
                        <a:pt x="605" y="50"/>
                      </a:lnTo>
                      <a:cubicBezTo>
                        <a:pt x="605" y="57"/>
                        <a:pt x="605" y="62"/>
                        <a:pt x="606" y="65"/>
                      </a:cubicBezTo>
                      <a:cubicBezTo>
                        <a:pt x="606" y="68"/>
                        <a:pt x="608" y="71"/>
                        <a:pt x="611" y="73"/>
                      </a:cubicBezTo>
                      <a:cubicBezTo>
                        <a:pt x="613" y="76"/>
                        <a:pt x="617" y="77"/>
                        <a:pt x="621" y="77"/>
                      </a:cubicBezTo>
                      <a:cubicBezTo>
                        <a:pt x="626" y="77"/>
                        <a:pt x="629" y="76"/>
                        <a:pt x="631" y="74"/>
                      </a:cubicBezTo>
                      <a:cubicBezTo>
                        <a:pt x="634" y="71"/>
                        <a:pt x="635" y="69"/>
                        <a:pt x="635" y="66"/>
                      </a:cubicBezTo>
                      <a:cubicBezTo>
                        <a:pt x="636" y="63"/>
                        <a:pt x="636" y="58"/>
                        <a:pt x="636" y="51"/>
                      </a:cubicBezTo>
                      <a:lnTo>
                        <a:pt x="636" y="2"/>
                      </a:lnTo>
                      <a:lnTo>
                        <a:pt x="652" y="2"/>
                      </a:lnTo>
                      <a:lnTo>
                        <a:pt x="652" y="48"/>
                      </a:lnTo>
                      <a:cubicBezTo>
                        <a:pt x="652" y="59"/>
                        <a:pt x="652" y="66"/>
                        <a:pt x="651" y="71"/>
                      </a:cubicBezTo>
                      <a:cubicBezTo>
                        <a:pt x="650" y="75"/>
                        <a:pt x="648" y="79"/>
                        <a:pt x="646" y="82"/>
                      </a:cubicBezTo>
                      <a:cubicBezTo>
                        <a:pt x="644" y="85"/>
                        <a:pt x="641" y="87"/>
                        <a:pt x="637" y="89"/>
                      </a:cubicBezTo>
                      <a:cubicBezTo>
                        <a:pt x="633" y="91"/>
                        <a:pt x="628" y="92"/>
                        <a:pt x="622" y="92"/>
                      </a:cubicBezTo>
                      <a:cubicBezTo>
                        <a:pt x="614" y="92"/>
                        <a:pt x="608" y="91"/>
                        <a:pt x="604" y="89"/>
                      </a:cubicBezTo>
                      <a:cubicBezTo>
                        <a:pt x="601" y="87"/>
                        <a:pt x="597" y="84"/>
                        <a:pt x="595" y="81"/>
                      </a:cubicBezTo>
                      <a:cubicBezTo>
                        <a:pt x="593" y="78"/>
                        <a:pt x="591" y="75"/>
                        <a:pt x="591" y="72"/>
                      </a:cubicBezTo>
                      <a:cubicBezTo>
                        <a:pt x="590" y="66"/>
                        <a:pt x="589" y="59"/>
                        <a:pt x="589" y="49"/>
                      </a:cubicBezTo>
                      <a:lnTo>
                        <a:pt x="589" y="2"/>
                      </a:lnTo>
                      <a:close/>
                      <a:moveTo>
                        <a:pt x="663" y="90"/>
                      </a:moveTo>
                      <a:lnTo>
                        <a:pt x="663" y="2"/>
                      </a:lnTo>
                      <a:lnTo>
                        <a:pt x="688" y="2"/>
                      </a:lnTo>
                      <a:cubicBezTo>
                        <a:pt x="698" y="2"/>
                        <a:pt x="704" y="2"/>
                        <a:pt x="707" y="3"/>
                      </a:cubicBezTo>
                      <a:cubicBezTo>
                        <a:pt x="712" y="4"/>
                        <a:pt x="715" y="7"/>
                        <a:pt x="719" y="12"/>
                      </a:cubicBezTo>
                      <a:cubicBezTo>
                        <a:pt x="722" y="16"/>
                        <a:pt x="723" y="22"/>
                        <a:pt x="723" y="29"/>
                      </a:cubicBezTo>
                      <a:cubicBezTo>
                        <a:pt x="723" y="34"/>
                        <a:pt x="722" y="39"/>
                        <a:pt x="720" y="43"/>
                      </a:cubicBezTo>
                      <a:cubicBezTo>
                        <a:pt x="719" y="46"/>
                        <a:pt x="716" y="49"/>
                        <a:pt x="714" y="51"/>
                      </a:cubicBezTo>
                      <a:cubicBezTo>
                        <a:pt x="711" y="54"/>
                        <a:pt x="708" y="55"/>
                        <a:pt x="706" y="56"/>
                      </a:cubicBezTo>
                      <a:cubicBezTo>
                        <a:pt x="702" y="57"/>
                        <a:pt x="696" y="57"/>
                        <a:pt x="689" y="57"/>
                      </a:cubicBezTo>
                      <a:lnTo>
                        <a:pt x="679" y="57"/>
                      </a:lnTo>
                      <a:lnTo>
                        <a:pt x="679" y="90"/>
                      </a:lnTo>
                      <a:lnTo>
                        <a:pt x="663" y="90"/>
                      </a:lnTo>
                      <a:close/>
                      <a:moveTo>
                        <a:pt x="679" y="17"/>
                      </a:moveTo>
                      <a:lnTo>
                        <a:pt x="679" y="42"/>
                      </a:lnTo>
                      <a:lnTo>
                        <a:pt x="687" y="42"/>
                      </a:lnTo>
                      <a:cubicBezTo>
                        <a:pt x="694" y="42"/>
                        <a:pt x="698" y="41"/>
                        <a:pt x="700" y="40"/>
                      </a:cubicBezTo>
                      <a:cubicBezTo>
                        <a:pt x="702" y="40"/>
                        <a:pt x="704" y="38"/>
                        <a:pt x="705" y="36"/>
                      </a:cubicBezTo>
                      <a:cubicBezTo>
                        <a:pt x="706" y="34"/>
                        <a:pt x="707" y="32"/>
                        <a:pt x="707" y="29"/>
                      </a:cubicBezTo>
                      <a:cubicBezTo>
                        <a:pt x="707" y="26"/>
                        <a:pt x="706" y="23"/>
                        <a:pt x="704" y="21"/>
                      </a:cubicBezTo>
                      <a:cubicBezTo>
                        <a:pt x="702" y="19"/>
                        <a:pt x="700" y="18"/>
                        <a:pt x="698" y="17"/>
                      </a:cubicBezTo>
                      <a:cubicBezTo>
                        <a:pt x="696" y="17"/>
                        <a:pt x="692" y="17"/>
                        <a:pt x="686" y="17"/>
                      </a:cubicBezTo>
                      <a:lnTo>
                        <a:pt x="679" y="17"/>
                      </a:lnTo>
                      <a:close/>
                      <a:moveTo>
                        <a:pt x="730" y="90"/>
                      </a:moveTo>
                      <a:lnTo>
                        <a:pt x="730" y="2"/>
                      </a:lnTo>
                      <a:lnTo>
                        <a:pt x="788" y="2"/>
                      </a:lnTo>
                      <a:lnTo>
                        <a:pt x="788" y="17"/>
                      </a:lnTo>
                      <a:lnTo>
                        <a:pt x="746" y="17"/>
                      </a:lnTo>
                      <a:lnTo>
                        <a:pt x="746" y="36"/>
                      </a:lnTo>
                      <a:lnTo>
                        <a:pt x="786" y="36"/>
                      </a:lnTo>
                      <a:lnTo>
                        <a:pt x="786" y="51"/>
                      </a:lnTo>
                      <a:lnTo>
                        <a:pt x="746" y="51"/>
                      </a:lnTo>
                      <a:lnTo>
                        <a:pt x="746" y="75"/>
                      </a:lnTo>
                      <a:lnTo>
                        <a:pt x="790" y="75"/>
                      </a:lnTo>
                      <a:lnTo>
                        <a:pt x="790" y="90"/>
                      </a:lnTo>
                      <a:lnTo>
                        <a:pt x="730" y="90"/>
                      </a:lnTo>
                      <a:close/>
                      <a:moveTo>
                        <a:pt x="797" y="90"/>
                      </a:moveTo>
                      <a:lnTo>
                        <a:pt x="797" y="2"/>
                      </a:lnTo>
                      <a:lnTo>
                        <a:pt x="831" y="2"/>
                      </a:lnTo>
                      <a:cubicBezTo>
                        <a:pt x="839" y="2"/>
                        <a:pt x="845" y="3"/>
                        <a:pt x="849" y="4"/>
                      </a:cubicBezTo>
                      <a:cubicBezTo>
                        <a:pt x="853" y="6"/>
                        <a:pt x="856" y="9"/>
                        <a:pt x="858" y="13"/>
                      </a:cubicBezTo>
                      <a:cubicBezTo>
                        <a:pt x="861" y="17"/>
                        <a:pt x="862" y="21"/>
                        <a:pt x="862" y="27"/>
                      </a:cubicBezTo>
                      <a:cubicBezTo>
                        <a:pt x="862" y="33"/>
                        <a:pt x="860" y="39"/>
                        <a:pt x="857" y="43"/>
                      </a:cubicBezTo>
                      <a:cubicBezTo>
                        <a:pt x="853" y="47"/>
                        <a:pt x="848" y="50"/>
                        <a:pt x="841" y="51"/>
                      </a:cubicBezTo>
                      <a:cubicBezTo>
                        <a:pt x="845" y="54"/>
                        <a:pt x="847" y="56"/>
                        <a:pt x="850" y="59"/>
                      </a:cubicBezTo>
                      <a:cubicBezTo>
                        <a:pt x="852" y="61"/>
                        <a:pt x="855" y="66"/>
                        <a:pt x="859" y="73"/>
                      </a:cubicBezTo>
                      <a:lnTo>
                        <a:pt x="868" y="90"/>
                      </a:lnTo>
                      <a:lnTo>
                        <a:pt x="849" y="90"/>
                      </a:lnTo>
                      <a:lnTo>
                        <a:pt x="838" y="71"/>
                      </a:lnTo>
                      <a:cubicBezTo>
                        <a:pt x="834" y="64"/>
                        <a:pt x="831" y="60"/>
                        <a:pt x="829" y="58"/>
                      </a:cubicBezTo>
                      <a:cubicBezTo>
                        <a:pt x="828" y="56"/>
                        <a:pt x="826" y="55"/>
                        <a:pt x="825" y="54"/>
                      </a:cubicBezTo>
                      <a:cubicBezTo>
                        <a:pt x="823" y="54"/>
                        <a:pt x="820" y="53"/>
                        <a:pt x="817" y="53"/>
                      </a:cubicBezTo>
                      <a:lnTo>
                        <a:pt x="813" y="53"/>
                      </a:lnTo>
                      <a:lnTo>
                        <a:pt x="813" y="90"/>
                      </a:lnTo>
                      <a:lnTo>
                        <a:pt x="797" y="90"/>
                      </a:lnTo>
                      <a:close/>
                      <a:moveTo>
                        <a:pt x="813" y="39"/>
                      </a:moveTo>
                      <a:lnTo>
                        <a:pt x="825" y="39"/>
                      </a:lnTo>
                      <a:cubicBezTo>
                        <a:pt x="833" y="39"/>
                        <a:pt x="838" y="39"/>
                        <a:pt x="839" y="38"/>
                      </a:cubicBezTo>
                      <a:cubicBezTo>
                        <a:pt x="841" y="37"/>
                        <a:pt x="843" y="36"/>
                        <a:pt x="844" y="34"/>
                      </a:cubicBezTo>
                      <a:cubicBezTo>
                        <a:pt x="845" y="33"/>
                        <a:pt x="846" y="30"/>
                        <a:pt x="846" y="28"/>
                      </a:cubicBezTo>
                      <a:cubicBezTo>
                        <a:pt x="846" y="25"/>
                        <a:pt x="845" y="22"/>
                        <a:pt x="843" y="21"/>
                      </a:cubicBezTo>
                      <a:cubicBezTo>
                        <a:pt x="842" y="19"/>
                        <a:pt x="840" y="18"/>
                        <a:pt x="837" y="17"/>
                      </a:cubicBezTo>
                      <a:cubicBezTo>
                        <a:pt x="836" y="17"/>
                        <a:pt x="832" y="17"/>
                        <a:pt x="826" y="17"/>
                      </a:cubicBezTo>
                      <a:lnTo>
                        <a:pt x="813" y="17"/>
                      </a:lnTo>
                      <a:lnTo>
                        <a:pt x="813" y="39"/>
                      </a:lnTo>
                      <a:close/>
                      <a:moveTo>
                        <a:pt x="921" y="58"/>
                      </a:moveTo>
                      <a:lnTo>
                        <a:pt x="937" y="63"/>
                      </a:lnTo>
                      <a:cubicBezTo>
                        <a:pt x="934" y="73"/>
                        <a:pt x="930" y="80"/>
                        <a:pt x="925" y="85"/>
                      </a:cubicBezTo>
                      <a:cubicBezTo>
                        <a:pt x="919" y="90"/>
                        <a:pt x="912" y="92"/>
                        <a:pt x="904" y="92"/>
                      </a:cubicBezTo>
                      <a:cubicBezTo>
                        <a:pt x="893" y="92"/>
                        <a:pt x="885" y="88"/>
                        <a:pt x="878" y="80"/>
                      </a:cubicBezTo>
                      <a:cubicBezTo>
                        <a:pt x="871" y="72"/>
                        <a:pt x="868" y="61"/>
                        <a:pt x="868" y="47"/>
                      </a:cubicBezTo>
                      <a:cubicBezTo>
                        <a:pt x="868" y="32"/>
                        <a:pt x="871" y="21"/>
                        <a:pt x="878" y="12"/>
                      </a:cubicBezTo>
                      <a:cubicBezTo>
                        <a:pt x="885" y="4"/>
                        <a:pt x="894" y="0"/>
                        <a:pt x="905" y="0"/>
                      </a:cubicBezTo>
                      <a:cubicBezTo>
                        <a:pt x="915" y="0"/>
                        <a:pt x="922" y="3"/>
                        <a:pt x="928" y="10"/>
                      </a:cubicBezTo>
                      <a:cubicBezTo>
                        <a:pt x="932" y="14"/>
                        <a:pt x="935" y="19"/>
                        <a:pt x="936" y="26"/>
                      </a:cubicBezTo>
                      <a:lnTo>
                        <a:pt x="921" y="30"/>
                      </a:lnTo>
                      <a:cubicBezTo>
                        <a:pt x="920" y="26"/>
                        <a:pt x="918" y="22"/>
                        <a:pt x="915" y="19"/>
                      </a:cubicBezTo>
                      <a:cubicBezTo>
                        <a:pt x="912" y="17"/>
                        <a:pt x="908" y="16"/>
                        <a:pt x="904" y="16"/>
                      </a:cubicBezTo>
                      <a:cubicBezTo>
                        <a:pt x="898" y="16"/>
                        <a:pt x="894" y="18"/>
                        <a:pt x="890" y="23"/>
                      </a:cubicBezTo>
                      <a:cubicBezTo>
                        <a:pt x="886" y="27"/>
                        <a:pt x="884" y="35"/>
                        <a:pt x="884" y="46"/>
                      </a:cubicBezTo>
                      <a:cubicBezTo>
                        <a:pt x="884" y="57"/>
                        <a:pt x="886" y="65"/>
                        <a:pt x="890" y="69"/>
                      </a:cubicBezTo>
                      <a:cubicBezTo>
                        <a:pt x="893" y="74"/>
                        <a:pt x="898" y="77"/>
                        <a:pt x="904" y="77"/>
                      </a:cubicBezTo>
                      <a:cubicBezTo>
                        <a:pt x="908" y="77"/>
                        <a:pt x="912" y="75"/>
                        <a:pt x="915" y="72"/>
                      </a:cubicBezTo>
                      <a:cubicBezTo>
                        <a:pt x="918" y="69"/>
                        <a:pt x="920" y="64"/>
                        <a:pt x="921" y="58"/>
                      </a:cubicBezTo>
                      <a:close/>
                      <a:moveTo>
                        <a:pt x="941" y="47"/>
                      </a:moveTo>
                      <a:cubicBezTo>
                        <a:pt x="941" y="38"/>
                        <a:pt x="942" y="30"/>
                        <a:pt x="945" y="24"/>
                      </a:cubicBezTo>
                      <a:cubicBezTo>
                        <a:pt x="946" y="19"/>
                        <a:pt x="949" y="15"/>
                        <a:pt x="952" y="12"/>
                      </a:cubicBezTo>
                      <a:cubicBezTo>
                        <a:pt x="955" y="8"/>
                        <a:pt x="958" y="5"/>
                        <a:pt x="962" y="4"/>
                      </a:cubicBezTo>
                      <a:cubicBezTo>
                        <a:pt x="967" y="1"/>
                        <a:pt x="973" y="0"/>
                        <a:pt x="979" y="0"/>
                      </a:cubicBezTo>
                      <a:cubicBezTo>
                        <a:pt x="991" y="0"/>
                        <a:pt x="1000" y="4"/>
                        <a:pt x="1007" y="12"/>
                      </a:cubicBezTo>
                      <a:cubicBezTo>
                        <a:pt x="1014" y="20"/>
                        <a:pt x="1017" y="32"/>
                        <a:pt x="1017" y="46"/>
                      </a:cubicBezTo>
                      <a:cubicBezTo>
                        <a:pt x="1017" y="61"/>
                        <a:pt x="1014" y="72"/>
                        <a:pt x="1007" y="80"/>
                      </a:cubicBezTo>
                      <a:cubicBezTo>
                        <a:pt x="1000" y="88"/>
                        <a:pt x="991" y="92"/>
                        <a:pt x="979" y="92"/>
                      </a:cubicBezTo>
                      <a:cubicBezTo>
                        <a:pt x="968" y="92"/>
                        <a:pt x="958" y="88"/>
                        <a:pt x="951" y="80"/>
                      </a:cubicBezTo>
                      <a:cubicBezTo>
                        <a:pt x="944" y="72"/>
                        <a:pt x="941" y="61"/>
                        <a:pt x="941" y="47"/>
                      </a:cubicBezTo>
                      <a:close/>
                      <a:moveTo>
                        <a:pt x="957" y="46"/>
                      </a:moveTo>
                      <a:cubicBezTo>
                        <a:pt x="957" y="56"/>
                        <a:pt x="959" y="64"/>
                        <a:pt x="964" y="69"/>
                      </a:cubicBezTo>
                      <a:cubicBezTo>
                        <a:pt x="968" y="74"/>
                        <a:pt x="973" y="77"/>
                        <a:pt x="979" y="77"/>
                      </a:cubicBezTo>
                      <a:cubicBezTo>
                        <a:pt x="986" y="77"/>
                        <a:pt x="991" y="74"/>
                        <a:pt x="995" y="69"/>
                      </a:cubicBezTo>
                      <a:cubicBezTo>
                        <a:pt x="999" y="64"/>
                        <a:pt x="1001" y="56"/>
                        <a:pt x="1001" y="46"/>
                      </a:cubicBezTo>
                      <a:cubicBezTo>
                        <a:pt x="1001" y="36"/>
                        <a:pt x="999" y="28"/>
                        <a:pt x="995" y="23"/>
                      </a:cubicBezTo>
                      <a:cubicBezTo>
                        <a:pt x="991" y="18"/>
                        <a:pt x="986" y="16"/>
                        <a:pt x="979" y="16"/>
                      </a:cubicBezTo>
                      <a:cubicBezTo>
                        <a:pt x="973" y="16"/>
                        <a:pt x="967" y="18"/>
                        <a:pt x="963" y="23"/>
                      </a:cubicBezTo>
                      <a:cubicBezTo>
                        <a:pt x="959" y="28"/>
                        <a:pt x="957" y="36"/>
                        <a:pt x="957" y="46"/>
                      </a:cubicBezTo>
                      <a:close/>
                      <a:moveTo>
                        <a:pt x="1024" y="90"/>
                      </a:moveTo>
                      <a:lnTo>
                        <a:pt x="1024" y="2"/>
                      </a:lnTo>
                      <a:lnTo>
                        <a:pt x="1047" y="2"/>
                      </a:lnTo>
                      <a:lnTo>
                        <a:pt x="1062" y="62"/>
                      </a:lnTo>
                      <a:lnTo>
                        <a:pt x="1076" y="2"/>
                      </a:lnTo>
                      <a:lnTo>
                        <a:pt x="1100" y="2"/>
                      </a:lnTo>
                      <a:lnTo>
                        <a:pt x="1100" y="90"/>
                      </a:lnTo>
                      <a:lnTo>
                        <a:pt x="1085" y="90"/>
                      </a:lnTo>
                      <a:lnTo>
                        <a:pt x="1085" y="21"/>
                      </a:lnTo>
                      <a:lnTo>
                        <a:pt x="1069" y="90"/>
                      </a:lnTo>
                      <a:lnTo>
                        <a:pt x="1054" y="90"/>
                      </a:lnTo>
                      <a:lnTo>
                        <a:pt x="1038" y="21"/>
                      </a:lnTo>
                      <a:lnTo>
                        <a:pt x="1038" y="90"/>
                      </a:lnTo>
                      <a:lnTo>
                        <a:pt x="1024" y="90"/>
                      </a:lnTo>
                      <a:close/>
                      <a:moveTo>
                        <a:pt x="1109" y="90"/>
                      </a:moveTo>
                      <a:lnTo>
                        <a:pt x="1109" y="2"/>
                      </a:lnTo>
                      <a:lnTo>
                        <a:pt x="1135" y="2"/>
                      </a:lnTo>
                      <a:cubicBezTo>
                        <a:pt x="1145" y="2"/>
                        <a:pt x="1151" y="2"/>
                        <a:pt x="1154" y="3"/>
                      </a:cubicBezTo>
                      <a:cubicBezTo>
                        <a:pt x="1158" y="4"/>
                        <a:pt x="1162" y="7"/>
                        <a:pt x="1165" y="12"/>
                      </a:cubicBezTo>
                      <a:cubicBezTo>
                        <a:pt x="1168" y="16"/>
                        <a:pt x="1170" y="22"/>
                        <a:pt x="1170" y="29"/>
                      </a:cubicBezTo>
                      <a:cubicBezTo>
                        <a:pt x="1170" y="34"/>
                        <a:pt x="1169" y="39"/>
                        <a:pt x="1167" y="43"/>
                      </a:cubicBezTo>
                      <a:cubicBezTo>
                        <a:pt x="1165" y="46"/>
                        <a:pt x="1163" y="49"/>
                        <a:pt x="1160" y="51"/>
                      </a:cubicBezTo>
                      <a:cubicBezTo>
                        <a:pt x="1158" y="54"/>
                        <a:pt x="1155" y="55"/>
                        <a:pt x="1152" y="56"/>
                      </a:cubicBezTo>
                      <a:cubicBezTo>
                        <a:pt x="1148" y="57"/>
                        <a:pt x="1143" y="57"/>
                        <a:pt x="1136" y="57"/>
                      </a:cubicBezTo>
                      <a:lnTo>
                        <a:pt x="1125" y="57"/>
                      </a:lnTo>
                      <a:lnTo>
                        <a:pt x="1125" y="90"/>
                      </a:lnTo>
                      <a:lnTo>
                        <a:pt x="1109" y="90"/>
                      </a:lnTo>
                      <a:close/>
                      <a:moveTo>
                        <a:pt x="1125" y="17"/>
                      </a:moveTo>
                      <a:lnTo>
                        <a:pt x="1125" y="42"/>
                      </a:lnTo>
                      <a:lnTo>
                        <a:pt x="1134" y="42"/>
                      </a:lnTo>
                      <a:cubicBezTo>
                        <a:pt x="1140" y="42"/>
                        <a:pt x="1144" y="41"/>
                        <a:pt x="1147" y="40"/>
                      </a:cubicBezTo>
                      <a:cubicBezTo>
                        <a:pt x="1149" y="40"/>
                        <a:pt x="1150" y="38"/>
                        <a:pt x="1152" y="36"/>
                      </a:cubicBezTo>
                      <a:cubicBezTo>
                        <a:pt x="1153" y="34"/>
                        <a:pt x="1153" y="32"/>
                        <a:pt x="1153" y="29"/>
                      </a:cubicBezTo>
                      <a:cubicBezTo>
                        <a:pt x="1153" y="26"/>
                        <a:pt x="1153" y="23"/>
                        <a:pt x="1151" y="21"/>
                      </a:cubicBezTo>
                      <a:cubicBezTo>
                        <a:pt x="1149" y="19"/>
                        <a:pt x="1147" y="18"/>
                        <a:pt x="1144" y="17"/>
                      </a:cubicBezTo>
                      <a:cubicBezTo>
                        <a:pt x="1143" y="17"/>
                        <a:pt x="1139" y="17"/>
                        <a:pt x="1133" y="17"/>
                      </a:cubicBezTo>
                      <a:lnTo>
                        <a:pt x="1125" y="17"/>
                      </a:lnTo>
                      <a:close/>
                      <a:moveTo>
                        <a:pt x="1177" y="2"/>
                      </a:moveTo>
                      <a:lnTo>
                        <a:pt x="1193" y="2"/>
                      </a:lnTo>
                      <a:lnTo>
                        <a:pt x="1193" y="50"/>
                      </a:lnTo>
                      <a:cubicBezTo>
                        <a:pt x="1193" y="57"/>
                        <a:pt x="1193" y="62"/>
                        <a:pt x="1193" y="65"/>
                      </a:cubicBezTo>
                      <a:cubicBezTo>
                        <a:pt x="1194" y="68"/>
                        <a:pt x="1195" y="71"/>
                        <a:pt x="1198" y="73"/>
                      </a:cubicBezTo>
                      <a:cubicBezTo>
                        <a:pt x="1201" y="76"/>
                        <a:pt x="1204" y="77"/>
                        <a:pt x="1209" y="77"/>
                      </a:cubicBezTo>
                      <a:cubicBezTo>
                        <a:pt x="1213" y="77"/>
                        <a:pt x="1216" y="76"/>
                        <a:pt x="1219" y="74"/>
                      </a:cubicBezTo>
                      <a:cubicBezTo>
                        <a:pt x="1221" y="71"/>
                        <a:pt x="1222" y="69"/>
                        <a:pt x="1223" y="66"/>
                      </a:cubicBezTo>
                      <a:cubicBezTo>
                        <a:pt x="1223" y="63"/>
                        <a:pt x="1224" y="58"/>
                        <a:pt x="1224" y="51"/>
                      </a:cubicBezTo>
                      <a:lnTo>
                        <a:pt x="1224" y="2"/>
                      </a:lnTo>
                      <a:lnTo>
                        <a:pt x="1239" y="2"/>
                      </a:lnTo>
                      <a:lnTo>
                        <a:pt x="1239" y="48"/>
                      </a:lnTo>
                      <a:cubicBezTo>
                        <a:pt x="1239" y="59"/>
                        <a:pt x="1239" y="66"/>
                        <a:pt x="1238" y="71"/>
                      </a:cubicBezTo>
                      <a:cubicBezTo>
                        <a:pt x="1237" y="75"/>
                        <a:pt x="1236" y="79"/>
                        <a:pt x="1233" y="82"/>
                      </a:cubicBezTo>
                      <a:cubicBezTo>
                        <a:pt x="1231" y="85"/>
                        <a:pt x="1228" y="87"/>
                        <a:pt x="1224" y="89"/>
                      </a:cubicBezTo>
                      <a:cubicBezTo>
                        <a:pt x="1220" y="91"/>
                        <a:pt x="1215" y="92"/>
                        <a:pt x="1209" y="92"/>
                      </a:cubicBezTo>
                      <a:cubicBezTo>
                        <a:pt x="1201" y="92"/>
                        <a:pt x="1196" y="91"/>
                        <a:pt x="1192" y="89"/>
                      </a:cubicBezTo>
                      <a:cubicBezTo>
                        <a:pt x="1188" y="87"/>
                        <a:pt x="1185" y="84"/>
                        <a:pt x="1183" y="81"/>
                      </a:cubicBezTo>
                      <a:cubicBezTo>
                        <a:pt x="1180" y="78"/>
                        <a:pt x="1179" y="75"/>
                        <a:pt x="1178" y="72"/>
                      </a:cubicBezTo>
                      <a:cubicBezTo>
                        <a:pt x="1177" y="66"/>
                        <a:pt x="1177" y="59"/>
                        <a:pt x="1177" y="49"/>
                      </a:cubicBezTo>
                      <a:lnTo>
                        <a:pt x="1177" y="2"/>
                      </a:lnTo>
                      <a:close/>
                      <a:moveTo>
                        <a:pt x="1268" y="90"/>
                      </a:moveTo>
                      <a:lnTo>
                        <a:pt x="1268" y="17"/>
                      </a:lnTo>
                      <a:lnTo>
                        <a:pt x="1244" y="17"/>
                      </a:lnTo>
                      <a:lnTo>
                        <a:pt x="1244" y="2"/>
                      </a:lnTo>
                      <a:lnTo>
                        <a:pt x="1307" y="2"/>
                      </a:lnTo>
                      <a:lnTo>
                        <a:pt x="1307" y="17"/>
                      </a:lnTo>
                      <a:lnTo>
                        <a:pt x="1284" y="17"/>
                      </a:lnTo>
                      <a:lnTo>
                        <a:pt x="1284" y="90"/>
                      </a:lnTo>
                      <a:lnTo>
                        <a:pt x="1268" y="90"/>
                      </a:lnTo>
                      <a:close/>
                      <a:moveTo>
                        <a:pt x="1311" y="90"/>
                      </a:moveTo>
                      <a:lnTo>
                        <a:pt x="1311" y="2"/>
                      </a:lnTo>
                      <a:lnTo>
                        <a:pt x="1327" y="2"/>
                      </a:lnTo>
                      <a:lnTo>
                        <a:pt x="1327" y="90"/>
                      </a:lnTo>
                      <a:lnTo>
                        <a:pt x="1311" y="90"/>
                      </a:lnTo>
                      <a:close/>
                      <a:moveTo>
                        <a:pt x="1336" y="90"/>
                      </a:moveTo>
                      <a:lnTo>
                        <a:pt x="1336" y="2"/>
                      </a:lnTo>
                      <a:lnTo>
                        <a:pt x="1351" y="2"/>
                      </a:lnTo>
                      <a:lnTo>
                        <a:pt x="1384" y="61"/>
                      </a:lnTo>
                      <a:lnTo>
                        <a:pt x="1384" y="2"/>
                      </a:lnTo>
                      <a:lnTo>
                        <a:pt x="1398" y="2"/>
                      </a:lnTo>
                      <a:lnTo>
                        <a:pt x="1398" y="90"/>
                      </a:lnTo>
                      <a:lnTo>
                        <a:pt x="1383" y="90"/>
                      </a:lnTo>
                      <a:lnTo>
                        <a:pt x="1351" y="33"/>
                      </a:lnTo>
                      <a:lnTo>
                        <a:pt x="1351" y="90"/>
                      </a:lnTo>
                      <a:lnTo>
                        <a:pt x="1336" y="90"/>
                      </a:lnTo>
                      <a:close/>
                      <a:moveTo>
                        <a:pt x="1446" y="58"/>
                      </a:moveTo>
                      <a:lnTo>
                        <a:pt x="1446" y="43"/>
                      </a:lnTo>
                      <a:lnTo>
                        <a:pt x="1480" y="43"/>
                      </a:lnTo>
                      <a:lnTo>
                        <a:pt x="1480" y="78"/>
                      </a:lnTo>
                      <a:cubicBezTo>
                        <a:pt x="1477" y="82"/>
                        <a:pt x="1472" y="85"/>
                        <a:pt x="1466" y="88"/>
                      </a:cubicBezTo>
                      <a:cubicBezTo>
                        <a:pt x="1459" y="91"/>
                        <a:pt x="1453" y="92"/>
                        <a:pt x="1446" y="92"/>
                      </a:cubicBezTo>
                      <a:cubicBezTo>
                        <a:pt x="1438" y="92"/>
                        <a:pt x="1431" y="90"/>
                        <a:pt x="1425" y="86"/>
                      </a:cubicBezTo>
                      <a:cubicBezTo>
                        <a:pt x="1419" y="82"/>
                        <a:pt x="1414" y="77"/>
                        <a:pt x="1411" y="69"/>
                      </a:cubicBezTo>
                      <a:cubicBezTo>
                        <a:pt x="1408" y="62"/>
                        <a:pt x="1406" y="54"/>
                        <a:pt x="1406" y="46"/>
                      </a:cubicBezTo>
                      <a:cubicBezTo>
                        <a:pt x="1406" y="37"/>
                        <a:pt x="1408" y="28"/>
                        <a:pt x="1412" y="21"/>
                      </a:cubicBezTo>
                      <a:cubicBezTo>
                        <a:pt x="1415" y="14"/>
                        <a:pt x="1420" y="8"/>
                        <a:pt x="1427" y="5"/>
                      </a:cubicBezTo>
                      <a:cubicBezTo>
                        <a:pt x="1432" y="2"/>
                        <a:pt x="1438" y="0"/>
                        <a:pt x="1446" y="0"/>
                      </a:cubicBezTo>
                      <a:cubicBezTo>
                        <a:pt x="1455" y="0"/>
                        <a:pt x="1463" y="3"/>
                        <a:pt x="1469" y="7"/>
                      </a:cubicBezTo>
                      <a:cubicBezTo>
                        <a:pt x="1474" y="12"/>
                        <a:pt x="1478" y="18"/>
                        <a:pt x="1479" y="26"/>
                      </a:cubicBezTo>
                      <a:lnTo>
                        <a:pt x="1463" y="30"/>
                      </a:lnTo>
                      <a:cubicBezTo>
                        <a:pt x="1462" y="25"/>
                        <a:pt x="1460" y="22"/>
                        <a:pt x="1457" y="19"/>
                      </a:cubicBezTo>
                      <a:cubicBezTo>
                        <a:pt x="1454" y="17"/>
                        <a:pt x="1450" y="16"/>
                        <a:pt x="1446" y="16"/>
                      </a:cubicBezTo>
                      <a:cubicBezTo>
                        <a:pt x="1439" y="16"/>
                        <a:pt x="1433" y="18"/>
                        <a:pt x="1429" y="23"/>
                      </a:cubicBezTo>
                      <a:cubicBezTo>
                        <a:pt x="1425" y="28"/>
                        <a:pt x="1423" y="35"/>
                        <a:pt x="1423" y="45"/>
                      </a:cubicBezTo>
                      <a:cubicBezTo>
                        <a:pt x="1423" y="56"/>
                        <a:pt x="1425" y="63"/>
                        <a:pt x="1429" y="69"/>
                      </a:cubicBezTo>
                      <a:cubicBezTo>
                        <a:pt x="1433" y="74"/>
                        <a:pt x="1439" y="77"/>
                        <a:pt x="1445" y="77"/>
                      </a:cubicBezTo>
                      <a:cubicBezTo>
                        <a:pt x="1449" y="77"/>
                        <a:pt x="1452" y="76"/>
                        <a:pt x="1455" y="74"/>
                      </a:cubicBezTo>
                      <a:cubicBezTo>
                        <a:pt x="1459" y="73"/>
                        <a:pt x="1462" y="71"/>
                        <a:pt x="1464" y="69"/>
                      </a:cubicBezTo>
                      <a:lnTo>
                        <a:pt x="1464" y="58"/>
                      </a:lnTo>
                      <a:lnTo>
                        <a:pt x="1446" y="58"/>
                      </a:lnTo>
                      <a:close/>
                      <a:moveTo>
                        <a:pt x="2090" y="58"/>
                      </a:moveTo>
                      <a:lnTo>
                        <a:pt x="2105" y="63"/>
                      </a:lnTo>
                      <a:cubicBezTo>
                        <a:pt x="2103" y="73"/>
                        <a:pt x="2099" y="80"/>
                        <a:pt x="2094" y="85"/>
                      </a:cubicBezTo>
                      <a:cubicBezTo>
                        <a:pt x="2088" y="90"/>
                        <a:pt x="2081" y="92"/>
                        <a:pt x="2073" y="92"/>
                      </a:cubicBezTo>
                      <a:cubicBezTo>
                        <a:pt x="2062" y="92"/>
                        <a:pt x="2053" y="88"/>
                        <a:pt x="2047" y="80"/>
                      </a:cubicBezTo>
                      <a:cubicBezTo>
                        <a:pt x="2040" y="72"/>
                        <a:pt x="2037" y="61"/>
                        <a:pt x="2037" y="47"/>
                      </a:cubicBezTo>
                      <a:cubicBezTo>
                        <a:pt x="2037" y="32"/>
                        <a:pt x="2040" y="21"/>
                        <a:pt x="2047" y="12"/>
                      </a:cubicBezTo>
                      <a:cubicBezTo>
                        <a:pt x="2054" y="4"/>
                        <a:pt x="2062" y="0"/>
                        <a:pt x="2074" y="0"/>
                      </a:cubicBezTo>
                      <a:cubicBezTo>
                        <a:pt x="2083" y="0"/>
                        <a:pt x="2091" y="3"/>
                        <a:pt x="2097" y="10"/>
                      </a:cubicBezTo>
                      <a:cubicBezTo>
                        <a:pt x="2101" y="14"/>
                        <a:pt x="2103" y="19"/>
                        <a:pt x="2105" y="26"/>
                      </a:cubicBezTo>
                      <a:lnTo>
                        <a:pt x="2089" y="30"/>
                      </a:lnTo>
                      <a:cubicBezTo>
                        <a:pt x="2088" y="26"/>
                        <a:pt x="2086" y="22"/>
                        <a:pt x="2083" y="19"/>
                      </a:cubicBezTo>
                      <a:cubicBezTo>
                        <a:pt x="2081" y="17"/>
                        <a:pt x="2077" y="16"/>
                        <a:pt x="2073" y="16"/>
                      </a:cubicBezTo>
                      <a:cubicBezTo>
                        <a:pt x="2067" y="16"/>
                        <a:pt x="2062" y="18"/>
                        <a:pt x="2059" y="23"/>
                      </a:cubicBezTo>
                      <a:cubicBezTo>
                        <a:pt x="2055" y="27"/>
                        <a:pt x="2053" y="35"/>
                        <a:pt x="2053" y="46"/>
                      </a:cubicBezTo>
                      <a:cubicBezTo>
                        <a:pt x="2053" y="57"/>
                        <a:pt x="2055" y="65"/>
                        <a:pt x="2058" y="69"/>
                      </a:cubicBezTo>
                      <a:cubicBezTo>
                        <a:pt x="2062" y="74"/>
                        <a:pt x="2067" y="77"/>
                        <a:pt x="2072" y="77"/>
                      </a:cubicBezTo>
                      <a:cubicBezTo>
                        <a:pt x="2077" y="77"/>
                        <a:pt x="2080" y="75"/>
                        <a:pt x="2083" y="72"/>
                      </a:cubicBezTo>
                      <a:cubicBezTo>
                        <a:pt x="2086" y="69"/>
                        <a:pt x="2089" y="64"/>
                        <a:pt x="2090" y="58"/>
                      </a:cubicBezTo>
                      <a:close/>
                      <a:moveTo>
                        <a:pt x="2113" y="90"/>
                      </a:moveTo>
                      <a:lnTo>
                        <a:pt x="2113" y="2"/>
                      </a:lnTo>
                      <a:lnTo>
                        <a:pt x="2129" y="2"/>
                      </a:lnTo>
                      <a:lnTo>
                        <a:pt x="2129" y="37"/>
                      </a:lnTo>
                      <a:lnTo>
                        <a:pt x="2160" y="37"/>
                      </a:lnTo>
                      <a:lnTo>
                        <a:pt x="2160" y="2"/>
                      </a:lnTo>
                      <a:lnTo>
                        <a:pt x="2176" y="2"/>
                      </a:lnTo>
                      <a:lnTo>
                        <a:pt x="2176" y="90"/>
                      </a:lnTo>
                      <a:lnTo>
                        <a:pt x="2160" y="90"/>
                      </a:lnTo>
                      <a:lnTo>
                        <a:pt x="2160" y="52"/>
                      </a:lnTo>
                      <a:lnTo>
                        <a:pt x="2129" y="52"/>
                      </a:lnTo>
                      <a:lnTo>
                        <a:pt x="2129" y="90"/>
                      </a:lnTo>
                      <a:lnTo>
                        <a:pt x="2113" y="90"/>
                      </a:lnTo>
                      <a:close/>
                      <a:moveTo>
                        <a:pt x="2257" y="90"/>
                      </a:moveTo>
                      <a:lnTo>
                        <a:pt x="2240" y="90"/>
                      </a:lnTo>
                      <a:lnTo>
                        <a:pt x="2233" y="70"/>
                      </a:lnTo>
                      <a:lnTo>
                        <a:pt x="2202" y="70"/>
                      </a:lnTo>
                      <a:lnTo>
                        <a:pt x="2195" y="90"/>
                      </a:lnTo>
                      <a:lnTo>
                        <a:pt x="2178" y="90"/>
                      </a:lnTo>
                      <a:lnTo>
                        <a:pt x="2209" y="2"/>
                      </a:lnTo>
                      <a:lnTo>
                        <a:pt x="2226" y="2"/>
                      </a:lnTo>
                      <a:lnTo>
                        <a:pt x="2257" y="90"/>
                      </a:lnTo>
                      <a:close/>
                      <a:moveTo>
                        <a:pt x="2228" y="55"/>
                      </a:moveTo>
                      <a:lnTo>
                        <a:pt x="2217" y="22"/>
                      </a:lnTo>
                      <a:lnTo>
                        <a:pt x="2207" y="55"/>
                      </a:lnTo>
                      <a:lnTo>
                        <a:pt x="2228" y="55"/>
                      </a:lnTo>
                      <a:close/>
                      <a:moveTo>
                        <a:pt x="2260" y="90"/>
                      </a:moveTo>
                      <a:lnTo>
                        <a:pt x="2260" y="2"/>
                      </a:lnTo>
                      <a:lnTo>
                        <a:pt x="2275" y="2"/>
                      </a:lnTo>
                      <a:lnTo>
                        <a:pt x="2308" y="61"/>
                      </a:lnTo>
                      <a:lnTo>
                        <a:pt x="2308" y="2"/>
                      </a:lnTo>
                      <a:lnTo>
                        <a:pt x="2322" y="2"/>
                      </a:lnTo>
                      <a:lnTo>
                        <a:pt x="2322" y="90"/>
                      </a:lnTo>
                      <a:lnTo>
                        <a:pt x="2306" y="90"/>
                      </a:lnTo>
                      <a:lnTo>
                        <a:pt x="2275" y="33"/>
                      </a:lnTo>
                      <a:lnTo>
                        <a:pt x="2275" y="90"/>
                      </a:lnTo>
                      <a:lnTo>
                        <a:pt x="2260" y="90"/>
                      </a:lnTo>
                      <a:close/>
                      <a:moveTo>
                        <a:pt x="2370" y="58"/>
                      </a:moveTo>
                      <a:lnTo>
                        <a:pt x="2370" y="43"/>
                      </a:lnTo>
                      <a:lnTo>
                        <a:pt x="2404" y="43"/>
                      </a:lnTo>
                      <a:lnTo>
                        <a:pt x="2404" y="78"/>
                      </a:lnTo>
                      <a:cubicBezTo>
                        <a:pt x="2401" y="82"/>
                        <a:pt x="2396" y="85"/>
                        <a:pt x="2390" y="88"/>
                      </a:cubicBezTo>
                      <a:cubicBezTo>
                        <a:pt x="2383" y="91"/>
                        <a:pt x="2377" y="92"/>
                        <a:pt x="2370" y="92"/>
                      </a:cubicBezTo>
                      <a:cubicBezTo>
                        <a:pt x="2362" y="92"/>
                        <a:pt x="2355" y="90"/>
                        <a:pt x="2349" y="86"/>
                      </a:cubicBezTo>
                      <a:cubicBezTo>
                        <a:pt x="2343" y="82"/>
                        <a:pt x="2338" y="77"/>
                        <a:pt x="2335" y="69"/>
                      </a:cubicBezTo>
                      <a:cubicBezTo>
                        <a:pt x="2332" y="62"/>
                        <a:pt x="2330" y="54"/>
                        <a:pt x="2330" y="46"/>
                      </a:cubicBezTo>
                      <a:cubicBezTo>
                        <a:pt x="2330" y="37"/>
                        <a:pt x="2332" y="28"/>
                        <a:pt x="2336" y="21"/>
                      </a:cubicBezTo>
                      <a:cubicBezTo>
                        <a:pt x="2339" y="14"/>
                        <a:pt x="2344" y="8"/>
                        <a:pt x="2351" y="5"/>
                      </a:cubicBezTo>
                      <a:cubicBezTo>
                        <a:pt x="2356" y="2"/>
                        <a:pt x="2362" y="0"/>
                        <a:pt x="2370" y="0"/>
                      </a:cubicBezTo>
                      <a:cubicBezTo>
                        <a:pt x="2379" y="0"/>
                        <a:pt x="2387" y="3"/>
                        <a:pt x="2392" y="7"/>
                      </a:cubicBezTo>
                      <a:cubicBezTo>
                        <a:pt x="2398" y="12"/>
                        <a:pt x="2401" y="18"/>
                        <a:pt x="2403" y="26"/>
                      </a:cubicBezTo>
                      <a:lnTo>
                        <a:pt x="2387" y="30"/>
                      </a:lnTo>
                      <a:cubicBezTo>
                        <a:pt x="2386" y="25"/>
                        <a:pt x="2384" y="22"/>
                        <a:pt x="2381" y="19"/>
                      </a:cubicBezTo>
                      <a:cubicBezTo>
                        <a:pt x="2378" y="17"/>
                        <a:pt x="2374" y="16"/>
                        <a:pt x="2370" y="16"/>
                      </a:cubicBezTo>
                      <a:cubicBezTo>
                        <a:pt x="2363" y="16"/>
                        <a:pt x="2357" y="18"/>
                        <a:pt x="2353" y="23"/>
                      </a:cubicBezTo>
                      <a:cubicBezTo>
                        <a:pt x="2349" y="28"/>
                        <a:pt x="2347" y="35"/>
                        <a:pt x="2347" y="45"/>
                      </a:cubicBezTo>
                      <a:cubicBezTo>
                        <a:pt x="2347" y="56"/>
                        <a:pt x="2349" y="63"/>
                        <a:pt x="2353" y="69"/>
                      </a:cubicBezTo>
                      <a:cubicBezTo>
                        <a:pt x="2357" y="74"/>
                        <a:pt x="2363" y="77"/>
                        <a:pt x="2369" y="77"/>
                      </a:cubicBezTo>
                      <a:cubicBezTo>
                        <a:pt x="2373" y="77"/>
                        <a:pt x="2376" y="76"/>
                        <a:pt x="2379" y="74"/>
                      </a:cubicBezTo>
                      <a:cubicBezTo>
                        <a:pt x="2383" y="73"/>
                        <a:pt x="2386" y="71"/>
                        <a:pt x="2388" y="69"/>
                      </a:cubicBezTo>
                      <a:lnTo>
                        <a:pt x="2388" y="58"/>
                      </a:lnTo>
                      <a:lnTo>
                        <a:pt x="2370" y="58"/>
                      </a:lnTo>
                      <a:close/>
                      <a:moveTo>
                        <a:pt x="2409" y="62"/>
                      </a:moveTo>
                      <a:lnTo>
                        <a:pt x="2424" y="60"/>
                      </a:lnTo>
                      <a:cubicBezTo>
                        <a:pt x="2425" y="66"/>
                        <a:pt x="2427" y="70"/>
                        <a:pt x="2430" y="73"/>
                      </a:cubicBezTo>
                      <a:cubicBezTo>
                        <a:pt x="2433" y="75"/>
                        <a:pt x="2436" y="77"/>
                        <a:pt x="2441" y="77"/>
                      </a:cubicBezTo>
                      <a:cubicBezTo>
                        <a:pt x="2446" y="77"/>
                        <a:pt x="2450" y="76"/>
                        <a:pt x="2453" y="73"/>
                      </a:cubicBezTo>
                      <a:cubicBezTo>
                        <a:pt x="2456" y="71"/>
                        <a:pt x="2457" y="68"/>
                        <a:pt x="2457" y="65"/>
                      </a:cubicBezTo>
                      <a:cubicBezTo>
                        <a:pt x="2457" y="63"/>
                        <a:pt x="2456" y="61"/>
                        <a:pt x="2455" y="59"/>
                      </a:cubicBezTo>
                      <a:cubicBezTo>
                        <a:pt x="2454" y="58"/>
                        <a:pt x="2452" y="57"/>
                        <a:pt x="2449" y="55"/>
                      </a:cubicBezTo>
                      <a:cubicBezTo>
                        <a:pt x="2448" y="55"/>
                        <a:pt x="2443" y="53"/>
                        <a:pt x="2437" y="52"/>
                      </a:cubicBezTo>
                      <a:cubicBezTo>
                        <a:pt x="2428" y="49"/>
                        <a:pt x="2422" y="46"/>
                        <a:pt x="2419" y="43"/>
                      </a:cubicBezTo>
                      <a:cubicBezTo>
                        <a:pt x="2414" y="38"/>
                        <a:pt x="2411" y="32"/>
                        <a:pt x="2411" y="25"/>
                      </a:cubicBezTo>
                      <a:cubicBezTo>
                        <a:pt x="2411" y="20"/>
                        <a:pt x="2413" y="16"/>
                        <a:pt x="2415" y="12"/>
                      </a:cubicBezTo>
                      <a:cubicBezTo>
                        <a:pt x="2417" y="8"/>
                        <a:pt x="2420" y="5"/>
                        <a:pt x="2425" y="3"/>
                      </a:cubicBezTo>
                      <a:cubicBezTo>
                        <a:pt x="2429" y="1"/>
                        <a:pt x="2434" y="0"/>
                        <a:pt x="2440" y="0"/>
                      </a:cubicBezTo>
                      <a:cubicBezTo>
                        <a:pt x="2450" y="0"/>
                        <a:pt x="2458" y="3"/>
                        <a:pt x="2463" y="8"/>
                      </a:cubicBezTo>
                      <a:cubicBezTo>
                        <a:pt x="2468" y="12"/>
                        <a:pt x="2470" y="19"/>
                        <a:pt x="2470" y="27"/>
                      </a:cubicBezTo>
                      <a:lnTo>
                        <a:pt x="2455" y="28"/>
                      </a:lnTo>
                      <a:cubicBezTo>
                        <a:pt x="2454" y="23"/>
                        <a:pt x="2452" y="20"/>
                        <a:pt x="2450" y="18"/>
                      </a:cubicBezTo>
                      <a:cubicBezTo>
                        <a:pt x="2448" y="16"/>
                        <a:pt x="2445" y="15"/>
                        <a:pt x="2440" y="15"/>
                      </a:cubicBezTo>
                      <a:cubicBezTo>
                        <a:pt x="2435" y="15"/>
                        <a:pt x="2432" y="16"/>
                        <a:pt x="2429" y="18"/>
                      </a:cubicBezTo>
                      <a:cubicBezTo>
                        <a:pt x="2428" y="20"/>
                        <a:pt x="2427" y="21"/>
                        <a:pt x="2427" y="24"/>
                      </a:cubicBezTo>
                      <a:cubicBezTo>
                        <a:pt x="2427" y="26"/>
                        <a:pt x="2427" y="28"/>
                        <a:pt x="2429" y="29"/>
                      </a:cubicBezTo>
                      <a:cubicBezTo>
                        <a:pt x="2431" y="31"/>
                        <a:pt x="2436" y="33"/>
                        <a:pt x="2444" y="35"/>
                      </a:cubicBezTo>
                      <a:cubicBezTo>
                        <a:pt x="2451" y="37"/>
                        <a:pt x="2457" y="39"/>
                        <a:pt x="2461" y="41"/>
                      </a:cubicBezTo>
                      <a:cubicBezTo>
                        <a:pt x="2465" y="44"/>
                        <a:pt x="2467" y="47"/>
                        <a:pt x="2470" y="50"/>
                      </a:cubicBezTo>
                      <a:cubicBezTo>
                        <a:pt x="2472" y="54"/>
                        <a:pt x="2473" y="59"/>
                        <a:pt x="2473" y="65"/>
                      </a:cubicBezTo>
                      <a:cubicBezTo>
                        <a:pt x="2473" y="70"/>
                        <a:pt x="2471" y="74"/>
                        <a:pt x="2469" y="79"/>
                      </a:cubicBezTo>
                      <a:cubicBezTo>
                        <a:pt x="2466" y="83"/>
                        <a:pt x="2463" y="87"/>
                        <a:pt x="2458" y="89"/>
                      </a:cubicBezTo>
                      <a:cubicBezTo>
                        <a:pt x="2454" y="91"/>
                        <a:pt x="2448" y="92"/>
                        <a:pt x="2441" y="92"/>
                      </a:cubicBezTo>
                      <a:cubicBezTo>
                        <a:pt x="2431" y="92"/>
                        <a:pt x="2424" y="89"/>
                        <a:pt x="2418" y="84"/>
                      </a:cubicBezTo>
                      <a:cubicBezTo>
                        <a:pt x="2413" y="79"/>
                        <a:pt x="2410" y="71"/>
                        <a:pt x="2409" y="62"/>
                      </a:cubicBezTo>
                      <a:close/>
                      <a:moveTo>
                        <a:pt x="2480" y="90"/>
                      </a:moveTo>
                      <a:lnTo>
                        <a:pt x="2480" y="2"/>
                      </a:lnTo>
                      <a:lnTo>
                        <a:pt x="2496" y="2"/>
                      </a:lnTo>
                      <a:lnTo>
                        <a:pt x="2496" y="37"/>
                      </a:lnTo>
                      <a:lnTo>
                        <a:pt x="2527" y="37"/>
                      </a:lnTo>
                      <a:lnTo>
                        <a:pt x="2527" y="2"/>
                      </a:lnTo>
                      <a:lnTo>
                        <a:pt x="2543" y="2"/>
                      </a:lnTo>
                      <a:lnTo>
                        <a:pt x="2543" y="90"/>
                      </a:lnTo>
                      <a:lnTo>
                        <a:pt x="2527" y="90"/>
                      </a:lnTo>
                      <a:lnTo>
                        <a:pt x="2527" y="52"/>
                      </a:lnTo>
                      <a:lnTo>
                        <a:pt x="2496" y="52"/>
                      </a:lnTo>
                      <a:lnTo>
                        <a:pt x="2496" y="90"/>
                      </a:lnTo>
                      <a:lnTo>
                        <a:pt x="2480" y="90"/>
                      </a:lnTo>
                      <a:close/>
                      <a:moveTo>
                        <a:pt x="2625" y="90"/>
                      </a:moveTo>
                      <a:lnTo>
                        <a:pt x="2607" y="90"/>
                      </a:lnTo>
                      <a:lnTo>
                        <a:pt x="2600" y="70"/>
                      </a:lnTo>
                      <a:lnTo>
                        <a:pt x="2569" y="70"/>
                      </a:lnTo>
                      <a:lnTo>
                        <a:pt x="2562" y="90"/>
                      </a:lnTo>
                      <a:lnTo>
                        <a:pt x="2545" y="90"/>
                      </a:lnTo>
                      <a:lnTo>
                        <a:pt x="2576" y="2"/>
                      </a:lnTo>
                      <a:lnTo>
                        <a:pt x="2593" y="2"/>
                      </a:lnTo>
                      <a:lnTo>
                        <a:pt x="2625" y="90"/>
                      </a:lnTo>
                      <a:close/>
                      <a:moveTo>
                        <a:pt x="2595" y="55"/>
                      </a:moveTo>
                      <a:lnTo>
                        <a:pt x="2584" y="22"/>
                      </a:lnTo>
                      <a:lnTo>
                        <a:pt x="2574" y="55"/>
                      </a:lnTo>
                      <a:lnTo>
                        <a:pt x="2595"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7" name="Freeform 246"/>
                <p:cNvSpPr>
                  <a:spLocks noEditPoints="1"/>
                </p:cNvSpPr>
                <p:nvPr/>
              </p:nvSpPr>
              <p:spPr bwMode="auto">
                <a:xfrm>
                  <a:off x="2744788" y="1028700"/>
                  <a:ext cx="187325" cy="33338"/>
                </a:xfrm>
                <a:custGeom>
                  <a:avLst/>
                  <a:gdLst>
                    <a:gd name="T0" fmla="*/ 69 w 518"/>
                    <a:gd name="T1" fmla="*/ 63 h 92"/>
                    <a:gd name="T2" fmla="*/ 36 w 518"/>
                    <a:gd name="T3" fmla="*/ 92 h 92"/>
                    <a:gd name="T4" fmla="*/ 0 w 518"/>
                    <a:gd name="T5" fmla="*/ 47 h 92"/>
                    <a:gd name="T6" fmla="*/ 37 w 518"/>
                    <a:gd name="T7" fmla="*/ 0 h 92"/>
                    <a:gd name="T8" fmla="*/ 69 w 518"/>
                    <a:gd name="T9" fmla="*/ 26 h 92"/>
                    <a:gd name="T10" fmla="*/ 47 w 518"/>
                    <a:gd name="T11" fmla="*/ 19 h 92"/>
                    <a:gd name="T12" fmla="*/ 22 w 518"/>
                    <a:gd name="T13" fmla="*/ 23 h 92"/>
                    <a:gd name="T14" fmla="*/ 22 w 518"/>
                    <a:gd name="T15" fmla="*/ 69 h 92"/>
                    <a:gd name="T16" fmla="*/ 47 w 518"/>
                    <a:gd name="T17" fmla="*/ 72 h 92"/>
                    <a:gd name="T18" fmla="*/ 76 w 518"/>
                    <a:gd name="T19" fmla="*/ 90 h 92"/>
                    <a:gd name="T20" fmla="*/ 135 w 518"/>
                    <a:gd name="T21" fmla="*/ 2 h 92"/>
                    <a:gd name="T22" fmla="*/ 92 w 518"/>
                    <a:gd name="T23" fmla="*/ 17 h 92"/>
                    <a:gd name="T24" fmla="*/ 132 w 518"/>
                    <a:gd name="T25" fmla="*/ 36 h 92"/>
                    <a:gd name="T26" fmla="*/ 92 w 518"/>
                    <a:gd name="T27" fmla="*/ 51 h 92"/>
                    <a:gd name="T28" fmla="*/ 136 w 518"/>
                    <a:gd name="T29" fmla="*/ 75 h 92"/>
                    <a:gd name="T30" fmla="*/ 76 w 518"/>
                    <a:gd name="T31" fmla="*/ 90 h 92"/>
                    <a:gd name="T32" fmla="*/ 144 w 518"/>
                    <a:gd name="T33" fmla="*/ 2 h 92"/>
                    <a:gd name="T34" fmla="*/ 192 w 518"/>
                    <a:gd name="T35" fmla="*/ 61 h 92"/>
                    <a:gd name="T36" fmla="*/ 206 w 518"/>
                    <a:gd name="T37" fmla="*/ 2 h 92"/>
                    <a:gd name="T38" fmla="*/ 190 w 518"/>
                    <a:gd name="T39" fmla="*/ 90 h 92"/>
                    <a:gd name="T40" fmla="*/ 159 w 518"/>
                    <a:gd name="T41" fmla="*/ 90 h 92"/>
                    <a:gd name="T42" fmla="*/ 235 w 518"/>
                    <a:gd name="T43" fmla="*/ 90 h 92"/>
                    <a:gd name="T44" fmla="*/ 212 w 518"/>
                    <a:gd name="T45" fmla="*/ 17 h 92"/>
                    <a:gd name="T46" fmla="*/ 274 w 518"/>
                    <a:gd name="T47" fmla="*/ 2 h 92"/>
                    <a:gd name="T48" fmla="*/ 251 w 518"/>
                    <a:gd name="T49" fmla="*/ 17 h 92"/>
                    <a:gd name="T50" fmla="*/ 235 w 518"/>
                    <a:gd name="T51" fmla="*/ 90 h 92"/>
                    <a:gd name="T52" fmla="*/ 278 w 518"/>
                    <a:gd name="T53" fmla="*/ 2 h 92"/>
                    <a:gd name="T54" fmla="*/ 337 w 518"/>
                    <a:gd name="T55" fmla="*/ 17 h 92"/>
                    <a:gd name="T56" fmla="*/ 294 w 518"/>
                    <a:gd name="T57" fmla="*/ 36 h 92"/>
                    <a:gd name="T58" fmla="*/ 334 w 518"/>
                    <a:gd name="T59" fmla="*/ 51 h 92"/>
                    <a:gd name="T60" fmla="*/ 294 w 518"/>
                    <a:gd name="T61" fmla="*/ 75 h 92"/>
                    <a:gd name="T62" fmla="*/ 338 w 518"/>
                    <a:gd name="T63" fmla="*/ 90 h 92"/>
                    <a:gd name="T64" fmla="*/ 346 w 518"/>
                    <a:gd name="T65" fmla="*/ 90 h 92"/>
                    <a:gd name="T66" fmla="*/ 379 w 518"/>
                    <a:gd name="T67" fmla="*/ 2 h 92"/>
                    <a:gd name="T68" fmla="*/ 407 w 518"/>
                    <a:gd name="T69" fmla="*/ 13 h 92"/>
                    <a:gd name="T70" fmla="*/ 405 w 518"/>
                    <a:gd name="T71" fmla="*/ 43 h 92"/>
                    <a:gd name="T72" fmla="*/ 398 w 518"/>
                    <a:gd name="T73" fmla="*/ 59 h 92"/>
                    <a:gd name="T74" fmla="*/ 417 w 518"/>
                    <a:gd name="T75" fmla="*/ 90 h 92"/>
                    <a:gd name="T76" fmla="*/ 386 w 518"/>
                    <a:gd name="T77" fmla="*/ 71 h 92"/>
                    <a:gd name="T78" fmla="*/ 373 w 518"/>
                    <a:gd name="T79" fmla="*/ 54 h 92"/>
                    <a:gd name="T80" fmla="*/ 362 w 518"/>
                    <a:gd name="T81" fmla="*/ 53 h 92"/>
                    <a:gd name="T82" fmla="*/ 346 w 518"/>
                    <a:gd name="T83" fmla="*/ 90 h 92"/>
                    <a:gd name="T84" fmla="*/ 373 w 518"/>
                    <a:gd name="T85" fmla="*/ 39 h 92"/>
                    <a:gd name="T86" fmla="*/ 392 w 518"/>
                    <a:gd name="T87" fmla="*/ 34 h 92"/>
                    <a:gd name="T88" fmla="*/ 392 w 518"/>
                    <a:gd name="T89" fmla="*/ 21 h 92"/>
                    <a:gd name="T90" fmla="*/ 374 w 518"/>
                    <a:gd name="T91" fmla="*/ 17 h 92"/>
                    <a:gd name="T92" fmla="*/ 362 w 518"/>
                    <a:gd name="T93" fmla="*/ 39 h 92"/>
                    <a:gd name="T94" fmla="*/ 431 w 518"/>
                    <a:gd name="T95" fmla="*/ 2 h 92"/>
                    <a:gd name="T96" fmla="*/ 447 w 518"/>
                    <a:gd name="T97" fmla="*/ 90 h 92"/>
                    <a:gd name="T98" fmla="*/ 456 w 518"/>
                    <a:gd name="T99" fmla="*/ 90 h 92"/>
                    <a:gd name="T100" fmla="*/ 471 w 518"/>
                    <a:gd name="T101" fmla="*/ 2 h 92"/>
                    <a:gd name="T102" fmla="*/ 504 w 518"/>
                    <a:gd name="T103" fmla="*/ 2 h 92"/>
                    <a:gd name="T104" fmla="*/ 518 w 518"/>
                    <a:gd name="T105" fmla="*/ 90 h 92"/>
                    <a:gd name="T106" fmla="*/ 471 w 518"/>
                    <a:gd name="T107" fmla="*/ 33 h 92"/>
                    <a:gd name="T108" fmla="*/ 456 w 518"/>
                    <a:gd name="T109"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8" h="92">
                      <a:moveTo>
                        <a:pt x="53" y="58"/>
                      </a:moveTo>
                      <a:lnTo>
                        <a:pt x="69" y="63"/>
                      </a:lnTo>
                      <a:cubicBezTo>
                        <a:pt x="66" y="73"/>
                        <a:pt x="63" y="80"/>
                        <a:pt x="57" y="85"/>
                      </a:cubicBezTo>
                      <a:cubicBezTo>
                        <a:pt x="52" y="90"/>
                        <a:pt x="45" y="92"/>
                        <a:pt x="36" y="92"/>
                      </a:cubicBezTo>
                      <a:cubicBezTo>
                        <a:pt x="26" y="92"/>
                        <a:pt x="17" y="88"/>
                        <a:pt x="10" y="80"/>
                      </a:cubicBezTo>
                      <a:cubicBezTo>
                        <a:pt x="4" y="72"/>
                        <a:pt x="0" y="61"/>
                        <a:pt x="0" y="47"/>
                      </a:cubicBezTo>
                      <a:cubicBezTo>
                        <a:pt x="0" y="32"/>
                        <a:pt x="4" y="21"/>
                        <a:pt x="10" y="12"/>
                      </a:cubicBezTo>
                      <a:cubicBezTo>
                        <a:pt x="17" y="4"/>
                        <a:pt x="26" y="0"/>
                        <a:pt x="37" y="0"/>
                      </a:cubicBezTo>
                      <a:cubicBezTo>
                        <a:pt x="47" y="0"/>
                        <a:pt x="55" y="3"/>
                        <a:pt x="61" y="10"/>
                      </a:cubicBezTo>
                      <a:cubicBezTo>
                        <a:pt x="64" y="14"/>
                        <a:pt x="67" y="19"/>
                        <a:pt x="69" y="26"/>
                      </a:cubicBezTo>
                      <a:lnTo>
                        <a:pt x="53" y="30"/>
                      </a:lnTo>
                      <a:cubicBezTo>
                        <a:pt x="52" y="26"/>
                        <a:pt x="50" y="22"/>
                        <a:pt x="47" y="19"/>
                      </a:cubicBezTo>
                      <a:cubicBezTo>
                        <a:pt x="44" y="17"/>
                        <a:pt x="40" y="16"/>
                        <a:pt x="36" y="16"/>
                      </a:cubicBezTo>
                      <a:cubicBezTo>
                        <a:pt x="30" y="16"/>
                        <a:pt x="26" y="18"/>
                        <a:pt x="22" y="23"/>
                      </a:cubicBezTo>
                      <a:cubicBezTo>
                        <a:pt x="18" y="27"/>
                        <a:pt x="17" y="35"/>
                        <a:pt x="17" y="46"/>
                      </a:cubicBezTo>
                      <a:cubicBezTo>
                        <a:pt x="17" y="57"/>
                        <a:pt x="18" y="65"/>
                        <a:pt x="22" y="69"/>
                      </a:cubicBezTo>
                      <a:cubicBezTo>
                        <a:pt x="26" y="74"/>
                        <a:pt x="30" y="77"/>
                        <a:pt x="36" y="77"/>
                      </a:cubicBezTo>
                      <a:cubicBezTo>
                        <a:pt x="40" y="77"/>
                        <a:pt x="44" y="75"/>
                        <a:pt x="47" y="72"/>
                      </a:cubicBezTo>
                      <a:cubicBezTo>
                        <a:pt x="50" y="69"/>
                        <a:pt x="52" y="64"/>
                        <a:pt x="53" y="58"/>
                      </a:cubicBezTo>
                      <a:close/>
                      <a:moveTo>
                        <a:pt x="76" y="90"/>
                      </a:moveTo>
                      <a:lnTo>
                        <a:pt x="76" y="2"/>
                      </a:lnTo>
                      <a:lnTo>
                        <a:pt x="135" y="2"/>
                      </a:lnTo>
                      <a:lnTo>
                        <a:pt x="135" y="17"/>
                      </a:lnTo>
                      <a:lnTo>
                        <a:pt x="92" y="17"/>
                      </a:lnTo>
                      <a:lnTo>
                        <a:pt x="92" y="36"/>
                      </a:lnTo>
                      <a:lnTo>
                        <a:pt x="132" y="36"/>
                      </a:lnTo>
                      <a:lnTo>
                        <a:pt x="132" y="51"/>
                      </a:lnTo>
                      <a:lnTo>
                        <a:pt x="92" y="51"/>
                      </a:lnTo>
                      <a:lnTo>
                        <a:pt x="92" y="75"/>
                      </a:lnTo>
                      <a:lnTo>
                        <a:pt x="136" y="75"/>
                      </a:lnTo>
                      <a:lnTo>
                        <a:pt x="136" y="90"/>
                      </a:lnTo>
                      <a:lnTo>
                        <a:pt x="76" y="90"/>
                      </a:lnTo>
                      <a:close/>
                      <a:moveTo>
                        <a:pt x="144" y="90"/>
                      </a:moveTo>
                      <a:lnTo>
                        <a:pt x="144" y="2"/>
                      </a:lnTo>
                      <a:lnTo>
                        <a:pt x="159" y="2"/>
                      </a:lnTo>
                      <a:lnTo>
                        <a:pt x="192" y="61"/>
                      </a:lnTo>
                      <a:lnTo>
                        <a:pt x="192" y="2"/>
                      </a:lnTo>
                      <a:lnTo>
                        <a:pt x="206" y="2"/>
                      </a:lnTo>
                      <a:lnTo>
                        <a:pt x="206" y="90"/>
                      </a:lnTo>
                      <a:lnTo>
                        <a:pt x="190" y="90"/>
                      </a:lnTo>
                      <a:lnTo>
                        <a:pt x="159" y="33"/>
                      </a:lnTo>
                      <a:lnTo>
                        <a:pt x="159" y="90"/>
                      </a:lnTo>
                      <a:lnTo>
                        <a:pt x="144" y="90"/>
                      </a:lnTo>
                      <a:close/>
                      <a:moveTo>
                        <a:pt x="235" y="90"/>
                      </a:moveTo>
                      <a:lnTo>
                        <a:pt x="235" y="17"/>
                      </a:lnTo>
                      <a:lnTo>
                        <a:pt x="212" y="17"/>
                      </a:lnTo>
                      <a:lnTo>
                        <a:pt x="212" y="2"/>
                      </a:lnTo>
                      <a:lnTo>
                        <a:pt x="274" y="2"/>
                      </a:lnTo>
                      <a:lnTo>
                        <a:pt x="274" y="17"/>
                      </a:lnTo>
                      <a:lnTo>
                        <a:pt x="251" y="17"/>
                      </a:lnTo>
                      <a:lnTo>
                        <a:pt x="251" y="90"/>
                      </a:lnTo>
                      <a:lnTo>
                        <a:pt x="235" y="90"/>
                      </a:lnTo>
                      <a:close/>
                      <a:moveTo>
                        <a:pt x="278" y="90"/>
                      </a:moveTo>
                      <a:lnTo>
                        <a:pt x="278" y="2"/>
                      </a:lnTo>
                      <a:lnTo>
                        <a:pt x="337" y="2"/>
                      </a:lnTo>
                      <a:lnTo>
                        <a:pt x="337" y="17"/>
                      </a:lnTo>
                      <a:lnTo>
                        <a:pt x="294" y="17"/>
                      </a:lnTo>
                      <a:lnTo>
                        <a:pt x="294" y="36"/>
                      </a:lnTo>
                      <a:lnTo>
                        <a:pt x="334" y="36"/>
                      </a:lnTo>
                      <a:lnTo>
                        <a:pt x="334" y="51"/>
                      </a:lnTo>
                      <a:lnTo>
                        <a:pt x="294" y="51"/>
                      </a:lnTo>
                      <a:lnTo>
                        <a:pt x="294" y="75"/>
                      </a:lnTo>
                      <a:lnTo>
                        <a:pt x="338" y="75"/>
                      </a:lnTo>
                      <a:lnTo>
                        <a:pt x="338" y="90"/>
                      </a:lnTo>
                      <a:lnTo>
                        <a:pt x="278" y="90"/>
                      </a:lnTo>
                      <a:close/>
                      <a:moveTo>
                        <a:pt x="346" y="90"/>
                      </a:moveTo>
                      <a:lnTo>
                        <a:pt x="346" y="2"/>
                      </a:lnTo>
                      <a:lnTo>
                        <a:pt x="379" y="2"/>
                      </a:lnTo>
                      <a:cubicBezTo>
                        <a:pt x="388" y="2"/>
                        <a:pt x="394" y="3"/>
                        <a:pt x="398" y="4"/>
                      </a:cubicBezTo>
                      <a:cubicBezTo>
                        <a:pt x="401" y="6"/>
                        <a:pt x="404" y="9"/>
                        <a:pt x="407" y="13"/>
                      </a:cubicBezTo>
                      <a:cubicBezTo>
                        <a:pt x="409" y="17"/>
                        <a:pt x="410" y="21"/>
                        <a:pt x="410" y="27"/>
                      </a:cubicBezTo>
                      <a:cubicBezTo>
                        <a:pt x="410" y="33"/>
                        <a:pt x="408" y="39"/>
                        <a:pt x="405" y="43"/>
                      </a:cubicBezTo>
                      <a:cubicBezTo>
                        <a:pt x="401" y="47"/>
                        <a:pt x="396" y="50"/>
                        <a:pt x="389" y="51"/>
                      </a:cubicBezTo>
                      <a:cubicBezTo>
                        <a:pt x="393" y="54"/>
                        <a:pt x="396" y="56"/>
                        <a:pt x="398" y="59"/>
                      </a:cubicBezTo>
                      <a:cubicBezTo>
                        <a:pt x="400" y="61"/>
                        <a:pt x="403" y="66"/>
                        <a:pt x="407" y="73"/>
                      </a:cubicBezTo>
                      <a:lnTo>
                        <a:pt x="417" y="90"/>
                      </a:lnTo>
                      <a:lnTo>
                        <a:pt x="398" y="90"/>
                      </a:lnTo>
                      <a:lnTo>
                        <a:pt x="386" y="71"/>
                      </a:lnTo>
                      <a:cubicBezTo>
                        <a:pt x="382" y="64"/>
                        <a:pt x="379" y="60"/>
                        <a:pt x="378" y="58"/>
                      </a:cubicBezTo>
                      <a:cubicBezTo>
                        <a:pt x="376" y="56"/>
                        <a:pt x="375" y="55"/>
                        <a:pt x="373" y="54"/>
                      </a:cubicBezTo>
                      <a:cubicBezTo>
                        <a:pt x="371" y="54"/>
                        <a:pt x="369" y="53"/>
                        <a:pt x="365" y="53"/>
                      </a:cubicBezTo>
                      <a:lnTo>
                        <a:pt x="362" y="53"/>
                      </a:lnTo>
                      <a:lnTo>
                        <a:pt x="362" y="90"/>
                      </a:lnTo>
                      <a:lnTo>
                        <a:pt x="346" y="90"/>
                      </a:lnTo>
                      <a:close/>
                      <a:moveTo>
                        <a:pt x="362" y="39"/>
                      </a:moveTo>
                      <a:lnTo>
                        <a:pt x="373" y="39"/>
                      </a:lnTo>
                      <a:cubicBezTo>
                        <a:pt x="381" y="39"/>
                        <a:pt x="386" y="39"/>
                        <a:pt x="388" y="38"/>
                      </a:cubicBezTo>
                      <a:cubicBezTo>
                        <a:pt x="390" y="37"/>
                        <a:pt x="391" y="36"/>
                        <a:pt x="392" y="34"/>
                      </a:cubicBezTo>
                      <a:cubicBezTo>
                        <a:pt x="393" y="33"/>
                        <a:pt x="394" y="30"/>
                        <a:pt x="394" y="28"/>
                      </a:cubicBezTo>
                      <a:cubicBezTo>
                        <a:pt x="394" y="25"/>
                        <a:pt x="393" y="22"/>
                        <a:pt x="392" y="21"/>
                      </a:cubicBezTo>
                      <a:cubicBezTo>
                        <a:pt x="390" y="19"/>
                        <a:pt x="388" y="18"/>
                        <a:pt x="386" y="17"/>
                      </a:cubicBezTo>
                      <a:cubicBezTo>
                        <a:pt x="384" y="17"/>
                        <a:pt x="380" y="17"/>
                        <a:pt x="374" y="17"/>
                      </a:cubicBezTo>
                      <a:lnTo>
                        <a:pt x="362" y="17"/>
                      </a:lnTo>
                      <a:lnTo>
                        <a:pt x="362" y="39"/>
                      </a:lnTo>
                      <a:close/>
                      <a:moveTo>
                        <a:pt x="431" y="90"/>
                      </a:moveTo>
                      <a:lnTo>
                        <a:pt x="431" y="2"/>
                      </a:lnTo>
                      <a:lnTo>
                        <a:pt x="447" y="2"/>
                      </a:lnTo>
                      <a:lnTo>
                        <a:pt x="447" y="90"/>
                      </a:lnTo>
                      <a:lnTo>
                        <a:pt x="431" y="90"/>
                      </a:lnTo>
                      <a:close/>
                      <a:moveTo>
                        <a:pt x="456" y="90"/>
                      </a:moveTo>
                      <a:lnTo>
                        <a:pt x="456" y="2"/>
                      </a:lnTo>
                      <a:lnTo>
                        <a:pt x="471" y="2"/>
                      </a:lnTo>
                      <a:lnTo>
                        <a:pt x="504" y="61"/>
                      </a:lnTo>
                      <a:lnTo>
                        <a:pt x="504" y="2"/>
                      </a:lnTo>
                      <a:lnTo>
                        <a:pt x="518" y="2"/>
                      </a:lnTo>
                      <a:lnTo>
                        <a:pt x="518" y="90"/>
                      </a:lnTo>
                      <a:lnTo>
                        <a:pt x="503" y="90"/>
                      </a:lnTo>
                      <a:lnTo>
                        <a:pt x="471" y="33"/>
                      </a:lnTo>
                      <a:lnTo>
                        <a:pt x="471" y="90"/>
                      </a:lnTo>
                      <a:lnTo>
                        <a:pt x="456"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8" name="Freeform 247"/>
                <p:cNvSpPr>
                  <a:spLocks noEditPoints="1"/>
                </p:cNvSpPr>
                <p:nvPr/>
              </p:nvSpPr>
              <p:spPr bwMode="auto">
                <a:xfrm>
                  <a:off x="2208213" y="922338"/>
                  <a:ext cx="944562" cy="90488"/>
                </a:xfrm>
                <a:custGeom>
                  <a:avLst/>
                  <a:gdLst>
                    <a:gd name="T0" fmla="*/ 39 w 2609"/>
                    <a:gd name="T1" fmla="*/ 85 h 250"/>
                    <a:gd name="T2" fmla="*/ 153 w 2609"/>
                    <a:gd name="T3" fmla="*/ 135 h 250"/>
                    <a:gd name="T4" fmla="*/ 143 w 2609"/>
                    <a:gd name="T5" fmla="*/ 162 h 250"/>
                    <a:gd name="T6" fmla="*/ 217 w 2609"/>
                    <a:gd name="T7" fmla="*/ 242 h 250"/>
                    <a:gd name="T8" fmla="*/ 31 w 2609"/>
                    <a:gd name="T9" fmla="*/ 43 h 250"/>
                    <a:gd name="T10" fmla="*/ 347 w 2609"/>
                    <a:gd name="T11" fmla="*/ 134 h 250"/>
                    <a:gd name="T12" fmla="*/ 424 w 2609"/>
                    <a:gd name="T13" fmla="*/ 73 h 250"/>
                    <a:gd name="T14" fmla="*/ 463 w 2609"/>
                    <a:gd name="T15" fmla="*/ 125 h 250"/>
                    <a:gd name="T16" fmla="*/ 400 w 2609"/>
                    <a:gd name="T17" fmla="*/ 198 h 250"/>
                    <a:gd name="T18" fmla="*/ 268 w 2609"/>
                    <a:gd name="T19" fmla="*/ 239 h 250"/>
                    <a:gd name="T20" fmla="*/ 393 w 2609"/>
                    <a:gd name="T21" fmla="*/ 23 h 250"/>
                    <a:gd name="T22" fmla="*/ 290 w 2609"/>
                    <a:gd name="T23" fmla="*/ 87 h 250"/>
                    <a:gd name="T24" fmla="*/ 515 w 2609"/>
                    <a:gd name="T25" fmla="*/ 91 h 250"/>
                    <a:gd name="T26" fmla="*/ 592 w 2609"/>
                    <a:gd name="T27" fmla="*/ 27 h 250"/>
                    <a:gd name="T28" fmla="*/ 653 w 2609"/>
                    <a:gd name="T29" fmla="*/ 61 h 250"/>
                    <a:gd name="T30" fmla="*/ 735 w 2609"/>
                    <a:gd name="T31" fmla="*/ 95 h 250"/>
                    <a:gd name="T32" fmla="*/ 645 w 2609"/>
                    <a:gd name="T33" fmla="*/ 106 h 250"/>
                    <a:gd name="T34" fmla="*/ 622 w 2609"/>
                    <a:gd name="T35" fmla="*/ 211 h 250"/>
                    <a:gd name="T36" fmla="*/ 541 w 2609"/>
                    <a:gd name="T37" fmla="*/ 240 h 250"/>
                    <a:gd name="T38" fmla="*/ 724 w 2609"/>
                    <a:gd name="T39" fmla="*/ 199 h 250"/>
                    <a:gd name="T40" fmla="*/ 668 w 2609"/>
                    <a:gd name="T41" fmla="*/ 135 h 250"/>
                    <a:gd name="T42" fmla="*/ 895 w 2609"/>
                    <a:gd name="T43" fmla="*/ 15 h 250"/>
                    <a:gd name="T44" fmla="*/ 1003 w 2609"/>
                    <a:gd name="T45" fmla="*/ 205 h 250"/>
                    <a:gd name="T46" fmla="*/ 922 w 2609"/>
                    <a:gd name="T47" fmla="*/ 147 h 250"/>
                    <a:gd name="T48" fmla="*/ 961 w 2609"/>
                    <a:gd name="T49" fmla="*/ 113 h 250"/>
                    <a:gd name="T50" fmla="*/ 837 w 2609"/>
                    <a:gd name="T51" fmla="*/ 45 h 250"/>
                    <a:gd name="T52" fmla="*/ 835 w 2609"/>
                    <a:gd name="T53" fmla="*/ 158 h 250"/>
                    <a:gd name="T54" fmla="*/ 815 w 2609"/>
                    <a:gd name="T55" fmla="*/ 28 h 250"/>
                    <a:gd name="T56" fmla="*/ 1118 w 2609"/>
                    <a:gd name="T57" fmla="*/ 101 h 250"/>
                    <a:gd name="T58" fmla="*/ 1087 w 2609"/>
                    <a:gd name="T59" fmla="*/ 178 h 250"/>
                    <a:gd name="T60" fmla="*/ 1109 w 2609"/>
                    <a:gd name="T61" fmla="*/ 63 h 250"/>
                    <a:gd name="T62" fmla="*/ 1251 w 2609"/>
                    <a:gd name="T63" fmla="*/ 107 h 250"/>
                    <a:gd name="T64" fmla="*/ 1348 w 2609"/>
                    <a:gd name="T65" fmla="*/ 0 h 250"/>
                    <a:gd name="T66" fmla="*/ 1546 w 2609"/>
                    <a:gd name="T67" fmla="*/ 22 h 250"/>
                    <a:gd name="T68" fmla="*/ 1488 w 2609"/>
                    <a:gd name="T69" fmla="*/ 184 h 250"/>
                    <a:gd name="T70" fmla="*/ 1402 w 2609"/>
                    <a:gd name="T71" fmla="*/ 218 h 250"/>
                    <a:gd name="T72" fmla="*/ 1380 w 2609"/>
                    <a:gd name="T73" fmla="*/ 184 h 250"/>
                    <a:gd name="T74" fmla="*/ 1347 w 2609"/>
                    <a:gd name="T75" fmla="*/ 59 h 250"/>
                    <a:gd name="T76" fmla="*/ 1485 w 2609"/>
                    <a:gd name="T77" fmla="*/ 128 h 250"/>
                    <a:gd name="T78" fmla="*/ 1438 w 2609"/>
                    <a:gd name="T79" fmla="*/ 70 h 250"/>
                    <a:gd name="T80" fmla="*/ 1443 w 2609"/>
                    <a:gd name="T81" fmla="*/ 70 h 250"/>
                    <a:gd name="T82" fmla="*/ 1660 w 2609"/>
                    <a:gd name="T83" fmla="*/ 29 h 250"/>
                    <a:gd name="T84" fmla="*/ 1798 w 2609"/>
                    <a:gd name="T85" fmla="*/ 238 h 250"/>
                    <a:gd name="T86" fmla="*/ 1718 w 2609"/>
                    <a:gd name="T87" fmla="*/ 195 h 250"/>
                    <a:gd name="T88" fmla="*/ 1769 w 2609"/>
                    <a:gd name="T89" fmla="*/ 14 h 250"/>
                    <a:gd name="T90" fmla="*/ 2066 w 2609"/>
                    <a:gd name="T91" fmla="*/ 147 h 250"/>
                    <a:gd name="T92" fmla="*/ 2066 w 2609"/>
                    <a:gd name="T93" fmla="*/ 147 h 250"/>
                    <a:gd name="T94" fmla="*/ 1970 w 2609"/>
                    <a:gd name="T95" fmla="*/ 4 h 250"/>
                    <a:gd name="T96" fmla="*/ 2059 w 2609"/>
                    <a:gd name="T97" fmla="*/ 74 h 250"/>
                    <a:gd name="T98" fmla="*/ 1838 w 2609"/>
                    <a:gd name="T99" fmla="*/ 88 h 250"/>
                    <a:gd name="T100" fmla="*/ 1865 w 2609"/>
                    <a:gd name="T101" fmla="*/ 242 h 250"/>
                    <a:gd name="T102" fmla="*/ 2140 w 2609"/>
                    <a:gd name="T103" fmla="*/ 53 h 250"/>
                    <a:gd name="T104" fmla="*/ 2296 w 2609"/>
                    <a:gd name="T105" fmla="*/ 167 h 250"/>
                    <a:gd name="T106" fmla="*/ 2204 w 2609"/>
                    <a:gd name="T107" fmla="*/ 130 h 250"/>
                    <a:gd name="T108" fmla="*/ 2384 w 2609"/>
                    <a:gd name="T109" fmla="*/ 106 h 250"/>
                    <a:gd name="T110" fmla="*/ 2530 w 2609"/>
                    <a:gd name="T111" fmla="*/ 239 h 250"/>
                    <a:gd name="T112" fmla="*/ 2518 w 2609"/>
                    <a:gd name="T113" fmla="*/ 207 h 250"/>
                    <a:gd name="T114" fmla="*/ 2442 w 2609"/>
                    <a:gd name="T115" fmla="*/ 2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09" h="250">
                      <a:moveTo>
                        <a:pt x="35" y="168"/>
                      </a:moveTo>
                      <a:lnTo>
                        <a:pt x="58" y="169"/>
                      </a:lnTo>
                      <a:lnTo>
                        <a:pt x="94" y="169"/>
                      </a:lnTo>
                      <a:lnTo>
                        <a:pt x="94" y="135"/>
                      </a:lnTo>
                      <a:lnTo>
                        <a:pt x="67" y="135"/>
                      </a:lnTo>
                      <a:lnTo>
                        <a:pt x="45" y="136"/>
                      </a:lnTo>
                      <a:lnTo>
                        <a:pt x="45" y="108"/>
                      </a:lnTo>
                      <a:lnTo>
                        <a:pt x="67" y="109"/>
                      </a:lnTo>
                      <a:lnTo>
                        <a:pt x="94" y="109"/>
                      </a:lnTo>
                      <a:lnTo>
                        <a:pt x="94" y="84"/>
                      </a:lnTo>
                      <a:lnTo>
                        <a:pt x="61" y="84"/>
                      </a:lnTo>
                      <a:lnTo>
                        <a:pt x="39" y="85"/>
                      </a:lnTo>
                      <a:lnTo>
                        <a:pt x="39" y="57"/>
                      </a:lnTo>
                      <a:lnTo>
                        <a:pt x="61" y="57"/>
                      </a:lnTo>
                      <a:lnTo>
                        <a:pt x="156" y="57"/>
                      </a:lnTo>
                      <a:lnTo>
                        <a:pt x="179" y="57"/>
                      </a:lnTo>
                      <a:lnTo>
                        <a:pt x="179" y="85"/>
                      </a:lnTo>
                      <a:lnTo>
                        <a:pt x="157" y="84"/>
                      </a:lnTo>
                      <a:lnTo>
                        <a:pt x="124" y="84"/>
                      </a:lnTo>
                      <a:lnTo>
                        <a:pt x="124" y="109"/>
                      </a:lnTo>
                      <a:lnTo>
                        <a:pt x="156" y="109"/>
                      </a:lnTo>
                      <a:lnTo>
                        <a:pt x="172" y="108"/>
                      </a:lnTo>
                      <a:lnTo>
                        <a:pt x="172" y="136"/>
                      </a:lnTo>
                      <a:lnTo>
                        <a:pt x="153" y="135"/>
                      </a:lnTo>
                      <a:cubicBezTo>
                        <a:pt x="155" y="138"/>
                        <a:pt x="158" y="140"/>
                        <a:pt x="159" y="142"/>
                      </a:cubicBezTo>
                      <a:lnTo>
                        <a:pt x="168" y="150"/>
                      </a:lnTo>
                      <a:lnTo>
                        <a:pt x="174" y="156"/>
                      </a:lnTo>
                      <a:cubicBezTo>
                        <a:pt x="170" y="160"/>
                        <a:pt x="166" y="164"/>
                        <a:pt x="162" y="169"/>
                      </a:cubicBezTo>
                      <a:lnTo>
                        <a:pt x="181" y="168"/>
                      </a:lnTo>
                      <a:lnTo>
                        <a:pt x="181" y="195"/>
                      </a:lnTo>
                      <a:lnTo>
                        <a:pt x="158" y="195"/>
                      </a:lnTo>
                      <a:lnTo>
                        <a:pt x="58" y="195"/>
                      </a:lnTo>
                      <a:lnTo>
                        <a:pt x="35" y="195"/>
                      </a:lnTo>
                      <a:lnTo>
                        <a:pt x="35" y="168"/>
                      </a:lnTo>
                      <a:close/>
                      <a:moveTo>
                        <a:pt x="149" y="169"/>
                      </a:moveTo>
                      <a:cubicBezTo>
                        <a:pt x="147" y="167"/>
                        <a:pt x="145" y="164"/>
                        <a:pt x="143" y="162"/>
                      </a:cubicBezTo>
                      <a:cubicBezTo>
                        <a:pt x="141" y="159"/>
                        <a:pt x="136" y="154"/>
                        <a:pt x="127" y="146"/>
                      </a:cubicBezTo>
                      <a:cubicBezTo>
                        <a:pt x="132" y="144"/>
                        <a:pt x="137" y="140"/>
                        <a:pt x="141" y="135"/>
                      </a:cubicBezTo>
                      <a:lnTo>
                        <a:pt x="124" y="135"/>
                      </a:lnTo>
                      <a:lnTo>
                        <a:pt x="124" y="169"/>
                      </a:lnTo>
                      <a:lnTo>
                        <a:pt x="149" y="169"/>
                      </a:lnTo>
                      <a:close/>
                      <a:moveTo>
                        <a:pt x="0" y="15"/>
                      </a:moveTo>
                      <a:lnTo>
                        <a:pt x="26" y="15"/>
                      </a:lnTo>
                      <a:lnTo>
                        <a:pt x="192" y="15"/>
                      </a:lnTo>
                      <a:lnTo>
                        <a:pt x="217" y="15"/>
                      </a:lnTo>
                      <a:lnTo>
                        <a:pt x="216" y="42"/>
                      </a:lnTo>
                      <a:lnTo>
                        <a:pt x="216" y="213"/>
                      </a:lnTo>
                      <a:lnTo>
                        <a:pt x="217" y="242"/>
                      </a:lnTo>
                      <a:lnTo>
                        <a:pt x="186" y="242"/>
                      </a:lnTo>
                      <a:lnTo>
                        <a:pt x="186" y="237"/>
                      </a:lnTo>
                      <a:lnTo>
                        <a:pt x="31" y="237"/>
                      </a:lnTo>
                      <a:lnTo>
                        <a:pt x="31" y="241"/>
                      </a:lnTo>
                      <a:lnTo>
                        <a:pt x="0" y="241"/>
                      </a:lnTo>
                      <a:lnTo>
                        <a:pt x="1" y="211"/>
                      </a:lnTo>
                      <a:lnTo>
                        <a:pt x="1" y="42"/>
                      </a:lnTo>
                      <a:lnTo>
                        <a:pt x="0" y="15"/>
                      </a:lnTo>
                      <a:close/>
                      <a:moveTo>
                        <a:pt x="31" y="210"/>
                      </a:moveTo>
                      <a:lnTo>
                        <a:pt x="186" y="210"/>
                      </a:lnTo>
                      <a:lnTo>
                        <a:pt x="186" y="43"/>
                      </a:lnTo>
                      <a:lnTo>
                        <a:pt x="31" y="43"/>
                      </a:lnTo>
                      <a:lnTo>
                        <a:pt x="31" y="210"/>
                      </a:lnTo>
                      <a:close/>
                      <a:moveTo>
                        <a:pt x="251" y="211"/>
                      </a:moveTo>
                      <a:cubicBezTo>
                        <a:pt x="280" y="205"/>
                        <a:pt x="304" y="197"/>
                        <a:pt x="323" y="187"/>
                      </a:cubicBezTo>
                      <a:cubicBezTo>
                        <a:pt x="342" y="177"/>
                        <a:pt x="356" y="168"/>
                        <a:pt x="367" y="160"/>
                      </a:cubicBezTo>
                      <a:cubicBezTo>
                        <a:pt x="366" y="158"/>
                        <a:pt x="365" y="156"/>
                        <a:pt x="364" y="154"/>
                      </a:cubicBezTo>
                      <a:cubicBezTo>
                        <a:pt x="350" y="163"/>
                        <a:pt x="338" y="170"/>
                        <a:pt x="326" y="176"/>
                      </a:cubicBezTo>
                      <a:cubicBezTo>
                        <a:pt x="315" y="181"/>
                        <a:pt x="299" y="188"/>
                        <a:pt x="277" y="195"/>
                      </a:cubicBezTo>
                      <a:cubicBezTo>
                        <a:pt x="276" y="191"/>
                        <a:pt x="274" y="187"/>
                        <a:pt x="272" y="184"/>
                      </a:cubicBezTo>
                      <a:cubicBezTo>
                        <a:pt x="271" y="181"/>
                        <a:pt x="267" y="176"/>
                        <a:pt x="262" y="168"/>
                      </a:cubicBezTo>
                      <a:cubicBezTo>
                        <a:pt x="272" y="166"/>
                        <a:pt x="281" y="164"/>
                        <a:pt x="288" y="162"/>
                      </a:cubicBezTo>
                      <a:cubicBezTo>
                        <a:pt x="296" y="160"/>
                        <a:pt x="305" y="156"/>
                        <a:pt x="316" y="151"/>
                      </a:cubicBezTo>
                      <a:cubicBezTo>
                        <a:pt x="327" y="146"/>
                        <a:pt x="337" y="141"/>
                        <a:pt x="347" y="134"/>
                      </a:cubicBezTo>
                      <a:lnTo>
                        <a:pt x="345" y="132"/>
                      </a:lnTo>
                      <a:cubicBezTo>
                        <a:pt x="332" y="136"/>
                        <a:pt x="322" y="140"/>
                        <a:pt x="316" y="142"/>
                      </a:cubicBezTo>
                      <a:cubicBezTo>
                        <a:pt x="309" y="144"/>
                        <a:pt x="298" y="146"/>
                        <a:pt x="284" y="150"/>
                      </a:cubicBezTo>
                      <a:cubicBezTo>
                        <a:pt x="282" y="147"/>
                        <a:pt x="281" y="144"/>
                        <a:pt x="279" y="141"/>
                      </a:cubicBezTo>
                      <a:cubicBezTo>
                        <a:pt x="278" y="138"/>
                        <a:pt x="274" y="132"/>
                        <a:pt x="268" y="123"/>
                      </a:cubicBezTo>
                      <a:cubicBezTo>
                        <a:pt x="276" y="122"/>
                        <a:pt x="287" y="120"/>
                        <a:pt x="301" y="118"/>
                      </a:cubicBezTo>
                      <a:cubicBezTo>
                        <a:pt x="316" y="116"/>
                        <a:pt x="333" y="109"/>
                        <a:pt x="355" y="99"/>
                      </a:cubicBezTo>
                      <a:lnTo>
                        <a:pt x="318" y="99"/>
                      </a:lnTo>
                      <a:lnTo>
                        <a:pt x="296" y="99"/>
                      </a:lnTo>
                      <a:lnTo>
                        <a:pt x="296" y="72"/>
                      </a:lnTo>
                      <a:lnTo>
                        <a:pt x="318" y="73"/>
                      </a:lnTo>
                      <a:lnTo>
                        <a:pt x="424" y="73"/>
                      </a:lnTo>
                      <a:lnTo>
                        <a:pt x="448" y="72"/>
                      </a:lnTo>
                      <a:lnTo>
                        <a:pt x="448" y="99"/>
                      </a:lnTo>
                      <a:lnTo>
                        <a:pt x="424" y="99"/>
                      </a:lnTo>
                      <a:lnTo>
                        <a:pt x="386" y="99"/>
                      </a:lnTo>
                      <a:cubicBezTo>
                        <a:pt x="389" y="101"/>
                        <a:pt x="393" y="104"/>
                        <a:pt x="397" y="106"/>
                      </a:cubicBezTo>
                      <a:cubicBezTo>
                        <a:pt x="388" y="111"/>
                        <a:pt x="379" y="116"/>
                        <a:pt x="370" y="121"/>
                      </a:cubicBezTo>
                      <a:cubicBezTo>
                        <a:pt x="378" y="127"/>
                        <a:pt x="383" y="131"/>
                        <a:pt x="384" y="133"/>
                      </a:cubicBezTo>
                      <a:lnTo>
                        <a:pt x="389" y="140"/>
                      </a:lnTo>
                      <a:cubicBezTo>
                        <a:pt x="409" y="127"/>
                        <a:pt x="421" y="118"/>
                        <a:pt x="424" y="115"/>
                      </a:cubicBezTo>
                      <a:lnTo>
                        <a:pt x="437" y="103"/>
                      </a:lnTo>
                      <a:cubicBezTo>
                        <a:pt x="439" y="106"/>
                        <a:pt x="441" y="109"/>
                        <a:pt x="444" y="111"/>
                      </a:cubicBezTo>
                      <a:cubicBezTo>
                        <a:pt x="446" y="113"/>
                        <a:pt x="452" y="118"/>
                        <a:pt x="463" y="125"/>
                      </a:cubicBezTo>
                      <a:cubicBezTo>
                        <a:pt x="451" y="133"/>
                        <a:pt x="441" y="140"/>
                        <a:pt x="432" y="145"/>
                      </a:cubicBezTo>
                      <a:cubicBezTo>
                        <a:pt x="433" y="151"/>
                        <a:pt x="436" y="158"/>
                        <a:pt x="440" y="168"/>
                      </a:cubicBezTo>
                      <a:cubicBezTo>
                        <a:pt x="444" y="178"/>
                        <a:pt x="451" y="188"/>
                        <a:pt x="462" y="197"/>
                      </a:cubicBezTo>
                      <a:cubicBezTo>
                        <a:pt x="473" y="206"/>
                        <a:pt x="484" y="213"/>
                        <a:pt x="497" y="218"/>
                      </a:cubicBezTo>
                      <a:cubicBezTo>
                        <a:pt x="493" y="223"/>
                        <a:pt x="489" y="226"/>
                        <a:pt x="487" y="230"/>
                      </a:cubicBezTo>
                      <a:cubicBezTo>
                        <a:pt x="484" y="233"/>
                        <a:pt x="480" y="238"/>
                        <a:pt x="475" y="246"/>
                      </a:cubicBezTo>
                      <a:cubicBezTo>
                        <a:pt x="459" y="236"/>
                        <a:pt x="447" y="227"/>
                        <a:pt x="439" y="219"/>
                      </a:cubicBezTo>
                      <a:cubicBezTo>
                        <a:pt x="432" y="210"/>
                        <a:pt x="425" y="202"/>
                        <a:pt x="421" y="193"/>
                      </a:cubicBezTo>
                      <a:cubicBezTo>
                        <a:pt x="416" y="184"/>
                        <a:pt x="412" y="173"/>
                        <a:pt x="407" y="160"/>
                      </a:cubicBezTo>
                      <a:lnTo>
                        <a:pt x="398" y="165"/>
                      </a:lnTo>
                      <a:cubicBezTo>
                        <a:pt x="399" y="169"/>
                        <a:pt x="399" y="173"/>
                        <a:pt x="400" y="177"/>
                      </a:cubicBezTo>
                      <a:cubicBezTo>
                        <a:pt x="400" y="181"/>
                        <a:pt x="400" y="188"/>
                        <a:pt x="400" y="198"/>
                      </a:cubicBezTo>
                      <a:cubicBezTo>
                        <a:pt x="400" y="208"/>
                        <a:pt x="400" y="216"/>
                        <a:pt x="398" y="223"/>
                      </a:cubicBezTo>
                      <a:cubicBezTo>
                        <a:pt x="397" y="229"/>
                        <a:pt x="394" y="235"/>
                        <a:pt x="388" y="240"/>
                      </a:cubicBezTo>
                      <a:cubicBezTo>
                        <a:pt x="383" y="245"/>
                        <a:pt x="370" y="248"/>
                        <a:pt x="350" y="248"/>
                      </a:cubicBezTo>
                      <a:cubicBezTo>
                        <a:pt x="347" y="237"/>
                        <a:pt x="346" y="230"/>
                        <a:pt x="344" y="227"/>
                      </a:cubicBezTo>
                      <a:lnTo>
                        <a:pt x="339" y="216"/>
                      </a:lnTo>
                      <a:cubicBezTo>
                        <a:pt x="353" y="219"/>
                        <a:pt x="361" y="218"/>
                        <a:pt x="364" y="216"/>
                      </a:cubicBezTo>
                      <a:cubicBezTo>
                        <a:pt x="367" y="214"/>
                        <a:pt x="369" y="210"/>
                        <a:pt x="370" y="205"/>
                      </a:cubicBezTo>
                      <a:cubicBezTo>
                        <a:pt x="371" y="200"/>
                        <a:pt x="371" y="196"/>
                        <a:pt x="371" y="193"/>
                      </a:cubicBezTo>
                      <a:lnTo>
                        <a:pt x="371" y="190"/>
                      </a:lnTo>
                      <a:cubicBezTo>
                        <a:pt x="362" y="196"/>
                        <a:pt x="350" y="203"/>
                        <a:pt x="337" y="210"/>
                      </a:cubicBezTo>
                      <a:cubicBezTo>
                        <a:pt x="323" y="217"/>
                        <a:pt x="311" y="223"/>
                        <a:pt x="302" y="226"/>
                      </a:cubicBezTo>
                      <a:lnTo>
                        <a:pt x="268" y="239"/>
                      </a:lnTo>
                      <a:cubicBezTo>
                        <a:pt x="265" y="231"/>
                        <a:pt x="262" y="225"/>
                        <a:pt x="259" y="222"/>
                      </a:cubicBezTo>
                      <a:lnTo>
                        <a:pt x="251" y="211"/>
                      </a:lnTo>
                      <a:close/>
                      <a:moveTo>
                        <a:pt x="257" y="87"/>
                      </a:moveTo>
                      <a:lnTo>
                        <a:pt x="258" y="74"/>
                      </a:lnTo>
                      <a:lnTo>
                        <a:pt x="258" y="46"/>
                      </a:lnTo>
                      <a:lnTo>
                        <a:pt x="257" y="28"/>
                      </a:lnTo>
                      <a:lnTo>
                        <a:pt x="286" y="29"/>
                      </a:lnTo>
                      <a:lnTo>
                        <a:pt x="354" y="29"/>
                      </a:lnTo>
                      <a:cubicBezTo>
                        <a:pt x="351" y="25"/>
                        <a:pt x="346" y="21"/>
                        <a:pt x="341" y="16"/>
                      </a:cubicBezTo>
                      <a:cubicBezTo>
                        <a:pt x="344" y="15"/>
                        <a:pt x="348" y="13"/>
                        <a:pt x="350" y="12"/>
                      </a:cubicBezTo>
                      <a:cubicBezTo>
                        <a:pt x="353" y="10"/>
                        <a:pt x="359" y="7"/>
                        <a:pt x="368" y="2"/>
                      </a:cubicBezTo>
                      <a:cubicBezTo>
                        <a:pt x="379" y="11"/>
                        <a:pt x="388" y="19"/>
                        <a:pt x="393" y="23"/>
                      </a:cubicBezTo>
                      <a:cubicBezTo>
                        <a:pt x="390" y="25"/>
                        <a:pt x="388" y="27"/>
                        <a:pt x="386" y="29"/>
                      </a:cubicBezTo>
                      <a:lnTo>
                        <a:pt x="459" y="29"/>
                      </a:lnTo>
                      <a:lnTo>
                        <a:pt x="486" y="28"/>
                      </a:lnTo>
                      <a:lnTo>
                        <a:pt x="485" y="46"/>
                      </a:lnTo>
                      <a:lnTo>
                        <a:pt x="485" y="74"/>
                      </a:lnTo>
                      <a:lnTo>
                        <a:pt x="486" y="88"/>
                      </a:lnTo>
                      <a:lnTo>
                        <a:pt x="453" y="88"/>
                      </a:lnTo>
                      <a:lnTo>
                        <a:pt x="454" y="74"/>
                      </a:lnTo>
                      <a:lnTo>
                        <a:pt x="454" y="56"/>
                      </a:lnTo>
                      <a:lnTo>
                        <a:pt x="289" y="56"/>
                      </a:lnTo>
                      <a:lnTo>
                        <a:pt x="289" y="74"/>
                      </a:lnTo>
                      <a:lnTo>
                        <a:pt x="290" y="87"/>
                      </a:lnTo>
                      <a:lnTo>
                        <a:pt x="257" y="87"/>
                      </a:lnTo>
                      <a:close/>
                      <a:moveTo>
                        <a:pt x="529" y="125"/>
                      </a:moveTo>
                      <a:cubicBezTo>
                        <a:pt x="535" y="126"/>
                        <a:pt x="546" y="128"/>
                        <a:pt x="561" y="130"/>
                      </a:cubicBezTo>
                      <a:cubicBezTo>
                        <a:pt x="560" y="135"/>
                        <a:pt x="560" y="140"/>
                        <a:pt x="560" y="143"/>
                      </a:cubicBezTo>
                      <a:lnTo>
                        <a:pt x="559" y="157"/>
                      </a:lnTo>
                      <a:lnTo>
                        <a:pt x="559" y="166"/>
                      </a:lnTo>
                      <a:cubicBezTo>
                        <a:pt x="561" y="171"/>
                        <a:pt x="562" y="173"/>
                        <a:pt x="563" y="174"/>
                      </a:cubicBezTo>
                      <a:lnTo>
                        <a:pt x="569" y="182"/>
                      </a:lnTo>
                      <a:lnTo>
                        <a:pt x="568" y="119"/>
                      </a:lnTo>
                      <a:lnTo>
                        <a:pt x="540" y="119"/>
                      </a:lnTo>
                      <a:lnTo>
                        <a:pt x="515" y="120"/>
                      </a:lnTo>
                      <a:lnTo>
                        <a:pt x="515" y="91"/>
                      </a:lnTo>
                      <a:lnTo>
                        <a:pt x="540" y="92"/>
                      </a:lnTo>
                      <a:lnTo>
                        <a:pt x="563" y="92"/>
                      </a:lnTo>
                      <a:lnTo>
                        <a:pt x="563" y="64"/>
                      </a:lnTo>
                      <a:lnTo>
                        <a:pt x="539" y="64"/>
                      </a:lnTo>
                      <a:lnTo>
                        <a:pt x="521" y="65"/>
                      </a:lnTo>
                      <a:lnTo>
                        <a:pt x="521" y="37"/>
                      </a:lnTo>
                      <a:lnTo>
                        <a:pt x="539" y="38"/>
                      </a:lnTo>
                      <a:lnTo>
                        <a:pt x="563" y="38"/>
                      </a:lnTo>
                      <a:lnTo>
                        <a:pt x="563" y="26"/>
                      </a:lnTo>
                      <a:lnTo>
                        <a:pt x="562" y="2"/>
                      </a:lnTo>
                      <a:lnTo>
                        <a:pt x="593" y="2"/>
                      </a:lnTo>
                      <a:lnTo>
                        <a:pt x="592" y="27"/>
                      </a:lnTo>
                      <a:lnTo>
                        <a:pt x="592" y="38"/>
                      </a:lnTo>
                      <a:lnTo>
                        <a:pt x="607" y="38"/>
                      </a:lnTo>
                      <a:lnTo>
                        <a:pt x="624" y="37"/>
                      </a:lnTo>
                      <a:lnTo>
                        <a:pt x="624" y="65"/>
                      </a:lnTo>
                      <a:lnTo>
                        <a:pt x="607" y="64"/>
                      </a:lnTo>
                      <a:lnTo>
                        <a:pt x="592" y="64"/>
                      </a:lnTo>
                      <a:lnTo>
                        <a:pt x="592" y="92"/>
                      </a:lnTo>
                      <a:lnTo>
                        <a:pt x="606" y="92"/>
                      </a:lnTo>
                      <a:lnTo>
                        <a:pt x="630" y="91"/>
                      </a:lnTo>
                      <a:cubicBezTo>
                        <a:pt x="628" y="89"/>
                        <a:pt x="625" y="87"/>
                        <a:pt x="623" y="85"/>
                      </a:cubicBezTo>
                      <a:cubicBezTo>
                        <a:pt x="633" y="81"/>
                        <a:pt x="640" y="77"/>
                        <a:pt x="644" y="73"/>
                      </a:cubicBezTo>
                      <a:cubicBezTo>
                        <a:pt x="648" y="69"/>
                        <a:pt x="651" y="65"/>
                        <a:pt x="653" y="61"/>
                      </a:cubicBezTo>
                      <a:cubicBezTo>
                        <a:pt x="655" y="56"/>
                        <a:pt x="656" y="52"/>
                        <a:pt x="657" y="47"/>
                      </a:cubicBezTo>
                      <a:lnTo>
                        <a:pt x="658" y="39"/>
                      </a:lnTo>
                      <a:lnTo>
                        <a:pt x="654" y="39"/>
                      </a:lnTo>
                      <a:lnTo>
                        <a:pt x="629" y="40"/>
                      </a:lnTo>
                      <a:lnTo>
                        <a:pt x="629" y="13"/>
                      </a:lnTo>
                      <a:lnTo>
                        <a:pt x="655" y="13"/>
                      </a:lnTo>
                      <a:lnTo>
                        <a:pt x="726" y="13"/>
                      </a:lnTo>
                      <a:lnTo>
                        <a:pt x="747" y="13"/>
                      </a:lnTo>
                      <a:lnTo>
                        <a:pt x="746" y="26"/>
                      </a:lnTo>
                      <a:cubicBezTo>
                        <a:pt x="745" y="42"/>
                        <a:pt x="745" y="55"/>
                        <a:pt x="744" y="62"/>
                      </a:cubicBezTo>
                      <a:cubicBezTo>
                        <a:pt x="744" y="70"/>
                        <a:pt x="743" y="77"/>
                        <a:pt x="742" y="81"/>
                      </a:cubicBezTo>
                      <a:cubicBezTo>
                        <a:pt x="741" y="85"/>
                        <a:pt x="739" y="90"/>
                        <a:pt x="735" y="95"/>
                      </a:cubicBezTo>
                      <a:cubicBezTo>
                        <a:pt x="731" y="100"/>
                        <a:pt x="719" y="103"/>
                        <a:pt x="700" y="104"/>
                      </a:cubicBezTo>
                      <a:cubicBezTo>
                        <a:pt x="700" y="101"/>
                        <a:pt x="699" y="98"/>
                        <a:pt x="698" y="95"/>
                      </a:cubicBezTo>
                      <a:cubicBezTo>
                        <a:pt x="697" y="92"/>
                        <a:pt x="694" y="85"/>
                        <a:pt x="689" y="75"/>
                      </a:cubicBezTo>
                      <a:cubicBezTo>
                        <a:pt x="698" y="76"/>
                        <a:pt x="705" y="76"/>
                        <a:pt x="708" y="74"/>
                      </a:cubicBezTo>
                      <a:cubicBezTo>
                        <a:pt x="712" y="73"/>
                        <a:pt x="714" y="70"/>
                        <a:pt x="715" y="65"/>
                      </a:cubicBezTo>
                      <a:cubicBezTo>
                        <a:pt x="715" y="61"/>
                        <a:pt x="716" y="58"/>
                        <a:pt x="716" y="56"/>
                      </a:cubicBezTo>
                      <a:lnTo>
                        <a:pt x="716" y="39"/>
                      </a:lnTo>
                      <a:lnTo>
                        <a:pt x="685" y="39"/>
                      </a:lnTo>
                      <a:cubicBezTo>
                        <a:pt x="685" y="45"/>
                        <a:pt x="684" y="50"/>
                        <a:pt x="683" y="55"/>
                      </a:cubicBezTo>
                      <a:cubicBezTo>
                        <a:pt x="682" y="60"/>
                        <a:pt x="681" y="66"/>
                        <a:pt x="678" y="73"/>
                      </a:cubicBezTo>
                      <a:cubicBezTo>
                        <a:pt x="676" y="80"/>
                        <a:pt x="672" y="86"/>
                        <a:pt x="667" y="90"/>
                      </a:cubicBezTo>
                      <a:cubicBezTo>
                        <a:pt x="662" y="95"/>
                        <a:pt x="654" y="101"/>
                        <a:pt x="645" y="106"/>
                      </a:cubicBezTo>
                      <a:cubicBezTo>
                        <a:pt x="641" y="102"/>
                        <a:pt x="637" y="98"/>
                        <a:pt x="632" y="93"/>
                      </a:cubicBezTo>
                      <a:lnTo>
                        <a:pt x="632" y="120"/>
                      </a:lnTo>
                      <a:lnTo>
                        <a:pt x="606" y="119"/>
                      </a:lnTo>
                      <a:lnTo>
                        <a:pt x="596" y="119"/>
                      </a:lnTo>
                      <a:lnTo>
                        <a:pt x="596" y="141"/>
                      </a:lnTo>
                      <a:lnTo>
                        <a:pt x="617" y="141"/>
                      </a:lnTo>
                      <a:lnTo>
                        <a:pt x="630" y="141"/>
                      </a:lnTo>
                      <a:lnTo>
                        <a:pt x="630" y="169"/>
                      </a:lnTo>
                      <a:lnTo>
                        <a:pt x="617" y="168"/>
                      </a:lnTo>
                      <a:lnTo>
                        <a:pt x="596" y="168"/>
                      </a:lnTo>
                      <a:lnTo>
                        <a:pt x="596" y="204"/>
                      </a:lnTo>
                      <a:cubicBezTo>
                        <a:pt x="604" y="208"/>
                        <a:pt x="612" y="210"/>
                        <a:pt x="622" y="211"/>
                      </a:cubicBezTo>
                      <a:cubicBezTo>
                        <a:pt x="631" y="212"/>
                        <a:pt x="648" y="213"/>
                        <a:pt x="672" y="213"/>
                      </a:cubicBezTo>
                      <a:cubicBezTo>
                        <a:pt x="697" y="214"/>
                        <a:pt x="714" y="214"/>
                        <a:pt x="723" y="213"/>
                      </a:cubicBezTo>
                      <a:cubicBezTo>
                        <a:pt x="733" y="212"/>
                        <a:pt x="744" y="210"/>
                        <a:pt x="759" y="207"/>
                      </a:cubicBezTo>
                      <a:cubicBezTo>
                        <a:pt x="758" y="211"/>
                        <a:pt x="757" y="214"/>
                        <a:pt x="757" y="215"/>
                      </a:cubicBezTo>
                      <a:cubicBezTo>
                        <a:pt x="757" y="217"/>
                        <a:pt x="755" y="225"/>
                        <a:pt x="752" y="241"/>
                      </a:cubicBezTo>
                      <a:cubicBezTo>
                        <a:pt x="730" y="242"/>
                        <a:pt x="706" y="242"/>
                        <a:pt x="681" y="242"/>
                      </a:cubicBezTo>
                      <a:cubicBezTo>
                        <a:pt x="655" y="242"/>
                        <a:pt x="634" y="241"/>
                        <a:pt x="616" y="239"/>
                      </a:cubicBezTo>
                      <a:cubicBezTo>
                        <a:pt x="599" y="238"/>
                        <a:pt x="586" y="234"/>
                        <a:pt x="578" y="229"/>
                      </a:cubicBezTo>
                      <a:cubicBezTo>
                        <a:pt x="570" y="223"/>
                        <a:pt x="561" y="216"/>
                        <a:pt x="553" y="206"/>
                      </a:cubicBezTo>
                      <a:cubicBezTo>
                        <a:pt x="552" y="211"/>
                        <a:pt x="550" y="215"/>
                        <a:pt x="549" y="218"/>
                      </a:cubicBezTo>
                      <a:cubicBezTo>
                        <a:pt x="548" y="222"/>
                        <a:pt x="547" y="226"/>
                        <a:pt x="545" y="231"/>
                      </a:cubicBezTo>
                      <a:cubicBezTo>
                        <a:pt x="543" y="236"/>
                        <a:pt x="542" y="239"/>
                        <a:pt x="541" y="240"/>
                      </a:cubicBezTo>
                      <a:lnTo>
                        <a:pt x="538" y="246"/>
                      </a:lnTo>
                      <a:cubicBezTo>
                        <a:pt x="530" y="237"/>
                        <a:pt x="522" y="229"/>
                        <a:pt x="514" y="222"/>
                      </a:cubicBezTo>
                      <a:cubicBezTo>
                        <a:pt x="516" y="219"/>
                        <a:pt x="518" y="215"/>
                        <a:pt x="520" y="212"/>
                      </a:cubicBezTo>
                      <a:cubicBezTo>
                        <a:pt x="522" y="208"/>
                        <a:pt x="525" y="201"/>
                        <a:pt x="527" y="191"/>
                      </a:cubicBezTo>
                      <a:cubicBezTo>
                        <a:pt x="529" y="180"/>
                        <a:pt x="531" y="170"/>
                        <a:pt x="531" y="160"/>
                      </a:cubicBezTo>
                      <a:cubicBezTo>
                        <a:pt x="531" y="150"/>
                        <a:pt x="531" y="143"/>
                        <a:pt x="531" y="139"/>
                      </a:cubicBezTo>
                      <a:lnTo>
                        <a:pt x="529" y="125"/>
                      </a:lnTo>
                      <a:close/>
                      <a:moveTo>
                        <a:pt x="744" y="108"/>
                      </a:moveTo>
                      <a:lnTo>
                        <a:pt x="743" y="128"/>
                      </a:lnTo>
                      <a:lnTo>
                        <a:pt x="743" y="178"/>
                      </a:lnTo>
                      <a:lnTo>
                        <a:pt x="744" y="199"/>
                      </a:lnTo>
                      <a:lnTo>
                        <a:pt x="724" y="199"/>
                      </a:lnTo>
                      <a:lnTo>
                        <a:pt x="659" y="199"/>
                      </a:lnTo>
                      <a:lnTo>
                        <a:pt x="639" y="199"/>
                      </a:lnTo>
                      <a:lnTo>
                        <a:pt x="640" y="178"/>
                      </a:lnTo>
                      <a:lnTo>
                        <a:pt x="640" y="129"/>
                      </a:lnTo>
                      <a:lnTo>
                        <a:pt x="639" y="108"/>
                      </a:lnTo>
                      <a:lnTo>
                        <a:pt x="659" y="109"/>
                      </a:lnTo>
                      <a:lnTo>
                        <a:pt x="724" y="109"/>
                      </a:lnTo>
                      <a:lnTo>
                        <a:pt x="744" y="108"/>
                      </a:lnTo>
                      <a:close/>
                      <a:moveTo>
                        <a:pt x="668" y="173"/>
                      </a:moveTo>
                      <a:lnTo>
                        <a:pt x="715" y="173"/>
                      </a:lnTo>
                      <a:lnTo>
                        <a:pt x="715" y="135"/>
                      </a:lnTo>
                      <a:lnTo>
                        <a:pt x="668" y="135"/>
                      </a:lnTo>
                      <a:lnTo>
                        <a:pt x="668" y="173"/>
                      </a:lnTo>
                      <a:close/>
                      <a:moveTo>
                        <a:pt x="849" y="224"/>
                      </a:moveTo>
                      <a:cubicBezTo>
                        <a:pt x="859" y="219"/>
                        <a:pt x="868" y="212"/>
                        <a:pt x="874" y="204"/>
                      </a:cubicBezTo>
                      <a:cubicBezTo>
                        <a:pt x="881" y="197"/>
                        <a:pt x="886" y="188"/>
                        <a:pt x="889" y="178"/>
                      </a:cubicBezTo>
                      <a:cubicBezTo>
                        <a:pt x="891" y="168"/>
                        <a:pt x="893" y="158"/>
                        <a:pt x="894" y="148"/>
                      </a:cubicBezTo>
                      <a:cubicBezTo>
                        <a:pt x="896" y="138"/>
                        <a:pt x="897" y="125"/>
                        <a:pt x="897" y="107"/>
                      </a:cubicBezTo>
                      <a:cubicBezTo>
                        <a:pt x="898" y="90"/>
                        <a:pt x="898" y="72"/>
                        <a:pt x="898" y="53"/>
                      </a:cubicBezTo>
                      <a:lnTo>
                        <a:pt x="898" y="42"/>
                      </a:lnTo>
                      <a:lnTo>
                        <a:pt x="893" y="42"/>
                      </a:lnTo>
                      <a:lnTo>
                        <a:pt x="875" y="43"/>
                      </a:lnTo>
                      <a:lnTo>
                        <a:pt x="875" y="14"/>
                      </a:lnTo>
                      <a:lnTo>
                        <a:pt x="895" y="15"/>
                      </a:lnTo>
                      <a:lnTo>
                        <a:pt x="974" y="15"/>
                      </a:lnTo>
                      <a:lnTo>
                        <a:pt x="998" y="15"/>
                      </a:lnTo>
                      <a:cubicBezTo>
                        <a:pt x="992" y="37"/>
                        <a:pt x="989" y="51"/>
                        <a:pt x="988" y="56"/>
                      </a:cubicBezTo>
                      <a:lnTo>
                        <a:pt x="980" y="87"/>
                      </a:lnTo>
                      <a:lnTo>
                        <a:pt x="1000" y="87"/>
                      </a:lnTo>
                      <a:lnTo>
                        <a:pt x="1016" y="86"/>
                      </a:lnTo>
                      <a:cubicBezTo>
                        <a:pt x="1014" y="95"/>
                        <a:pt x="1013" y="104"/>
                        <a:pt x="1011" y="112"/>
                      </a:cubicBezTo>
                      <a:cubicBezTo>
                        <a:pt x="1010" y="121"/>
                        <a:pt x="1008" y="129"/>
                        <a:pt x="1007" y="137"/>
                      </a:cubicBezTo>
                      <a:cubicBezTo>
                        <a:pt x="1005" y="145"/>
                        <a:pt x="1002" y="154"/>
                        <a:pt x="999" y="163"/>
                      </a:cubicBezTo>
                      <a:cubicBezTo>
                        <a:pt x="996" y="173"/>
                        <a:pt x="993" y="181"/>
                        <a:pt x="990" y="186"/>
                      </a:cubicBezTo>
                      <a:lnTo>
                        <a:pt x="986" y="192"/>
                      </a:lnTo>
                      <a:cubicBezTo>
                        <a:pt x="993" y="198"/>
                        <a:pt x="998" y="202"/>
                        <a:pt x="1003" y="205"/>
                      </a:cubicBezTo>
                      <a:cubicBezTo>
                        <a:pt x="1007" y="208"/>
                        <a:pt x="1015" y="212"/>
                        <a:pt x="1026" y="217"/>
                      </a:cubicBezTo>
                      <a:cubicBezTo>
                        <a:pt x="1019" y="227"/>
                        <a:pt x="1014" y="233"/>
                        <a:pt x="1013" y="236"/>
                      </a:cubicBezTo>
                      <a:lnTo>
                        <a:pt x="1008" y="245"/>
                      </a:lnTo>
                      <a:cubicBezTo>
                        <a:pt x="995" y="237"/>
                        <a:pt x="982" y="227"/>
                        <a:pt x="968" y="214"/>
                      </a:cubicBezTo>
                      <a:cubicBezTo>
                        <a:pt x="955" y="225"/>
                        <a:pt x="946" y="232"/>
                        <a:pt x="940" y="234"/>
                      </a:cubicBezTo>
                      <a:lnTo>
                        <a:pt x="914" y="247"/>
                      </a:lnTo>
                      <a:cubicBezTo>
                        <a:pt x="913" y="243"/>
                        <a:pt x="912" y="240"/>
                        <a:pt x="910" y="237"/>
                      </a:cubicBezTo>
                      <a:cubicBezTo>
                        <a:pt x="909" y="234"/>
                        <a:pt x="905" y="228"/>
                        <a:pt x="899" y="220"/>
                      </a:cubicBezTo>
                      <a:cubicBezTo>
                        <a:pt x="908" y="218"/>
                        <a:pt x="916" y="216"/>
                        <a:pt x="924" y="211"/>
                      </a:cubicBezTo>
                      <a:cubicBezTo>
                        <a:pt x="932" y="207"/>
                        <a:pt x="941" y="201"/>
                        <a:pt x="949" y="194"/>
                      </a:cubicBezTo>
                      <a:cubicBezTo>
                        <a:pt x="944" y="187"/>
                        <a:pt x="940" y="181"/>
                        <a:pt x="937" y="176"/>
                      </a:cubicBezTo>
                      <a:cubicBezTo>
                        <a:pt x="934" y="171"/>
                        <a:pt x="929" y="162"/>
                        <a:pt x="922" y="147"/>
                      </a:cubicBezTo>
                      <a:cubicBezTo>
                        <a:pt x="921" y="153"/>
                        <a:pt x="921" y="159"/>
                        <a:pt x="920" y="167"/>
                      </a:cubicBezTo>
                      <a:cubicBezTo>
                        <a:pt x="919" y="175"/>
                        <a:pt x="916" y="183"/>
                        <a:pt x="913" y="192"/>
                      </a:cubicBezTo>
                      <a:cubicBezTo>
                        <a:pt x="909" y="201"/>
                        <a:pt x="905" y="210"/>
                        <a:pt x="899" y="217"/>
                      </a:cubicBezTo>
                      <a:cubicBezTo>
                        <a:pt x="894" y="225"/>
                        <a:pt x="885" y="235"/>
                        <a:pt x="873" y="246"/>
                      </a:cubicBezTo>
                      <a:cubicBezTo>
                        <a:pt x="870" y="243"/>
                        <a:pt x="868" y="240"/>
                        <a:pt x="866" y="237"/>
                      </a:cubicBezTo>
                      <a:cubicBezTo>
                        <a:pt x="863" y="234"/>
                        <a:pt x="858" y="230"/>
                        <a:pt x="849" y="224"/>
                      </a:cubicBezTo>
                      <a:close/>
                      <a:moveTo>
                        <a:pt x="967" y="171"/>
                      </a:moveTo>
                      <a:cubicBezTo>
                        <a:pt x="969" y="167"/>
                        <a:pt x="970" y="163"/>
                        <a:pt x="972" y="159"/>
                      </a:cubicBezTo>
                      <a:cubicBezTo>
                        <a:pt x="973" y="155"/>
                        <a:pt x="975" y="149"/>
                        <a:pt x="977" y="142"/>
                      </a:cubicBezTo>
                      <a:cubicBezTo>
                        <a:pt x="979" y="134"/>
                        <a:pt x="980" y="127"/>
                        <a:pt x="981" y="121"/>
                      </a:cubicBezTo>
                      <a:lnTo>
                        <a:pt x="982" y="113"/>
                      </a:lnTo>
                      <a:lnTo>
                        <a:pt x="961" y="113"/>
                      </a:lnTo>
                      <a:lnTo>
                        <a:pt x="944" y="113"/>
                      </a:lnTo>
                      <a:cubicBezTo>
                        <a:pt x="950" y="95"/>
                        <a:pt x="954" y="81"/>
                        <a:pt x="956" y="71"/>
                      </a:cubicBezTo>
                      <a:lnTo>
                        <a:pt x="962" y="42"/>
                      </a:lnTo>
                      <a:lnTo>
                        <a:pt x="927" y="42"/>
                      </a:lnTo>
                      <a:cubicBezTo>
                        <a:pt x="926" y="46"/>
                        <a:pt x="926" y="51"/>
                        <a:pt x="926" y="56"/>
                      </a:cubicBezTo>
                      <a:cubicBezTo>
                        <a:pt x="926" y="61"/>
                        <a:pt x="927" y="67"/>
                        <a:pt x="928" y="74"/>
                      </a:cubicBezTo>
                      <a:cubicBezTo>
                        <a:pt x="929" y="81"/>
                        <a:pt x="931" y="91"/>
                        <a:pt x="934" y="102"/>
                      </a:cubicBezTo>
                      <a:cubicBezTo>
                        <a:pt x="938" y="114"/>
                        <a:pt x="942" y="125"/>
                        <a:pt x="946" y="135"/>
                      </a:cubicBezTo>
                      <a:cubicBezTo>
                        <a:pt x="950" y="146"/>
                        <a:pt x="957" y="158"/>
                        <a:pt x="967" y="171"/>
                      </a:cubicBezTo>
                      <a:close/>
                      <a:moveTo>
                        <a:pt x="829" y="1"/>
                      </a:moveTo>
                      <a:cubicBezTo>
                        <a:pt x="839" y="7"/>
                        <a:pt x="848" y="11"/>
                        <a:pt x="858" y="14"/>
                      </a:cubicBezTo>
                      <a:cubicBezTo>
                        <a:pt x="846" y="31"/>
                        <a:pt x="839" y="42"/>
                        <a:pt x="837" y="45"/>
                      </a:cubicBezTo>
                      <a:lnTo>
                        <a:pt x="815" y="75"/>
                      </a:lnTo>
                      <a:lnTo>
                        <a:pt x="840" y="75"/>
                      </a:lnTo>
                      <a:cubicBezTo>
                        <a:pt x="848" y="63"/>
                        <a:pt x="853" y="55"/>
                        <a:pt x="856" y="50"/>
                      </a:cubicBezTo>
                      <a:lnTo>
                        <a:pt x="860" y="41"/>
                      </a:lnTo>
                      <a:cubicBezTo>
                        <a:pt x="871" y="49"/>
                        <a:pt x="878" y="54"/>
                        <a:pt x="879" y="55"/>
                      </a:cubicBezTo>
                      <a:lnTo>
                        <a:pt x="887" y="59"/>
                      </a:lnTo>
                      <a:cubicBezTo>
                        <a:pt x="870" y="82"/>
                        <a:pt x="859" y="96"/>
                        <a:pt x="855" y="101"/>
                      </a:cubicBezTo>
                      <a:lnTo>
                        <a:pt x="828" y="132"/>
                      </a:lnTo>
                      <a:cubicBezTo>
                        <a:pt x="848" y="130"/>
                        <a:pt x="865" y="128"/>
                        <a:pt x="880" y="125"/>
                      </a:cubicBezTo>
                      <a:cubicBezTo>
                        <a:pt x="879" y="130"/>
                        <a:pt x="878" y="134"/>
                        <a:pt x="878" y="137"/>
                      </a:cubicBezTo>
                      <a:cubicBezTo>
                        <a:pt x="877" y="139"/>
                        <a:pt x="877" y="145"/>
                        <a:pt x="876" y="154"/>
                      </a:cubicBezTo>
                      <a:cubicBezTo>
                        <a:pt x="865" y="155"/>
                        <a:pt x="852" y="156"/>
                        <a:pt x="835" y="158"/>
                      </a:cubicBezTo>
                      <a:cubicBezTo>
                        <a:pt x="818" y="160"/>
                        <a:pt x="803" y="162"/>
                        <a:pt x="789" y="165"/>
                      </a:cubicBezTo>
                      <a:cubicBezTo>
                        <a:pt x="788" y="157"/>
                        <a:pt x="787" y="151"/>
                        <a:pt x="786" y="149"/>
                      </a:cubicBezTo>
                      <a:lnTo>
                        <a:pt x="783" y="138"/>
                      </a:lnTo>
                      <a:cubicBezTo>
                        <a:pt x="786" y="136"/>
                        <a:pt x="790" y="133"/>
                        <a:pt x="794" y="130"/>
                      </a:cubicBezTo>
                      <a:cubicBezTo>
                        <a:pt x="799" y="127"/>
                        <a:pt x="808" y="116"/>
                        <a:pt x="821" y="99"/>
                      </a:cubicBezTo>
                      <a:cubicBezTo>
                        <a:pt x="808" y="100"/>
                        <a:pt x="796" y="100"/>
                        <a:pt x="785" y="101"/>
                      </a:cubicBezTo>
                      <a:cubicBezTo>
                        <a:pt x="785" y="98"/>
                        <a:pt x="784" y="95"/>
                        <a:pt x="784" y="93"/>
                      </a:cubicBezTo>
                      <a:cubicBezTo>
                        <a:pt x="784" y="90"/>
                        <a:pt x="784" y="87"/>
                        <a:pt x="783" y="83"/>
                      </a:cubicBezTo>
                      <a:lnTo>
                        <a:pt x="781" y="71"/>
                      </a:lnTo>
                      <a:cubicBezTo>
                        <a:pt x="783" y="70"/>
                        <a:pt x="786" y="68"/>
                        <a:pt x="788" y="66"/>
                      </a:cubicBezTo>
                      <a:cubicBezTo>
                        <a:pt x="791" y="64"/>
                        <a:pt x="795" y="58"/>
                        <a:pt x="801" y="49"/>
                      </a:cubicBezTo>
                      <a:cubicBezTo>
                        <a:pt x="808" y="40"/>
                        <a:pt x="812" y="33"/>
                        <a:pt x="815" y="28"/>
                      </a:cubicBezTo>
                      <a:cubicBezTo>
                        <a:pt x="818" y="23"/>
                        <a:pt x="823" y="14"/>
                        <a:pt x="829" y="1"/>
                      </a:cubicBezTo>
                      <a:close/>
                      <a:moveTo>
                        <a:pt x="781" y="198"/>
                      </a:moveTo>
                      <a:cubicBezTo>
                        <a:pt x="799" y="195"/>
                        <a:pt x="815" y="192"/>
                        <a:pt x="830" y="188"/>
                      </a:cubicBezTo>
                      <a:cubicBezTo>
                        <a:pt x="845" y="184"/>
                        <a:pt x="860" y="180"/>
                        <a:pt x="877" y="174"/>
                      </a:cubicBezTo>
                      <a:cubicBezTo>
                        <a:pt x="876" y="179"/>
                        <a:pt x="875" y="183"/>
                        <a:pt x="875" y="186"/>
                      </a:cubicBezTo>
                      <a:cubicBezTo>
                        <a:pt x="874" y="189"/>
                        <a:pt x="874" y="192"/>
                        <a:pt x="874" y="195"/>
                      </a:cubicBezTo>
                      <a:lnTo>
                        <a:pt x="874" y="203"/>
                      </a:lnTo>
                      <a:cubicBezTo>
                        <a:pt x="837" y="213"/>
                        <a:pt x="814" y="220"/>
                        <a:pt x="805" y="224"/>
                      </a:cubicBezTo>
                      <a:lnTo>
                        <a:pt x="792" y="229"/>
                      </a:lnTo>
                      <a:cubicBezTo>
                        <a:pt x="790" y="220"/>
                        <a:pt x="787" y="213"/>
                        <a:pt x="786" y="209"/>
                      </a:cubicBezTo>
                      <a:lnTo>
                        <a:pt x="781" y="198"/>
                      </a:lnTo>
                      <a:close/>
                      <a:moveTo>
                        <a:pt x="1118" y="101"/>
                      </a:moveTo>
                      <a:lnTo>
                        <a:pt x="1118" y="176"/>
                      </a:lnTo>
                      <a:cubicBezTo>
                        <a:pt x="1131" y="166"/>
                        <a:pt x="1142" y="156"/>
                        <a:pt x="1152" y="146"/>
                      </a:cubicBezTo>
                      <a:cubicBezTo>
                        <a:pt x="1153" y="157"/>
                        <a:pt x="1156" y="168"/>
                        <a:pt x="1158" y="180"/>
                      </a:cubicBezTo>
                      <a:cubicBezTo>
                        <a:pt x="1155" y="184"/>
                        <a:pt x="1152" y="186"/>
                        <a:pt x="1151" y="187"/>
                      </a:cubicBezTo>
                      <a:lnTo>
                        <a:pt x="1137" y="199"/>
                      </a:lnTo>
                      <a:cubicBezTo>
                        <a:pt x="1134" y="202"/>
                        <a:pt x="1128" y="207"/>
                        <a:pt x="1120" y="216"/>
                      </a:cubicBezTo>
                      <a:cubicBezTo>
                        <a:pt x="1111" y="224"/>
                        <a:pt x="1104" y="231"/>
                        <a:pt x="1099" y="236"/>
                      </a:cubicBezTo>
                      <a:cubicBezTo>
                        <a:pt x="1090" y="219"/>
                        <a:pt x="1085" y="210"/>
                        <a:pt x="1085" y="209"/>
                      </a:cubicBezTo>
                      <a:lnTo>
                        <a:pt x="1080" y="202"/>
                      </a:lnTo>
                      <a:cubicBezTo>
                        <a:pt x="1082" y="201"/>
                        <a:pt x="1083" y="199"/>
                        <a:pt x="1084" y="198"/>
                      </a:cubicBezTo>
                      <a:cubicBezTo>
                        <a:pt x="1085" y="197"/>
                        <a:pt x="1086" y="195"/>
                        <a:pt x="1087" y="193"/>
                      </a:cubicBezTo>
                      <a:cubicBezTo>
                        <a:pt x="1087" y="191"/>
                        <a:pt x="1087" y="186"/>
                        <a:pt x="1087" y="178"/>
                      </a:cubicBezTo>
                      <a:lnTo>
                        <a:pt x="1088" y="102"/>
                      </a:lnTo>
                      <a:lnTo>
                        <a:pt x="1062" y="102"/>
                      </a:lnTo>
                      <a:lnTo>
                        <a:pt x="1043" y="103"/>
                      </a:lnTo>
                      <a:lnTo>
                        <a:pt x="1043" y="73"/>
                      </a:lnTo>
                      <a:lnTo>
                        <a:pt x="1062" y="73"/>
                      </a:lnTo>
                      <a:lnTo>
                        <a:pt x="1100" y="73"/>
                      </a:lnTo>
                      <a:lnTo>
                        <a:pt x="1118" y="73"/>
                      </a:lnTo>
                      <a:lnTo>
                        <a:pt x="1118" y="101"/>
                      </a:lnTo>
                      <a:close/>
                      <a:moveTo>
                        <a:pt x="1073" y="23"/>
                      </a:moveTo>
                      <a:cubicBezTo>
                        <a:pt x="1083" y="15"/>
                        <a:pt x="1090" y="8"/>
                        <a:pt x="1095" y="3"/>
                      </a:cubicBezTo>
                      <a:cubicBezTo>
                        <a:pt x="1112" y="20"/>
                        <a:pt x="1124" y="32"/>
                        <a:pt x="1131" y="39"/>
                      </a:cubicBezTo>
                      <a:cubicBezTo>
                        <a:pt x="1125" y="45"/>
                        <a:pt x="1118" y="53"/>
                        <a:pt x="1109" y="63"/>
                      </a:cubicBezTo>
                      <a:cubicBezTo>
                        <a:pt x="1096" y="47"/>
                        <a:pt x="1087" y="36"/>
                        <a:pt x="1081" y="31"/>
                      </a:cubicBezTo>
                      <a:lnTo>
                        <a:pt x="1073" y="23"/>
                      </a:lnTo>
                      <a:close/>
                      <a:moveTo>
                        <a:pt x="1196" y="79"/>
                      </a:moveTo>
                      <a:lnTo>
                        <a:pt x="1196" y="34"/>
                      </a:lnTo>
                      <a:lnTo>
                        <a:pt x="1195" y="3"/>
                      </a:lnTo>
                      <a:lnTo>
                        <a:pt x="1228" y="3"/>
                      </a:lnTo>
                      <a:lnTo>
                        <a:pt x="1227" y="34"/>
                      </a:lnTo>
                      <a:lnTo>
                        <a:pt x="1227" y="79"/>
                      </a:lnTo>
                      <a:lnTo>
                        <a:pt x="1251" y="79"/>
                      </a:lnTo>
                      <a:lnTo>
                        <a:pt x="1284" y="78"/>
                      </a:lnTo>
                      <a:lnTo>
                        <a:pt x="1284" y="108"/>
                      </a:lnTo>
                      <a:lnTo>
                        <a:pt x="1251" y="107"/>
                      </a:lnTo>
                      <a:lnTo>
                        <a:pt x="1227" y="107"/>
                      </a:lnTo>
                      <a:lnTo>
                        <a:pt x="1227" y="211"/>
                      </a:lnTo>
                      <a:lnTo>
                        <a:pt x="1228" y="245"/>
                      </a:lnTo>
                      <a:lnTo>
                        <a:pt x="1195" y="245"/>
                      </a:lnTo>
                      <a:lnTo>
                        <a:pt x="1196" y="211"/>
                      </a:lnTo>
                      <a:lnTo>
                        <a:pt x="1196" y="107"/>
                      </a:lnTo>
                      <a:lnTo>
                        <a:pt x="1162" y="107"/>
                      </a:lnTo>
                      <a:lnTo>
                        <a:pt x="1130" y="108"/>
                      </a:lnTo>
                      <a:lnTo>
                        <a:pt x="1130" y="78"/>
                      </a:lnTo>
                      <a:lnTo>
                        <a:pt x="1162" y="79"/>
                      </a:lnTo>
                      <a:lnTo>
                        <a:pt x="1196" y="79"/>
                      </a:lnTo>
                      <a:close/>
                      <a:moveTo>
                        <a:pt x="1348" y="0"/>
                      </a:moveTo>
                      <a:cubicBezTo>
                        <a:pt x="1358" y="5"/>
                        <a:pt x="1368" y="8"/>
                        <a:pt x="1378" y="10"/>
                      </a:cubicBezTo>
                      <a:lnTo>
                        <a:pt x="1370" y="23"/>
                      </a:lnTo>
                      <a:lnTo>
                        <a:pt x="1410" y="23"/>
                      </a:lnTo>
                      <a:lnTo>
                        <a:pt x="1427" y="22"/>
                      </a:lnTo>
                      <a:lnTo>
                        <a:pt x="1427" y="44"/>
                      </a:lnTo>
                      <a:cubicBezTo>
                        <a:pt x="1430" y="40"/>
                        <a:pt x="1433" y="35"/>
                        <a:pt x="1436" y="30"/>
                      </a:cubicBezTo>
                      <a:cubicBezTo>
                        <a:pt x="1438" y="25"/>
                        <a:pt x="1441" y="19"/>
                        <a:pt x="1443" y="12"/>
                      </a:cubicBezTo>
                      <a:lnTo>
                        <a:pt x="1446" y="2"/>
                      </a:lnTo>
                      <a:cubicBezTo>
                        <a:pt x="1454" y="4"/>
                        <a:pt x="1465" y="7"/>
                        <a:pt x="1477" y="10"/>
                      </a:cubicBezTo>
                      <a:cubicBezTo>
                        <a:pt x="1475" y="14"/>
                        <a:pt x="1472" y="19"/>
                        <a:pt x="1470" y="23"/>
                      </a:cubicBezTo>
                      <a:lnTo>
                        <a:pt x="1526" y="23"/>
                      </a:lnTo>
                      <a:lnTo>
                        <a:pt x="1546" y="22"/>
                      </a:lnTo>
                      <a:lnTo>
                        <a:pt x="1546" y="48"/>
                      </a:lnTo>
                      <a:lnTo>
                        <a:pt x="1526" y="48"/>
                      </a:lnTo>
                      <a:lnTo>
                        <a:pt x="1502" y="48"/>
                      </a:lnTo>
                      <a:cubicBezTo>
                        <a:pt x="1505" y="53"/>
                        <a:pt x="1509" y="58"/>
                        <a:pt x="1512" y="64"/>
                      </a:cubicBezTo>
                      <a:cubicBezTo>
                        <a:pt x="1504" y="67"/>
                        <a:pt x="1499" y="69"/>
                        <a:pt x="1496" y="70"/>
                      </a:cubicBezTo>
                      <a:lnTo>
                        <a:pt x="1513" y="69"/>
                      </a:lnTo>
                      <a:lnTo>
                        <a:pt x="1513" y="88"/>
                      </a:lnTo>
                      <a:lnTo>
                        <a:pt x="1513" y="153"/>
                      </a:lnTo>
                      <a:lnTo>
                        <a:pt x="1513" y="175"/>
                      </a:lnTo>
                      <a:lnTo>
                        <a:pt x="1497" y="175"/>
                      </a:lnTo>
                      <a:lnTo>
                        <a:pt x="1488" y="175"/>
                      </a:lnTo>
                      <a:lnTo>
                        <a:pt x="1488" y="184"/>
                      </a:lnTo>
                      <a:lnTo>
                        <a:pt x="1515" y="184"/>
                      </a:lnTo>
                      <a:lnTo>
                        <a:pt x="1548" y="183"/>
                      </a:lnTo>
                      <a:lnTo>
                        <a:pt x="1548" y="209"/>
                      </a:lnTo>
                      <a:lnTo>
                        <a:pt x="1515" y="208"/>
                      </a:lnTo>
                      <a:lnTo>
                        <a:pt x="1488" y="208"/>
                      </a:lnTo>
                      <a:lnTo>
                        <a:pt x="1488" y="229"/>
                      </a:lnTo>
                      <a:lnTo>
                        <a:pt x="1489" y="248"/>
                      </a:lnTo>
                      <a:lnTo>
                        <a:pt x="1458" y="248"/>
                      </a:lnTo>
                      <a:lnTo>
                        <a:pt x="1459" y="229"/>
                      </a:lnTo>
                      <a:lnTo>
                        <a:pt x="1459" y="208"/>
                      </a:lnTo>
                      <a:lnTo>
                        <a:pt x="1406" y="208"/>
                      </a:lnTo>
                      <a:cubicBezTo>
                        <a:pt x="1405" y="211"/>
                        <a:pt x="1403" y="214"/>
                        <a:pt x="1402" y="218"/>
                      </a:cubicBezTo>
                      <a:cubicBezTo>
                        <a:pt x="1400" y="222"/>
                        <a:pt x="1395" y="227"/>
                        <a:pt x="1388" y="234"/>
                      </a:cubicBezTo>
                      <a:cubicBezTo>
                        <a:pt x="1380" y="240"/>
                        <a:pt x="1361" y="246"/>
                        <a:pt x="1330" y="250"/>
                      </a:cubicBezTo>
                      <a:cubicBezTo>
                        <a:pt x="1328" y="243"/>
                        <a:pt x="1326" y="238"/>
                        <a:pt x="1324" y="235"/>
                      </a:cubicBezTo>
                      <a:lnTo>
                        <a:pt x="1315" y="223"/>
                      </a:lnTo>
                      <a:cubicBezTo>
                        <a:pt x="1327" y="223"/>
                        <a:pt x="1338" y="222"/>
                        <a:pt x="1349" y="219"/>
                      </a:cubicBezTo>
                      <a:cubicBezTo>
                        <a:pt x="1360" y="216"/>
                        <a:pt x="1367" y="214"/>
                        <a:pt x="1369" y="212"/>
                      </a:cubicBezTo>
                      <a:lnTo>
                        <a:pt x="1372" y="208"/>
                      </a:lnTo>
                      <a:lnTo>
                        <a:pt x="1337" y="208"/>
                      </a:lnTo>
                      <a:lnTo>
                        <a:pt x="1309" y="209"/>
                      </a:lnTo>
                      <a:lnTo>
                        <a:pt x="1309" y="183"/>
                      </a:lnTo>
                      <a:lnTo>
                        <a:pt x="1337" y="184"/>
                      </a:lnTo>
                      <a:lnTo>
                        <a:pt x="1380" y="184"/>
                      </a:lnTo>
                      <a:lnTo>
                        <a:pt x="1381" y="175"/>
                      </a:lnTo>
                      <a:lnTo>
                        <a:pt x="1371" y="175"/>
                      </a:lnTo>
                      <a:lnTo>
                        <a:pt x="1345" y="175"/>
                      </a:lnTo>
                      <a:lnTo>
                        <a:pt x="1346" y="155"/>
                      </a:lnTo>
                      <a:lnTo>
                        <a:pt x="1346" y="87"/>
                      </a:lnTo>
                      <a:lnTo>
                        <a:pt x="1345" y="69"/>
                      </a:lnTo>
                      <a:lnTo>
                        <a:pt x="1366" y="70"/>
                      </a:lnTo>
                      <a:lnTo>
                        <a:pt x="1372" y="70"/>
                      </a:lnTo>
                      <a:cubicBezTo>
                        <a:pt x="1370" y="62"/>
                        <a:pt x="1368" y="57"/>
                        <a:pt x="1367" y="55"/>
                      </a:cubicBezTo>
                      <a:lnTo>
                        <a:pt x="1363" y="48"/>
                      </a:lnTo>
                      <a:lnTo>
                        <a:pt x="1355" y="48"/>
                      </a:lnTo>
                      <a:cubicBezTo>
                        <a:pt x="1352" y="52"/>
                        <a:pt x="1350" y="56"/>
                        <a:pt x="1347" y="59"/>
                      </a:cubicBezTo>
                      <a:cubicBezTo>
                        <a:pt x="1345" y="62"/>
                        <a:pt x="1340" y="67"/>
                        <a:pt x="1334" y="75"/>
                      </a:cubicBezTo>
                      <a:cubicBezTo>
                        <a:pt x="1324" y="68"/>
                        <a:pt x="1319" y="64"/>
                        <a:pt x="1317" y="63"/>
                      </a:cubicBezTo>
                      <a:lnTo>
                        <a:pt x="1307" y="58"/>
                      </a:lnTo>
                      <a:cubicBezTo>
                        <a:pt x="1310" y="56"/>
                        <a:pt x="1314" y="52"/>
                        <a:pt x="1320" y="48"/>
                      </a:cubicBezTo>
                      <a:cubicBezTo>
                        <a:pt x="1325" y="44"/>
                        <a:pt x="1330" y="36"/>
                        <a:pt x="1336" y="26"/>
                      </a:cubicBezTo>
                      <a:cubicBezTo>
                        <a:pt x="1342" y="15"/>
                        <a:pt x="1345" y="8"/>
                        <a:pt x="1346" y="5"/>
                      </a:cubicBezTo>
                      <a:lnTo>
                        <a:pt x="1348" y="0"/>
                      </a:lnTo>
                      <a:close/>
                      <a:moveTo>
                        <a:pt x="1485" y="128"/>
                      </a:moveTo>
                      <a:lnTo>
                        <a:pt x="1485" y="119"/>
                      </a:lnTo>
                      <a:lnTo>
                        <a:pt x="1374" y="119"/>
                      </a:lnTo>
                      <a:lnTo>
                        <a:pt x="1374" y="128"/>
                      </a:lnTo>
                      <a:lnTo>
                        <a:pt x="1485" y="128"/>
                      </a:lnTo>
                      <a:close/>
                      <a:moveTo>
                        <a:pt x="1374" y="155"/>
                      </a:moveTo>
                      <a:lnTo>
                        <a:pt x="1485" y="155"/>
                      </a:lnTo>
                      <a:lnTo>
                        <a:pt x="1485" y="146"/>
                      </a:lnTo>
                      <a:lnTo>
                        <a:pt x="1374" y="146"/>
                      </a:lnTo>
                      <a:lnTo>
                        <a:pt x="1374" y="155"/>
                      </a:lnTo>
                      <a:close/>
                      <a:moveTo>
                        <a:pt x="1374" y="101"/>
                      </a:moveTo>
                      <a:lnTo>
                        <a:pt x="1485" y="101"/>
                      </a:lnTo>
                      <a:lnTo>
                        <a:pt x="1485" y="91"/>
                      </a:lnTo>
                      <a:lnTo>
                        <a:pt x="1374" y="91"/>
                      </a:lnTo>
                      <a:lnTo>
                        <a:pt x="1374" y="101"/>
                      </a:lnTo>
                      <a:close/>
                      <a:moveTo>
                        <a:pt x="1384" y="70"/>
                      </a:moveTo>
                      <a:lnTo>
                        <a:pt x="1438" y="70"/>
                      </a:lnTo>
                      <a:cubicBezTo>
                        <a:pt x="1432" y="66"/>
                        <a:pt x="1424" y="62"/>
                        <a:pt x="1415" y="59"/>
                      </a:cubicBezTo>
                      <a:cubicBezTo>
                        <a:pt x="1418" y="55"/>
                        <a:pt x="1422" y="52"/>
                        <a:pt x="1425" y="48"/>
                      </a:cubicBezTo>
                      <a:lnTo>
                        <a:pt x="1409" y="48"/>
                      </a:lnTo>
                      <a:lnTo>
                        <a:pt x="1392" y="48"/>
                      </a:lnTo>
                      <a:lnTo>
                        <a:pt x="1400" y="65"/>
                      </a:lnTo>
                      <a:cubicBezTo>
                        <a:pt x="1396" y="66"/>
                        <a:pt x="1391" y="68"/>
                        <a:pt x="1384" y="70"/>
                      </a:cubicBezTo>
                      <a:close/>
                      <a:moveTo>
                        <a:pt x="1410" y="184"/>
                      </a:moveTo>
                      <a:lnTo>
                        <a:pt x="1459" y="184"/>
                      </a:lnTo>
                      <a:lnTo>
                        <a:pt x="1459" y="175"/>
                      </a:lnTo>
                      <a:lnTo>
                        <a:pt x="1410" y="175"/>
                      </a:lnTo>
                      <a:lnTo>
                        <a:pt x="1410" y="184"/>
                      </a:lnTo>
                      <a:close/>
                      <a:moveTo>
                        <a:pt x="1443" y="70"/>
                      </a:moveTo>
                      <a:lnTo>
                        <a:pt x="1484" y="70"/>
                      </a:lnTo>
                      <a:cubicBezTo>
                        <a:pt x="1482" y="67"/>
                        <a:pt x="1481" y="64"/>
                        <a:pt x="1480" y="61"/>
                      </a:cubicBezTo>
                      <a:cubicBezTo>
                        <a:pt x="1479" y="58"/>
                        <a:pt x="1476" y="54"/>
                        <a:pt x="1472" y="48"/>
                      </a:cubicBezTo>
                      <a:lnTo>
                        <a:pt x="1458" y="48"/>
                      </a:lnTo>
                      <a:cubicBezTo>
                        <a:pt x="1454" y="54"/>
                        <a:pt x="1449" y="62"/>
                        <a:pt x="1443" y="70"/>
                      </a:cubicBezTo>
                      <a:close/>
                      <a:moveTo>
                        <a:pt x="1577" y="101"/>
                      </a:moveTo>
                      <a:lnTo>
                        <a:pt x="1602" y="102"/>
                      </a:lnTo>
                      <a:lnTo>
                        <a:pt x="1628" y="102"/>
                      </a:lnTo>
                      <a:lnTo>
                        <a:pt x="1628" y="29"/>
                      </a:lnTo>
                      <a:lnTo>
                        <a:pt x="1627" y="1"/>
                      </a:lnTo>
                      <a:lnTo>
                        <a:pt x="1661" y="1"/>
                      </a:lnTo>
                      <a:lnTo>
                        <a:pt x="1660" y="29"/>
                      </a:lnTo>
                      <a:lnTo>
                        <a:pt x="1660" y="102"/>
                      </a:lnTo>
                      <a:lnTo>
                        <a:pt x="1770" y="102"/>
                      </a:lnTo>
                      <a:lnTo>
                        <a:pt x="1804" y="101"/>
                      </a:lnTo>
                      <a:lnTo>
                        <a:pt x="1804" y="134"/>
                      </a:lnTo>
                      <a:lnTo>
                        <a:pt x="1770" y="133"/>
                      </a:lnTo>
                      <a:lnTo>
                        <a:pt x="1734" y="133"/>
                      </a:lnTo>
                      <a:cubicBezTo>
                        <a:pt x="1735" y="136"/>
                        <a:pt x="1736" y="141"/>
                        <a:pt x="1737" y="147"/>
                      </a:cubicBezTo>
                      <a:cubicBezTo>
                        <a:pt x="1738" y="154"/>
                        <a:pt x="1742" y="161"/>
                        <a:pt x="1749" y="170"/>
                      </a:cubicBezTo>
                      <a:cubicBezTo>
                        <a:pt x="1755" y="179"/>
                        <a:pt x="1762" y="186"/>
                        <a:pt x="1771" y="192"/>
                      </a:cubicBezTo>
                      <a:cubicBezTo>
                        <a:pt x="1779" y="198"/>
                        <a:pt x="1787" y="202"/>
                        <a:pt x="1794" y="204"/>
                      </a:cubicBezTo>
                      <a:cubicBezTo>
                        <a:pt x="1800" y="207"/>
                        <a:pt x="1807" y="208"/>
                        <a:pt x="1813" y="210"/>
                      </a:cubicBezTo>
                      <a:cubicBezTo>
                        <a:pt x="1804" y="224"/>
                        <a:pt x="1799" y="234"/>
                        <a:pt x="1798" y="238"/>
                      </a:cubicBezTo>
                      <a:lnTo>
                        <a:pt x="1796" y="243"/>
                      </a:lnTo>
                      <a:cubicBezTo>
                        <a:pt x="1787" y="240"/>
                        <a:pt x="1777" y="235"/>
                        <a:pt x="1767" y="230"/>
                      </a:cubicBezTo>
                      <a:cubicBezTo>
                        <a:pt x="1756" y="224"/>
                        <a:pt x="1746" y="215"/>
                        <a:pt x="1736" y="204"/>
                      </a:cubicBezTo>
                      <a:cubicBezTo>
                        <a:pt x="1726" y="193"/>
                        <a:pt x="1719" y="182"/>
                        <a:pt x="1715" y="173"/>
                      </a:cubicBezTo>
                      <a:cubicBezTo>
                        <a:pt x="1711" y="164"/>
                        <a:pt x="1709" y="156"/>
                        <a:pt x="1708" y="150"/>
                      </a:cubicBezTo>
                      <a:lnTo>
                        <a:pt x="1704" y="133"/>
                      </a:lnTo>
                      <a:lnTo>
                        <a:pt x="1660" y="133"/>
                      </a:lnTo>
                      <a:lnTo>
                        <a:pt x="1660" y="197"/>
                      </a:lnTo>
                      <a:cubicBezTo>
                        <a:pt x="1685" y="183"/>
                        <a:pt x="1701" y="174"/>
                        <a:pt x="1708" y="169"/>
                      </a:cubicBezTo>
                      <a:cubicBezTo>
                        <a:pt x="1709" y="173"/>
                        <a:pt x="1710" y="177"/>
                        <a:pt x="1711" y="180"/>
                      </a:cubicBezTo>
                      <a:cubicBezTo>
                        <a:pt x="1712" y="184"/>
                        <a:pt x="1713" y="186"/>
                        <a:pt x="1714" y="188"/>
                      </a:cubicBezTo>
                      <a:lnTo>
                        <a:pt x="1718" y="195"/>
                      </a:lnTo>
                      <a:cubicBezTo>
                        <a:pt x="1706" y="203"/>
                        <a:pt x="1695" y="210"/>
                        <a:pt x="1686" y="216"/>
                      </a:cubicBezTo>
                      <a:cubicBezTo>
                        <a:pt x="1676" y="222"/>
                        <a:pt x="1661" y="233"/>
                        <a:pt x="1640" y="248"/>
                      </a:cubicBezTo>
                      <a:cubicBezTo>
                        <a:pt x="1632" y="237"/>
                        <a:pt x="1625" y="226"/>
                        <a:pt x="1619" y="218"/>
                      </a:cubicBezTo>
                      <a:cubicBezTo>
                        <a:pt x="1622" y="215"/>
                        <a:pt x="1624" y="212"/>
                        <a:pt x="1625" y="210"/>
                      </a:cubicBezTo>
                      <a:cubicBezTo>
                        <a:pt x="1626" y="208"/>
                        <a:pt x="1627" y="206"/>
                        <a:pt x="1627" y="203"/>
                      </a:cubicBezTo>
                      <a:cubicBezTo>
                        <a:pt x="1628" y="201"/>
                        <a:pt x="1628" y="198"/>
                        <a:pt x="1628" y="196"/>
                      </a:cubicBezTo>
                      <a:lnTo>
                        <a:pt x="1628" y="133"/>
                      </a:lnTo>
                      <a:lnTo>
                        <a:pt x="1602" y="133"/>
                      </a:lnTo>
                      <a:lnTo>
                        <a:pt x="1577" y="134"/>
                      </a:lnTo>
                      <a:lnTo>
                        <a:pt x="1577" y="101"/>
                      </a:lnTo>
                      <a:close/>
                      <a:moveTo>
                        <a:pt x="1762" y="5"/>
                      </a:moveTo>
                      <a:cubicBezTo>
                        <a:pt x="1764" y="9"/>
                        <a:pt x="1767" y="12"/>
                        <a:pt x="1769" y="14"/>
                      </a:cubicBezTo>
                      <a:cubicBezTo>
                        <a:pt x="1771" y="16"/>
                        <a:pt x="1778" y="22"/>
                        <a:pt x="1790" y="32"/>
                      </a:cubicBezTo>
                      <a:cubicBezTo>
                        <a:pt x="1784" y="34"/>
                        <a:pt x="1774" y="41"/>
                        <a:pt x="1759" y="50"/>
                      </a:cubicBezTo>
                      <a:cubicBezTo>
                        <a:pt x="1744" y="59"/>
                        <a:pt x="1727" y="67"/>
                        <a:pt x="1710" y="75"/>
                      </a:cubicBezTo>
                      <a:lnTo>
                        <a:pt x="1683" y="87"/>
                      </a:lnTo>
                      <a:lnTo>
                        <a:pt x="1678" y="89"/>
                      </a:lnTo>
                      <a:cubicBezTo>
                        <a:pt x="1677" y="86"/>
                        <a:pt x="1675" y="82"/>
                        <a:pt x="1673" y="78"/>
                      </a:cubicBezTo>
                      <a:cubicBezTo>
                        <a:pt x="1672" y="75"/>
                        <a:pt x="1668" y="68"/>
                        <a:pt x="1662" y="58"/>
                      </a:cubicBezTo>
                      <a:cubicBezTo>
                        <a:pt x="1672" y="56"/>
                        <a:pt x="1681" y="53"/>
                        <a:pt x="1692" y="49"/>
                      </a:cubicBezTo>
                      <a:cubicBezTo>
                        <a:pt x="1702" y="46"/>
                        <a:pt x="1713" y="40"/>
                        <a:pt x="1726" y="32"/>
                      </a:cubicBezTo>
                      <a:cubicBezTo>
                        <a:pt x="1739" y="25"/>
                        <a:pt x="1747" y="19"/>
                        <a:pt x="1752" y="15"/>
                      </a:cubicBezTo>
                      <a:lnTo>
                        <a:pt x="1762" y="5"/>
                      </a:lnTo>
                      <a:close/>
                      <a:moveTo>
                        <a:pt x="2066" y="147"/>
                      </a:moveTo>
                      <a:cubicBezTo>
                        <a:pt x="2063" y="150"/>
                        <a:pt x="2061" y="152"/>
                        <a:pt x="2059" y="153"/>
                      </a:cubicBezTo>
                      <a:cubicBezTo>
                        <a:pt x="2057" y="154"/>
                        <a:pt x="2049" y="162"/>
                        <a:pt x="2034" y="177"/>
                      </a:cubicBezTo>
                      <a:cubicBezTo>
                        <a:pt x="2019" y="191"/>
                        <a:pt x="2001" y="204"/>
                        <a:pt x="1981" y="215"/>
                      </a:cubicBezTo>
                      <a:cubicBezTo>
                        <a:pt x="1961" y="227"/>
                        <a:pt x="1938" y="237"/>
                        <a:pt x="1910" y="245"/>
                      </a:cubicBezTo>
                      <a:cubicBezTo>
                        <a:pt x="1904" y="232"/>
                        <a:pt x="1897" y="222"/>
                        <a:pt x="1892" y="215"/>
                      </a:cubicBezTo>
                      <a:cubicBezTo>
                        <a:pt x="1901" y="214"/>
                        <a:pt x="1910" y="212"/>
                        <a:pt x="1920" y="210"/>
                      </a:cubicBezTo>
                      <a:cubicBezTo>
                        <a:pt x="1929" y="208"/>
                        <a:pt x="1943" y="202"/>
                        <a:pt x="1962" y="192"/>
                      </a:cubicBezTo>
                      <a:cubicBezTo>
                        <a:pt x="1981" y="182"/>
                        <a:pt x="1998" y="170"/>
                        <a:pt x="2012" y="156"/>
                      </a:cubicBezTo>
                      <a:cubicBezTo>
                        <a:pt x="2027" y="141"/>
                        <a:pt x="2036" y="132"/>
                        <a:pt x="2039" y="128"/>
                      </a:cubicBezTo>
                      <a:lnTo>
                        <a:pt x="2043" y="122"/>
                      </a:lnTo>
                      <a:cubicBezTo>
                        <a:pt x="2053" y="134"/>
                        <a:pt x="2059" y="141"/>
                        <a:pt x="2062" y="143"/>
                      </a:cubicBezTo>
                      <a:lnTo>
                        <a:pt x="2066" y="147"/>
                      </a:lnTo>
                      <a:close/>
                      <a:moveTo>
                        <a:pt x="1934" y="40"/>
                      </a:moveTo>
                      <a:cubicBezTo>
                        <a:pt x="1940" y="43"/>
                        <a:pt x="1950" y="47"/>
                        <a:pt x="1964" y="52"/>
                      </a:cubicBezTo>
                      <a:cubicBezTo>
                        <a:pt x="1958" y="67"/>
                        <a:pt x="1953" y="79"/>
                        <a:pt x="1949" y="90"/>
                      </a:cubicBezTo>
                      <a:cubicBezTo>
                        <a:pt x="1944" y="100"/>
                        <a:pt x="1940" y="109"/>
                        <a:pt x="1935" y="116"/>
                      </a:cubicBezTo>
                      <a:cubicBezTo>
                        <a:pt x="1931" y="123"/>
                        <a:pt x="1926" y="130"/>
                        <a:pt x="1921" y="137"/>
                      </a:cubicBezTo>
                      <a:cubicBezTo>
                        <a:pt x="1918" y="134"/>
                        <a:pt x="1916" y="131"/>
                        <a:pt x="1913" y="128"/>
                      </a:cubicBezTo>
                      <a:cubicBezTo>
                        <a:pt x="1910" y="125"/>
                        <a:pt x="1905" y="121"/>
                        <a:pt x="1897" y="116"/>
                      </a:cubicBezTo>
                      <a:cubicBezTo>
                        <a:pt x="1902" y="112"/>
                        <a:pt x="1907" y="105"/>
                        <a:pt x="1913" y="95"/>
                      </a:cubicBezTo>
                      <a:cubicBezTo>
                        <a:pt x="1919" y="85"/>
                        <a:pt x="1923" y="76"/>
                        <a:pt x="1927" y="66"/>
                      </a:cubicBezTo>
                      <a:cubicBezTo>
                        <a:pt x="1930" y="57"/>
                        <a:pt x="1932" y="51"/>
                        <a:pt x="1932" y="47"/>
                      </a:cubicBezTo>
                      <a:lnTo>
                        <a:pt x="1934" y="40"/>
                      </a:lnTo>
                      <a:close/>
                      <a:moveTo>
                        <a:pt x="1970" y="4"/>
                      </a:moveTo>
                      <a:lnTo>
                        <a:pt x="2002" y="4"/>
                      </a:lnTo>
                      <a:lnTo>
                        <a:pt x="2001" y="31"/>
                      </a:lnTo>
                      <a:lnTo>
                        <a:pt x="2001" y="124"/>
                      </a:lnTo>
                      <a:lnTo>
                        <a:pt x="2002" y="159"/>
                      </a:lnTo>
                      <a:lnTo>
                        <a:pt x="1970" y="159"/>
                      </a:lnTo>
                      <a:lnTo>
                        <a:pt x="1971" y="124"/>
                      </a:lnTo>
                      <a:lnTo>
                        <a:pt x="1971" y="31"/>
                      </a:lnTo>
                      <a:lnTo>
                        <a:pt x="1970" y="4"/>
                      </a:lnTo>
                      <a:close/>
                      <a:moveTo>
                        <a:pt x="2010" y="59"/>
                      </a:moveTo>
                      <a:cubicBezTo>
                        <a:pt x="2020" y="52"/>
                        <a:pt x="2029" y="47"/>
                        <a:pt x="2035" y="41"/>
                      </a:cubicBezTo>
                      <a:cubicBezTo>
                        <a:pt x="2038" y="45"/>
                        <a:pt x="2039" y="47"/>
                        <a:pt x="2041" y="49"/>
                      </a:cubicBezTo>
                      <a:lnTo>
                        <a:pt x="2059" y="74"/>
                      </a:lnTo>
                      <a:cubicBezTo>
                        <a:pt x="2069" y="88"/>
                        <a:pt x="2077" y="98"/>
                        <a:pt x="2080" y="103"/>
                      </a:cubicBezTo>
                      <a:cubicBezTo>
                        <a:pt x="2075" y="107"/>
                        <a:pt x="2067" y="114"/>
                        <a:pt x="2056" y="125"/>
                      </a:cubicBezTo>
                      <a:cubicBezTo>
                        <a:pt x="2050" y="115"/>
                        <a:pt x="2043" y="104"/>
                        <a:pt x="2035" y="92"/>
                      </a:cubicBezTo>
                      <a:cubicBezTo>
                        <a:pt x="2027" y="81"/>
                        <a:pt x="2022" y="74"/>
                        <a:pt x="2019" y="70"/>
                      </a:cubicBezTo>
                      <a:lnTo>
                        <a:pt x="2010" y="59"/>
                      </a:lnTo>
                      <a:close/>
                      <a:moveTo>
                        <a:pt x="1838" y="88"/>
                      </a:moveTo>
                      <a:cubicBezTo>
                        <a:pt x="1846" y="78"/>
                        <a:pt x="1851" y="72"/>
                        <a:pt x="1852" y="69"/>
                      </a:cubicBezTo>
                      <a:lnTo>
                        <a:pt x="1855" y="64"/>
                      </a:lnTo>
                      <a:cubicBezTo>
                        <a:pt x="1874" y="77"/>
                        <a:pt x="1887" y="86"/>
                        <a:pt x="1895" y="92"/>
                      </a:cubicBezTo>
                      <a:cubicBezTo>
                        <a:pt x="1890" y="98"/>
                        <a:pt x="1884" y="106"/>
                        <a:pt x="1877" y="118"/>
                      </a:cubicBezTo>
                      <a:cubicBezTo>
                        <a:pt x="1870" y="112"/>
                        <a:pt x="1864" y="106"/>
                        <a:pt x="1858" y="102"/>
                      </a:cubicBezTo>
                      <a:cubicBezTo>
                        <a:pt x="1853" y="98"/>
                        <a:pt x="1846" y="94"/>
                        <a:pt x="1838" y="88"/>
                      </a:cubicBezTo>
                      <a:close/>
                      <a:moveTo>
                        <a:pt x="1836" y="220"/>
                      </a:moveTo>
                      <a:cubicBezTo>
                        <a:pt x="1839" y="218"/>
                        <a:pt x="1842" y="214"/>
                        <a:pt x="1845" y="210"/>
                      </a:cubicBezTo>
                      <a:cubicBezTo>
                        <a:pt x="1849" y="205"/>
                        <a:pt x="1854" y="197"/>
                        <a:pt x="1860" y="185"/>
                      </a:cubicBezTo>
                      <a:cubicBezTo>
                        <a:pt x="1866" y="173"/>
                        <a:pt x="1871" y="163"/>
                        <a:pt x="1874" y="154"/>
                      </a:cubicBezTo>
                      <a:cubicBezTo>
                        <a:pt x="1878" y="145"/>
                        <a:pt x="1880" y="139"/>
                        <a:pt x="1881" y="135"/>
                      </a:cubicBezTo>
                      <a:lnTo>
                        <a:pt x="1883" y="125"/>
                      </a:lnTo>
                      <a:cubicBezTo>
                        <a:pt x="1893" y="134"/>
                        <a:pt x="1899" y="139"/>
                        <a:pt x="1903" y="141"/>
                      </a:cubicBezTo>
                      <a:lnTo>
                        <a:pt x="1909" y="145"/>
                      </a:lnTo>
                      <a:cubicBezTo>
                        <a:pt x="1907" y="149"/>
                        <a:pt x="1906" y="152"/>
                        <a:pt x="1905" y="154"/>
                      </a:cubicBezTo>
                      <a:lnTo>
                        <a:pt x="1893" y="184"/>
                      </a:lnTo>
                      <a:cubicBezTo>
                        <a:pt x="1886" y="201"/>
                        <a:pt x="1880" y="215"/>
                        <a:pt x="1874" y="226"/>
                      </a:cubicBezTo>
                      <a:lnTo>
                        <a:pt x="1865" y="242"/>
                      </a:lnTo>
                      <a:cubicBezTo>
                        <a:pt x="1858" y="236"/>
                        <a:pt x="1848" y="228"/>
                        <a:pt x="1836" y="220"/>
                      </a:cubicBezTo>
                      <a:close/>
                      <a:moveTo>
                        <a:pt x="1859" y="28"/>
                      </a:moveTo>
                      <a:cubicBezTo>
                        <a:pt x="1861" y="26"/>
                        <a:pt x="1863" y="24"/>
                        <a:pt x="1865" y="22"/>
                      </a:cubicBezTo>
                      <a:cubicBezTo>
                        <a:pt x="1867" y="20"/>
                        <a:pt x="1871" y="14"/>
                        <a:pt x="1877" y="5"/>
                      </a:cubicBezTo>
                      <a:cubicBezTo>
                        <a:pt x="1892" y="15"/>
                        <a:pt x="1906" y="24"/>
                        <a:pt x="1918" y="34"/>
                      </a:cubicBezTo>
                      <a:cubicBezTo>
                        <a:pt x="1908" y="47"/>
                        <a:pt x="1902" y="56"/>
                        <a:pt x="1900" y="60"/>
                      </a:cubicBezTo>
                      <a:cubicBezTo>
                        <a:pt x="1887" y="48"/>
                        <a:pt x="1873" y="37"/>
                        <a:pt x="1859" y="28"/>
                      </a:cubicBezTo>
                      <a:close/>
                      <a:moveTo>
                        <a:pt x="2114" y="166"/>
                      </a:moveTo>
                      <a:lnTo>
                        <a:pt x="2114" y="136"/>
                      </a:lnTo>
                      <a:lnTo>
                        <a:pt x="2114" y="78"/>
                      </a:lnTo>
                      <a:lnTo>
                        <a:pt x="2114" y="52"/>
                      </a:lnTo>
                      <a:lnTo>
                        <a:pt x="2140" y="53"/>
                      </a:lnTo>
                      <a:lnTo>
                        <a:pt x="2204" y="53"/>
                      </a:lnTo>
                      <a:lnTo>
                        <a:pt x="2204" y="37"/>
                      </a:lnTo>
                      <a:lnTo>
                        <a:pt x="2203" y="5"/>
                      </a:lnTo>
                      <a:lnTo>
                        <a:pt x="2240" y="5"/>
                      </a:lnTo>
                      <a:lnTo>
                        <a:pt x="2238" y="37"/>
                      </a:lnTo>
                      <a:lnTo>
                        <a:pt x="2238" y="53"/>
                      </a:lnTo>
                      <a:lnTo>
                        <a:pt x="2303" y="53"/>
                      </a:lnTo>
                      <a:lnTo>
                        <a:pt x="2331" y="52"/>
                      </a:lnTo>
                      <a:lnTo>
                        <a:pt x="2330" y="78"/>
                      </a:lnTo>
                      <a:lnTo>
                        <a:pt x="2330" y="136"/>
                      </a:lnTo>
                      <a:lnTo>
                        <a:pt x="2331" y="167"/>
                      </a:lnTo>
                      <a:lnTo>
                        <a:pt x="2296" y="167"/>
                      </a:lnTo>
                      <a:lnTo>
                        <a:pt x="2296" y="162"/>
                      </a:lnTo>
                      <a:lnTo>
                        <a:pt x="2238" y="162"/>
                      </a:lnTo>
                      <a:lnTo>
                        <a:pt x="2238" y="215"/>
                      </a:lnTo>
                      <a:lnTo>
                        <a:pt x="2240" y="245"/>
                      </a:lnTo>
                      <a:lnTo>
                        <a:pt x="2203" y="245"/>
                      </a:lnTo>
                      <a:lnTo>
                        <a:pt x="2204" y="215"/>
                      </a:lnTo>
                      <a:lnTo>
                        <a:pt x="2204" y="162"/>
                      </a:lnTo>
                      <a:lnTo>
                        <a:pt x="2147" y="162"/>
                      </a:lnTo>
                      <a:lnTo>
                        <a:pt x="2148" y="166"/>
                      </a:lnTo>
                      <a:lnTo>
                        <a:pt x="2114" y="166"/>
                      </a:lnTo>
                      <a:close/>
                      <a:moveTo>
                        <a:pt x="2147" y="130"/>
                      </a:moveTo>
                      <a:lnTo>
                        <a:pt x="2204" y="130"/>
                      </a:lnTo>
                      <a:lnTo>
                        <a:pt x="2204" y="84"/>
                      </a:lnTo>
                      <a:lnTo>
                        <a:pt x="2147" y="84"/>
                      </a:lnTo>
                      <a:lnTo>
                        <a:pt x="2147" y="130"/>
                      </a:lnTo>
                      <a:close/>
                      <a:moveTo>
                        <a:pt x="2296" y="130"/>
                      </a:moveTo>
                      <a:lnTo>
                        <a:pt x="2296" y="84"/>
                      </a:lnTo>
                      <a:lnTo>
                        <a:pt x="2238" y="84"/>
                      </a:lnTo>
                      <a:lnTo>
                        <a:pt x="2238" y="130"/>
                      </a:lnTo>
                      <a:lnTo>
                        <a:pt x="2296" y="130"/>
                      </a:lnTo>
                      <a:close/>
                      <a:moveTo>
                        <a:pt x="2365" y="191"/>
                      </a:moveTo>
                      <a:cubicBezTo>
                        <a:pt x="2366" y="188"/>
                        <a:pt x="2368" y="184"/>
                        <a:pt x="2370" y="178"/>
                      </a:cubicBezTo>
                      <a:cubicBezTo>
                        <a:pt x="2373" y="172"/>
                        <a:pt x="2375" y="160"/>
                        <a:pt x="2378" y="144"/>
                      </a:cubicBezTo>
                      <a:cubicBezTo>
                        <a:pt x="2382" y="128"/>
                        <a:pt x="2383" y="115"/>
                        <a:pt x="2384" y="106"/>
                      </a:cubicBezTo>
                      <a:lnTo>
                        <a:pt x="2385" y="94"/>
                      </a:lnTo>
                      <a:cubicBezTo>
                        <a:pt x="2388" y="95"/>
                        <a:pt x="2391" y="96"/>
                        <a:pt x="2393" y="97"/>
                      </a:cubicBezTo>
                      <a:cubicBezTo>
                        <a:pt x="2396" y="97"/>
                        <a:pt x="2404" y="98"/>
                        <a:pt x="2418" y="100"/>
                      </a:cubicBezTo>
                      <a:cubicBezTo>
                        <a:pt x="2415" y="122"/>
                        <a:pt x="2412" y="141"/>
                        <a:pt x="2409" y="157"/>
                      </a:cubicBezTo>
                      <a:cubicBezTo>
                        <a:pt x="2406" y="173"/>
                        <a:pt x="2402" y="188"/>
                        <a:pt x="2397" y="203"/>
                      </a:cubicBezTo>
                      <a:cubicBezTo>
                        <a:pt x="2393" y="201"/>
                        <a:pt x="2389" y="199"/>
                        <a:pt x="2385" y="197"/>
                      </a:cubicBezTo>
                      <a:cubicBezTo>
                        <a:pt x="2381" y="195"/>
                        <a:pt x="2374" y="193"/>
                        <a:pt x="2365" y="191"/>
                      </a:cubicBezTo>
                      <a:close/>
                      <a:moveTo>
                        <a:pt x="2562" y="183"/>
                      </a:moveTo>
                      <a:cubicBezTo>
                        <a:pt x="2560" y="190"/>
                        <a:pt x="2559" y="196"/>
                        <a:pt x="2557" y="202"/>
                      </a:cubicBezTo>
                      <a:cubicBezTo>
                        <a:pt x="2556" y="207"/>
                        <a:pt x="2554" y="213"/>
                        <a:pt x="2552" y="218"/>
                      </a:cubicBezTo>
                      <a:cubicBezTo>
                        <a:pt x="2550" y="223"/>
                        <a:pt x="2547" y="227"/>
                        <a:pt x="2544" y="231"/>
                      </a:cubicBezTo>
                      <a:cubicBezTo>
                        <a:pt x="2540" y="235"/>
                        <a:pt x="2536" y="237"/>
                        <a:pt x="2530" y="239"/>
                      </a:cubicBezTo>
                      <a:cubicBezTo>
                        <a:pt x="2524" y="241"/>
                        <a:pt x="2509" y="241"/>
                        <a:pt x="2487" y="241"/>
                      </a:cubicBezTo>
                      <a:cubicBezTo>
                        <a:pt x="2459" y="241"/>
                        <a:pt x="2444" y="238"/>
                        <a:pt x="2440" y="232"/>
                      </a:cubicBezTo>
                      <a:cubicBezTo>
                        <a:pt x="2436" y="226"/>
                        <a:pt x="2434" y="217"/>
                        <a:pt x="2434" y="206"/>
                      </a:cubicBezTo>
                      <a:lnTo>
                        <a:pt x="2434" y="108"/>
                      </a:lnTo>
                      <a:lnTo>
                        <a:pt x="2433" y="75"/>
                      </a:lnTo>
                      <a:lnTo>
                        <a:pt x="2466" y="75"/>
                      </a:lnTo>
                      <a:lnTo>
                        <a:pt x="2466" y="108"/>
                      </a:lnTo>
                      <a:lnTo>
                        <a:pt x="2466" y="199"/>
                      </a:lnTo>
                      <a:cubicBezTo>
                        <a:pt x="2466" y="202"/>
                        <a:pt x="2466" y="205"/>
                        <a:pt x="2468" y="207"/>
                      </a:cubicBezTo>
                      <a:cubicBezTo>
                        <a:pt x="2470" y="209"/>
                        <a:pt x="2473" y="210"/>
                        <a:pt x="2475" y="210"/>
                      </a:cubicBezTo>
                      <a:cubicBezTo>
                        <a:pt x="2478" y="210"/>
                        <a:pt x="2485" y="210"/>
                        <a:pt x="2496" y="211"/>
                      </a:cubicBezTo>
                      <a:cubicBezTo>
                        <a:pt x="2508" y="211"/>
                        <a:pt x="2515" y="209"/>
                        <a:pt x="2518" y="207"/>
                      </a:cubicBezTo>
                      <a:cubicBezTo>
                        <a:pt x="2520" y="205"/>
                        <a:pt x="2522" y="203"/>
                        <a:pt x="2523" y="200"/>
                      </a:cubicBezTo>
                      <a:cubicBezTo>
                        <a:pt x="2524" y="197"/>
                        <a:pt x="2526" y="192"/>
                        <a:pt x="2527" y="183"/>
                      </a:cubicBezTo>
                      <a:lnTo>
                        <a:pt x="2529" y="171"/>
                      </a:lnTo>
                      <a:cubicBezTo>
                        <a:pt x="2538" y="176"/>
                        <a:pt x="2549" y="180"/>
                        <a:pt x="2562" y="183"/>
                      </a:cubicBezTo>
                      <a:close/>
                      <a:moveTo>
                        <a:pt x="2442" y="27"/>
                      </a:moveTo>
                      <a:cubicBezTo>
                        <a:pt x="2444" y="26"/>
                        <a:pt x="2446" y="24"/>
                        <a:pt x="2447" y="23"/>
                      </a:cubicBezTo>
                      <a:cubicBezTo>
                        <a:pt x="2449" y="21"/>
                        <a:pt x="2454" y="15"/>
                        <a:pt x="2463" y="4"/>
                      </a:cubicBezTo>
                      <a:cubicBezTo>
                        <a:pt x="2494" y="27"/>
                        <a:pt x="2515" y="44"/>
                        <a:pt x="2526" y="55"/>
                      </a:cubicBezTo>
                      <a:cubicBezTo>
                        <a:pt x="2525" y="57"/>
                        <a:pt x="2524" y="58"/>
                        <a:pt x="2523" y="59"/>
                      </a:cubicBezTo>
                      <a:lnTo>
                        <a:pt x="2510" y="77"/>
                      </a:lnTo>
                      <a:lnTo>
                        <a:pt x="2507" y="82"/>
                      </a:lnTo>
                      <a:cubicBezTo>
                        <a:pt x="2489" y="64"/>
                        <a:pt x="2467" y="46"/>
                        <a:pt x="2442" y="27"/>
                      </a:cubicBezTo>
                      <a:close/>
                      <a:moveTo>
                        <a:pt x="2532" y="103"/>
                      </a:moveTo>
                      <a:cubicBezTo>
                        <a:pt x="2535" y="102"/>
                        <a:pt x="2537" y="101"/>
                        <a:pt x="2540" y="100"/>
                      </a:cubicBezTo>
                      <a:cubicBezTo>
                        <a:pt x="2542" y="98"/>
                        <a:pt x="2549" y="94"/>
                        <a:pt x="2559" y="86"/>
                      </a:cubicBezTo>
                      <a:cubicBezTo>
                        <a:pt x="2566" y="94"/>
                        <a:pt x="2574" y="106"/>
                        <a:pt x="2585" y="124"/>
                      </a:cubicBezTo>
                      <a:cubicBezTo>
                        <a:pt x="2596" y="141"/>
                        <a:pt x="2602" y="151"/>
                        <a:pt x="2604" y="155"/>
                      </a:cubicBezTo>
                      <a:lnTo>
                        <a:pt x="2609" y="163"/>
                      </a:lnTo>
                      <a:cubicBezTo>
                        <a:pt x="2607" y="165"/>
                        <a:pt x="2602" y="168"/>
                        <a:pt x="2596" y="174"/>
                      </a:cubicBezTo>
                      <a:cubicBezTo>
                        <a:pt x="2589" y="179"/>
                        <a:pt x="2584" y="183"/>
                        <a:pt x="2582" y="186"/>
                      </a:cubicBezTo>
                      <a:cubicBezTo>
                        <a:pt x="2577" y="176"/>
                        <a:pt x="2570" y="163"/>
                        <a:pt x="2560" y="146"/>
                      </a:cubicBezTo>
                      <a:cubicBezTo>
                        <a:pt x="2550" y="130"/>
                        <a:pt x="2543" y="118"/>
                        <a:pt x="2538" y="111"/>
                      </a:cubicBezTo>
                      <a:lnTo>
                        <a:pt x="2532"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grpSp>
          <p:nvGrpSpPr>
            <p:cNvPr id="234" name="组合 233"/>
            <p:cNvGrpSpPr/>
            <p:nvPr/>
          </p:nvGrpSpPr>
          <p:grpSpPr>
            <a:xfrm>
              <a:off x="784678" y="474980"/>
              <a:ext cx="1664900" cy="525780"/>
              <a:chOff x="652463" y="677863"/>
              <a:chExt cx="1403351" cy="444500"/>
            </a:xfrm>
            <a:grpFill/>
          </p:grpSpPr>
          <p:sp>
            <p:nvSpPr>
              <p:cNvPr id="235" name="Freeform 5"/>
              <p:cNvSpPr/>
              <p:nvPr/>
            </p:nvSpPr>
            <p:spPr bwMode="auto">
              <a:xfrm>
                <a:off x="1063626" y="809626"/>
                <a:ext cx="25400" cy="38100"/>
              </a:xfrm>
              <a:custGeom>
                <a:avLst/>
                <a:gdLst>
                  <a:gd name="T0" fmla="*/ 21 w 52"/>
                  <a:gd name="T1" fmla="*/ 79 h 79"/>
                  <a:gd name="T2" fmla="*/ 52 w 52"/>
                  <a:gd name="T3" fmla="*/ 70 h 79"/>
                  <a:gd name="T4" fmla="*/ 44 w 52"/>
                  <a:gd name="T5" fmla="*/ 41 h 79"/>
                  <a:gd name="T6" fmla="*/ 26 w 52"/>
                  <a:gd name="T7" fmla="*/ 46 h 79"/>
                  <a:gd name="T8" fmla="*/ 31 w 52"/>
                  <a:gd name="T9" fmla="*/ 63 h 79"/>
                  <a:gd name="T10" fmla="*/ 37 w 52"/>
                  <a:gd name="T11" fmla="*/ 61 h 79"/>
                  <a:gd name="T12" fmla="*/ 35 w 52"/>
                  <a:gd name="T13" fmla="*/ 50 h 79"/>
                  <a:gd name="T14" fmla="*/ 41 w 52"/>
                  <a:gd name="T15" fmla="*/ 48 h 79"/>
                  <a:gd name="T16" fmla="*/ 44 w 52"/>
                  <a:gd name="T17" fmla="*/ 66 h 79"/>
                  <a:gd name="T18" fmla="*/ 31 w 52"/>
                  <a:gd name="T19" fmla="*/ 70 h 79"/>
                  <a:gd name="T20" fmla="*/ 26 w 52"/>
                  <a:gd name="T21" fmla="*/ 70 h 79"/>
                  <a:gd name="T22" fmla="*/ 10 w 52"/>
                  <a:gd name="T23" fmla="*/ 16 h 79"/>
                  <a:gd name="T24" fmla="*/ 27 w 52"/>
                  <a:gd name="T25" fmla="*/ 9 h 79"/>
                  <a:gd name="T26" fmla="*/ 33 w 52"/>
                  <a:gd name="T27" fmla="*/ 27 h 79"/>
                  <a:gd name="T28" fmla="*/ 27 w 52"/>
                  <a:gd name="T29" fmla="*/ 28 h 79"/>
                  <a:gd name="T30" fmla="*/ 24 w 52"/>
                  <a:gd name="T31" fmla="*/ 18 h 79"/>
                  <a:gd name="T32" fmla="*/ 18 w 52"/>
                  <a:gd name="T33" fmla="*/ 21 h 79"/>
                  <a:gd name="T34" fmla="*/ 23 w 52"/>
                  <a:gd name="T35" fmla="*/ 37 h 79"/>
                  <a:gd name="T36" fmla="*/ 42 w 52"/>
                  <a:gd name="T37" fmla="*/ 31 h 79"/>
                  <a:gd name="T38" fmla="*/ 31 w 52"/>
                  <a:gd name="T39" fmla="*/ 0 h 79"/>
                  <a:gd name="T40" fmla="*/ 0 w 52"/>
                  <a:gd name="T41" fmla="*/ 12 h 79"/>
                  <a:gd name="T42" fmla="*/ 21 w 52"/>
                  <a:gd name="T4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79">
                    <a:moveTo>
                      <a:pt x="21" y="79"/>
                    </a:moveTo>
                    <a:cubicBezTo>
                      <a:pt x="52" y="70"/>
                      <a:pt x="52" y="70"/>
                      <a:pt x="52" y="70"/>
                    </a:cubicBezTo>
                    <a:cubicBezTo>
                      <a:pt x="52" y="70"/>
                      <a:pt x="47" y="44"/>
                      <a:pt x="44" y="41"/>
                    </a:cubicBezTo>
                    <a:cubicBezTo>
                      <a:pt x="26" y="46"/>
                      <a:pt x="26" y="46"/>
                      <a:pt x="26" y="46"/>
                    </a:cubicBezTo>
                    <a:cubicBezTo>
                      <a:pt x="31" y="63"/>
                      <a:pt x="31" y="63"/>
                      <a:pt x="31" y="63"/>
                    </a:cubicBezTo>
                    <a:cubicBezTo>
                      <a:pt x="37" y="61"/>
                      <a:pt x="37" y="61"/>
                      <a:pt x="37" y="61"/>
                    </a:cubicBezTo>
                    <a:cubicBezTo>
                      <a:pt x="35" y="50"/>
                      <a:pt x="35" y="50"/>
                      <a:pt x="35" y="50"/>
                    </a:cubicBezTo>
                    <a:cubicBezTo>
                      <a:pt x="41" y="48"/>
                      <a:pt x="41" y="48"/>
                      <a:pt x="41" y="48"/>
                    </a:cubicBezTo>
                    <a:cubicBezTo>
                      <a:pt x="41" y="48"/>
                      <a:pt x="44" y="64"/>
                      <a:pt x="44" y="66"/>
                    </a:cubicBezTo>
                    <a:cubicBezTo>
                      <a:pt x="31" y="70"/>
                      <a:pt x="31" y="70"/>
                      <a:pt x="31" y="70"/>
                    </a:cubicBezTo>
                    <a:cubicBezTo>
                      <a:pt x="26" y="70"/>
                      <a:pt x="26" y="70"/>
                      <a:pt x="26" y="70"/>
                    </a:cubicBezTo>
                    <a:cubicBezTo>
                      <a:pt x="26" y="70"/>
                      <a:pt x="12" y="19"/>
                      <a:pt x="10" y="16"/>
                    </a:cubicBezTo>
                    <a:cubicBezTo>
                      <a:pt x="27" y="9"/>
                      <a:pt x="27" y="9"/>
                      <a:pt x="27" y="9"/>
                    </a:cubicBezTo>
                    <a:cubicBezTo>
                      <a:pt x="33" y="27"/>
                      <a:pt x="33" y="27"/>
                      <a:pt x="33" y="27"/>
                    </a:cubicBezTo>
                    <a:cubicBezTo>
                      <a:pt x="27" y="28"/>
                      <a:pt x="27" y="28"/>
                      <a:pt x="27" y="28"/>
                    </a:cubicBezTo>
                    <a:cubicBezTo>
                      <a:pt x="24" y="18"/>
                      <a:pt x="24" y="18"/>
                      <a:pt x="24" y="18"/>
                    </a:cubicBezTo>
                    <a:cubicBezTo>
                      <a:pt x="18" y="21"/>
                      <a:pt x="18" y="21"/>
                      <a:pt x="18" y="21"/>
                    </a:cubicBezTo>
                    <a:cubicBezTo>
                      <a:pt x="23" y="37"/>
                      <a:pt x="23" y="37"/>
                      <a:pt x="23" y="37"/>
                    </a:cubicBezTo>
                    <a:cubicBezTo>
                      <a:pt x="42" y="31"/>
                      <a:pt x="42" y="31"/>
                      <a:pt x="42" y="31"/>
                    </a:cubicBezTo>
                    <a:cubicBezTo>
                      <a:pt x="42" y="31"/>
                      <a:pt x="37" y="11"/>
                      <a:pt x="31" y="0"/>
                    </a:cubicBezTo>
                    <a:cubicBezTo>
                      <a:pt x="0" y="12"/>
                      <a:pt x="0" y="12"/>
                      <a:pt x="0" y="12"/>
                    </a:cubicBezTo>
                    <a:cubicBezTo>
                      <a:pt x="0" y="12"/>
                      <a:pt x="21" y="76"/>
                      <a:pt x="21"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6" name="Freeform 6"/>
              <p:cNvSpPr/>
              <p:nvPr/>
            </p:nvSpPr>
            <p:spPr bwMode="auto">
              <a:xfrm>
                <a:off x="1044576" y="773113"/>
                <a:ext cx="30163" cy="38100"/>
              </a:xfrm>
              <a:custGeom>
                <a:avLst/>
                <a:gdLst>
                  <a:gd name="T0" fmla="*/ 34 w 63"/>
                  <a:gd name="T1" fmla="*/ 79 h 79"/>
                  <a:gd name="T2" fmla="*/ 63 w 63"/>
                  <a:gd name="T3" fmla="*/ 65 h 79"/>
                  <a:gd name="T4" fmla="*/ 49 w 63"/>
                  <a:gd name="T5" fmla="*/ 37 h 79"/>
                  <a:gd name="T6" fmla="*/ 33 w 63"/>
                  <a:gd name="T7" fmla="*/ 46 h 79"/>
                  <a:gd name="T8" fmla="*/ 41 w 63"/>
                  <a:gd name="T9" fmla="*/ 61 h 79"/>
                  <a:gd name="T10" fmla="*/ 47 w 63"/>
                  <a:gd name="T11" fmla="*/ 58 h 79"/>
                  <a:gd name="T12" fmla="*/ 42 w 63"/>
                  <a:gd name="T13" fmla="*/ 48 h 79"/>
                  <a:gd name="T14" fmla="*/ 47 w 63"/>
                  <a:gd name="T15" fmla="*/ 45 h 79"/>
                  <a:gd name="T16" fmla="*/ 55 w 63"/>
                  <a:gd name="T17" fmla="*/ 62 h 79"/>
                  <a:gd name="T18" fmla="*/ 42 w 63"/>
                  <a:gd name="T19" fmla="*/ 68 h 79"/>
                  <a:gd name="T20" fmla="*/ 38 w 63"/>
                  <a:gd name="T21" fmla="*/ 69 h 79"/>
                  <a:gd name="T22" fmla="*/ 10 w 63"/>
                  <a:gd name="T23" fmla="*/ 21 h 79"/>
                  <a:gd name="T24" fmla="*/ 26 w 63"/>
                  <a:gd name="T25" fmla="*/ 10 h 79"/>
                  <a:gd name="T26" fmla="*/ 35 w 63"/>
                  <a:gd name="T27" fmla="*/ 26 h 79"/>
                  <a:gd name="T28" fmla="*/ 30 w 63"/>
                  <a:gd name="T29" fmla="*/ 29 h 79"/>
                  <a:gd name="T30" fmla="*/ 24 w 63"/>
                  <a:gd name="T31" fmla="*/ 20 h 79"/>
                  <a:gd name="T32" fmla="*/ 19 w 63"/>
                  <a:gd name="T33" fmla="*/ 24 h 79"/>
                  <a:gd name="T34" fmla="*/ 27 w 63"/>
                  <a:gd name="T35" fmla="*/ 39 h 79"/>
                  <a:gd name="T36" fmla="*/ 44 w 63"/>
                  <a:gd name="T37" fmla="*/ 28 h 79"/>
                  <a:gd name="T38" fmla="*/ 27 w 63"/>
                  <a:gd name="T39" fmla="*/ 0 h 79"/>
                  <a:gd name="T40" fmla="*/ 0 w 63"/>
                  <a:gd name="T41" fmla="*/ 19 h 79"/>
                  <a:gd name="T42" fmla="*/ 34 w 63"/>
                  <a:gd name="T4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79">
                    <a:moveTo>
                      <a:pt x="34" y="79"/>
                    </a:moveTo>
                    <a:cubicBezTo>
                      <a:pt x="63" y="65"/>
                      <a:pt x="63" y="65"/>
                      <a:pt x="63" y="65"/>
                    </a:cubicBezTo>
                    <a:cubicBezTo>
                      <a:pt x="63" y="65"/>
                      <a:pt x="52" y="40"/>
                      <a:pt x="49" y="37"/>
                    </a:cubicBezTo>
                    <a:cubicBezTo>
                      <a:pt x="33" y="46"/>
                      <a:pt x="33" y="46"/>
                      <a:pt x="33" y="46"/>
                    </a:cubicBezTo>
                    <a:cubicBezTo>
                      <a:pt x="41" y="61"/>
                      <a:pt x="41" y="61"/>
                      <a:pt x="41" y="61"/>
                    </a:cubicBezTo>
                    <a:cubicBezTo>
                      <a:pt x="47" y="58"/>
                      <a:pt x="47" y="58"/>
                      <a:pt x="47" y="58"/>
                    </a:cubicBezTo>
                    <a:cubicBezTo>
                      <a:pt x="42" y="48"/>
                      <a:pt x="42" y="48"/>
                      <a:pt x="42" y="48"/>
                    </a:cubicBezTo>
                    <a:cubicBezTo>
                      <a:pt x="47" y="45"/>
                      <a:pt x="47" y="45"/>
                      <a:pt x="47" y="45"/>
                    </a:cubicBezTo>
                    <a:cubicBezTo>
                      <a:pt x="47" y="45"/>
                      <a:pt x="54" y="60"/>
                      <a:pt x="55" y="62"/>
                    </a:cubicBezTo>
                    <a:cubicBezTo>
                      <a:pt x="42" y="68"/>
                      <a:pt x="42" y="68"/>
                      <a:pt x="42" y="68"/>
                    </a:cubicBezTo>
                    <a:cubicBezTo>
                      <a:pt x="38" y="69"/>
                      <a:pt x="38" y="69"/>
                      <a:pt x="38" y="69"/>
                    </a:cubicBezTo>
                    <a:cubicBezTo>
                      <a:pt x="38" y="69"/>
                      <a:pt x="13" y="23"/>
                      <a:pt x="10" y="21"/>
                    </a:cubicBezTo>
                    <a:cubicBezTo>
                      <a:pt x="26" y="10"/>
                      <a:pt x="26" y="10"/>
                      <a:pt x="26" y="10"/>
                    </a:cubicBezTo>
                    <a:cubicBezTo>
                      <a:pt x="35" y="26"/>
                      <a:pt x="35" y="26"/>
                      <a:pt x="35" y="26"/>
                    </a:cubicBezTo>
                    <a:cubicBezTo>
                      <a:pt x="30" y="29"/>
                      <a:pt x="30" y="29"/>
                      <a:pt x="30" y="29"/>
                    </a:cubicBezTo>
                    <a:cubicBezTo>
                      <a:pt x="24" y="20"/>
                      <a:pt x="24" y="20"/>
                      <a:pt x="24" y="20"/>
                    </a:cubicBezTo>
                    <a:cubicBezTo>
                      <a:pt x="19" y="24"/>
                      <a:pt x="19" y="24"/>
                      <a:pt x="19" y="24"/>
                    </a:cubicBezTo>
                    <a:cubicBezTo>
                      <a:pt x="27" y="39"/>
                      <a:pt x="27" y="39"/>
                      <a:pt x="27" y="39"/>
                    </a:cubicBezTo>
                    <a:cubicBezTo>
                      <a:pt x="44" y="28"/>
                      <a:pt x="44" y="28"/>
                      <a:pt x="44" y="28"/>
                    </a:cubicBezTo>
                    <a:cubicBezTo>
                      <a:pt x="44" y="28"/>
                      <a:pt x="36" y="10"/>
                      <a:pt x="27" y="0"/>
                    </a:cubicBezTo>
                    <a:cubicBezTo>
                      <a:pt x="0" y="19"/>
                      <a:pt x="0" y="19"/>
                      <a:pt x="0" y="19"/>
                    </a:cubicBezTo>
                    <a:cubicBezTo>
                      <a:pt x="0" y="19"/>
                      <a:pt x="34" y="76"/>
                      <a:pt x="3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7" name="Freeform 7"/>
              <p:cNvSpPr/>
              <p:nvPr/>
            </p:nvSpPr>
            <p:spPr bwMode="auto">
              <a:xfrm>
                <a:off x="1020763" y="741363"/>
                <a:ext cx="34925" cy="36513"/>
              </a:xfrm>
              <a:custGeom>
                <a:avLst/>
                <a:gdLst>
                  <a:gd name="T0" fmla="*/ 46 w 71"/>
                  <a:gd name="T1" fmla="*/ 76 h 76"/>
                  <a:gd name="T2" fmla="*/ 71 w 71"/>
                  <a:gd name="T3" fmla="*/ 56 h 76"/>
                  <a:gd name="T4" fmla="*/ 52 w 71"/>
                  <a:gd name="T5" fmla="*/ 32 h 76"/>
                  <a:gd name="T6" fmla="*/ 38 w 71"/>
                  <a:gd name="T7" fmla="*/ 44 h 76"/>
                  <a:gd name="T8" fmla="*/ 49 w 71"/>
                  <a:gd name="T9" fmla="*/ 57 h 76"/>
                  <a:gd name="T10" fmla="*/ 54 w 71"/>
                  <a:gd name="T11" fmla="*/ 53 h 76"/>
                  <a:gd name="T12" fmla="*/ 47 w 71"/>
                  <a:gd name="T13" fmla="*/ 44 h 76"/>
                  <a:gd name="T14" fmla="*/ 52 w 71"/>
                  <a:gd name="T15" fmla="*/ 40 h 76"/>
                  <a:gd name="T16" fmla="*/ 63 w 71"/>
                  <a:gd name="T17" fmla="*/ 55 h 76"/>
                  <a:gd name="T18" fmla="*/ 52 w 71"/>
                  <a:gd name="T19" fmla="*/ 63 h 76"/>
                  <a:gd name="T20" fmla="*/ 48 w 71"/>
                  <a:gd name="T21" fmla="*/ 65 h 76"/>
                  <a:gd name="T22" fmla="*/ 11 w 71"/>
                  <a:gd name="T23" fmla="*/ 23 h 76"/>
                  <a:gd name="T24" fmla="*/ 24 w 71"/>
                  <a:gd name="T25" fmla="*/ 10 h 76"/>
                  <a:gd name="T26" fmla="*/ 36 w 71"/>
                  <a:gd name="T27" fmla="*/ 23 h 76"/>
                  <a:gd name="T28" fmla="*/ 31 w 71"/>
                  <a:gd name="T29" fmla="*/ 27 h 76"/>
                  <a:gd name="T30" fmla="*/ 24 w 71"/>
                  <a:gd name="T31" fmla="*/ 19 h 76"/>
                  <a:gd name="T32" fmla="*/ 20 w 71"/>
                  <a:gd name="T33" fmla="*/ 25 h 76"/>
                  <a:gd name="T34" fmla="*/ 31 w 71"/>
                  <a:gd name="T35" fmla="*/ 37 h 76"/>
                  <a:gd name="T36" fmla="*/ 46 w 71"/>
                  <a:gd name="T37" fmla="*/ 24 h 76"/>
                  <a:gd name="T38" fmla="*/ 23 w 71"/>
                  <a:gd name="T39" fmla="*/ 0 h 76"/>
                  <a:gd name="T40" fmla="*/ 0 w 71"/>
                  <a:gd name="T41" fmla="*/ 23 h 76"/>
                  <a:gd name="T42" fmla="*/ 46 w 71"/>
                  <a:gd name="T4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76">
                    <a:moveTo>
                      <a:pt x="46" y="76"/>
                    </a:moveTo>
                    <a:cubicBezTo>
                      <a:pt x="71" y="56"/>
                      <a:pt x="71" y="56"/>
                      <a:pt x="71" y="56"/>
                    </a:cubicBezTo>
                    <a:cubicBezTo>
                      <a:pt x="71" y="56"/>
                      <a:pt x="55" y="33"/>
                      <a:pt x="52" y="32"/>
                    </a:cubicBezTo>
                    <a:cubicBezTo>
                      <a:pt x="38" y="44"/>
                      <a:pt x="38" y="44"/>
                      <a:pt x="38" y="44"/>
                    </a:cubicBezTo>
                    <a:cubicBezTo>
                      <a:pt x="49" y="57"/>
                      <a:pt x="49" y="57"/>
                      <a:pt x="49" y="57"/>
                    </a:cubicBezTo>
                    <a:cubicBezTo>
                      <a:pt x="54" y="53"/>
                      <a:pt x="54" y="53"/>
                      <a:pt x="54" y="53"/>
                    </a:cubicBezTo>
                    <a:cubicBezTo>
                      <a:pt x="47" y="44"/>
                      <a:pt x="47" y="44"/>
                      <a:pt x="47" y="44"/>
                    </a:cubicBezTo>
                    <a:cubicBezTo>
                      <a:pt x="52" y="40"/>
                      <a:pt x="52" y="40"/>
                      <a:pt x="52" y="40"/>
                    </a:cubicBezTo>
                    <a:cubicBezTo>
                      <a:pt x="52" y="40"/>
                      <a:pt x="62" y="53"/>
                      <a:pt x="63" y="55"/>
                    </a:cubicBezTo>
                    <a:cubicBezTo>
                      <a:pt x="52" y="63"/>
                      <a:pt x="52" y="63"/>
                      <a:pt x="52" y="63"/>
                    </a:cubicBezTo>
                    <a:cubicBezTo>
                      <a:pt x="48" y="65"/>
                      <a:pt x="48" y="65"/>
                      <a:pt x="48" y="65"/>
                    </a:cubicBezTo>
                    <a:cubicBezTo>
                      <a:pt x="48" y="65"/>
                      <a:pt x="14" y="25"/>
                      <a:pt x="11" y="23"/>
                    </a:cubicBezTo>
                    <a:cubicBezTo>
                      <a:pt x="24" y="10"/>
                      <a:pt x="24" y="10"/>
                      <a:pt x="24" y="10"/>
                    </a:cubicBezTo>
                    <a:cubicBezTo>
                      <a:pt x="36" y="23"/>
                      <a:pt x="36" y="23"/>
                      <a:pt x="36" y="23"/>
                    </a:cubicBezTo>
                    <a:cubicBezTo>
                      <a:pt x="31" y="27"/>
                      <a:pt x="31" y="27"/>
                      <a:pt x="31" y="27"/>
                    </a:cubicBezTo>
                    <a:cubicBezTo>
                      <a:pt x="24" y="19"/>
                      <a:pt x="24" y="19"/>
                      <a:pt x="24" y="19"/>
                    </a:cubicBezTo>
                    <a:cubicBezTo>
                      <a:pt x="20" y="25"/>
                      <a:pt x="20" y="25"/>
                      <a:pt x="20" y="25"/>
                    </a:cubicBezTo>
                    <a:cubicBezTo>
                      <a:pt x="31" y="37"/>
                      <a:pt x="31" y="37"/>
                      <a:pt x="31" y="37"/>
                    </a:cubicBezTo>
                    <a:cubicBezTo>
                      <a:pt x="46" y="24"/>
                      <a:pt x="46" y="24"/>
                      <a:pt x="46" y="24"/>
                    </a:cubicBezTo>
                    <a:cubicBezTo>
                      <a:pt x="46" y="24"/>
                      <a:pt x="34" y="8"/>
                      <a:pt x="23" y="0"/>
                    </a:cubicBezTo>
                    <a:cubicBezTo>
                      <a:pt x="0" y="23"/>
                      <a:pt x="0" y="23"/>
                      <a:pt x="0" y="23"/>
                    </a:cubicBezTo>
                    <a:cubicBezTo>
                      <a:pt x="0" y="23"/>
                      <a:pt x="45" y="73"/>
                      <a:pt x="4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8" name="Freeform 8"/>
              <p:cNvSpPr/>
              <p:nvPr/>
            </p:nvSpPr>
            <p:spPr bwMode="auto">
              <a:xfrm>
                <a:off x="990601" y="714376"/>
                <a:ext cx="36513" cy="34925"/>
              </a:xfrm>
              <a:custGeom>
                <a:avLst/>
                <a:gdLst>
                  <a:gd name="T0" fmla="*/ 54 w 75"/>
                  <a:gd name="T1" fmla="*/ 71 h 71"/>
                  <a:gd name="T2" fmla="*/ 75 w 75"/>
                  <a:gd name="T3" fmla="*/ 47 h 71"/>
                  <a:gd name="T4" fmla="*/ 53 w 75"/>
                  <a:gd name="T5" fmla="*/ 27 h 71"/>
                  <a:gd name="T6" fmla="*/ 41 w 75"/>
                  <a:gd name="T7" fmla="*/ 41 h 71"/>
                  <a:gd name="T8" fmla="*/ 54 w 75"/>
                  <a:gd name="T9" fmla="*/ 52 h 71"/>
                  <a:gd name="T10" fmla="*/ 58 w 75"/>
                  <a:gd name="T11" fmla="*/ 47 h 71"/>
                  <a:gd name="T12" fmla="*/ 50 w 75"/>
                  <a:gd name="T13" fmla="*/ 40 h 71"/>
                  <a:gd name="T14" fmla="*/ 54 w 75"/>
                  <a:gd name="T15" fmla="*/ 35 h 71"/>
                  <a:gd name="T16" fmla="*/ 67 w 75"/>
                  <a:gd name="T17" fmla="*/ 48 h 71"/>
                  <a:gd name="T18" fmla="*/ 58 w 75"/>
                  <a:gd name="T19" fmla="*/ 58 h 71"/>
                  <a:gd name="T20" fmla="*/ 54 w 75"/>
                  <a:gd name="T21" fmla="*/ 61 h 71"/>
                  <a:gd name="T22" fmla="*/ 10 w 75"/>
                  <a:gd name="T23" fmla="*/ 25 h 71"/>
                  <a:gd name="T24" fmla="*/ 21 w 75"/>
                  <a:gd name="T25" fmla="*/ 10 h 71"/>
                  <a:gd name="T26" fmla="*/ 35 w 75"/>
                  <a:gd name="T27" fmla="*/ 21 h 71"/>
                  <a:gd name="T28" fmla="*/ 31 w 75"/>
                  <a:gd name="T29" fmla="*/ 26 h 71"/>
                  <a:gd name="T30" fmla="*/ 23 w 75"/>
                  <a:gd name="T31" fmla="*/ 19 h 71"/>
                  <a:gd name="T32" fmla="*/ 20 w 75"/>
                  <a:gd name="T33" fmla="*/ 25 h 71"/>
                  <a:gd name="T34" fmla="*/ 33 w 75"/>
                  <a:gd name="T35" fmla="*/ 36 h 71"/>
                  <a:gd name="T36" fmla="*/ 45 w 75"/>
                  <a:gd name="T37" fmla="*/ 20 h 71"/>
                  <a:gd name="T38" fmla="*/ 18 w 75"/>
                  <a:gd name="T39" fmla="*/ 0 h 71"/>
                  <a:gd name="T40" fmla="*/ 0 w 75"/>
                  <a:gd name="T41" fmla="*/ 27 h 71"/>
                  <a:gd name="T42" fmla="*/ 54 w 75"/>
                  <a:gd name="T4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71">
                    <a:moveTo>
                      <a:pt x="54" y="71"/>
                    </a:moveTo>
                    <a:cubicBezTo>
                      <a:pt x="75" y="47"/>
                      <a:pt x="75" y="47"/>
                      <a:pt x="75" y="47"/>
                    </a:cubicBezTo>
                    <a:cubicBezTo>
                      <a:pt x="75" y="47"/>
                      <a:pt x="56" y="28"/>
                      <a:pt x="53" y="27"/>
                    </a:cubicBezTo>
                    <a:cubicBezTo>
                      <a:pt x="41" y="41"/>
                      <a:pt x="41" y="41"/>
                      <a:pt x="41" y="41"/>
                    </a:cubicBezTo>
                    <a:cubicBezTo>
                      <a:pt x="54" y="52"/>
                      <a:pt x="54" y="52"/>
                      <a:pt x="54" y="52"/>
                    </a:cubicBezTo>
                    <a:cubicBezTo>
                      <a:pt x="58" y="47"/>
                      <a:pt x="58" y="47"/>
                      <a:pt x="58" y="47"/>
                    </a:cubicBezTo>
                    <a:cubicBezTo>
                      <a:pt x="50" y="40"/>
                      <a:pt x="50" y="40"/>
                      <a:pt x="50" y="40"/>
                    </a:cubicBezTo>
                    <a:cubicBezTo>
                      <a:pt x="54" y="35"/>
                      <a:pt x="54" y="35"/>
                      <a:pt x="54" y="35"/>
                    </a:cubicBezTo>
                    <a:cubicBezTo>
                      <a:pt x="54" y="35"/>
                      <a:pt x="66" y="46"/>
                      <a:pt x="67" y="48"/>
                    </a:cubicBezTo>
                    <a:cubicBezTo>
                      <a:pt x="58" y="58"/>
                      <a:pt x="58" y="58"/>
                      <a:pt x="58" y="58"/>
                    </a:cubicBezTo>
                    <a:cubicBezTo>
                      <a:pt x="54" y="61"/>
                      <a:pt x="54" y="61"/>
                      <a:pt x="54" y="61"/>
                    </a:cubicBezTo>
                    <a:cubicBezTo>
                      <a:pt x="54" y="61"/>
                      <a:pt x="14" y="27"/>
                      <a:pt x="10" y="25"/>
                    </a:cubicBezTo>
                    <a:cubicBezTo>
                      <a:pt x="21" y="10"/>
                      <a:pt x="21" y="10"/>
                      <a:pt x="21" y="10"/>
                    </a:cubicBezTo>
                    <a:cubicBezTo>
                      <a:pt x="35" y="21"/>
                      <a:pt x="35" y="21"/>
                      <a:pt x="35" y="21"/>
                    </a:cubicBezTo>
                    <a:cubicBezTo>
                      <a:pt x="31" y="26"/>
                      <a:pt x="31" y="26"/>
                      <a:pt x="31" y="26"/>
                    </a:cubicBezTo>
                    <a:cubicBezTo>
                      <a:pt x="23" y="19"/>
                      <a:pt x="23" y="19"/>
                      <a:pt x="23" y="19"/>
                    </a:cubicBezTo>
                    <a:cubicBezTo>
                      <a:pt x="20" y="25"/>
                      <a:pt x="20" y="25"/>
                      <a:pt x="20" y="25"/>
                    </a:cubicBezTo>
                    <a:cubicBezTo>
                      <a:pt x="33" y="36"/>
                      <a:pt x="33" y="36"/>
                      <a:pt x="33" y="36"/>
                    </a:cubicBezTo>
                    <a:cubicBezTo>
                      <a:pt x="45" y="20"/>
                      <a:pt x="45" y="20"/>
                      <a:pt x="45" y="20"/>
                    </a:cubicBezTo>
                    <a:cubicBezTo>
                      <a:pt x="45" y="20"/>
                      <a:pt x="30" y="6"/>
                      <a:pt x="18" y="0"/>
                    </a:cubicBezTo>
                    <a:cubicBezTo>
                      <a:pt x="0" y="27"/>
                      <a:pt x="0" y="27"/>
                      <a:pt x="0" y="27"/>
                    </a:cubicBezTo>
                    <a:cubicBezTo>
                      <a:pt x="0" y="27"/>
                      <a:pt x="52" y="69"/>
                      <a:pt x="54"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9" name="Freeform 9"/>
              <p:cNvSpPr/>
              <p:nvPr/>
            </p:nvSpPr>
            <p:spPr bwMode="auto">
              <a:xfrm>
                <a:off x="957263" y="693738"/>
                <a:ext cx="38100" cy="30163"/>
              </a:xfrm>
              <a:custGeom>
                <a:avLst/>
                <a:gdLst>
                  <a:gd name="T0" fmla="*/ 62 w 78"/>
                  <a:gd name="T1" fmla="*/ 63 h 63"/>
                  <a:gd name="T2" fmla="*/ 78 w 78"/>
                  <a:gd name="T3" fmla="*/ 35 h 63"/>
                  <a:gd name="T4" fmla="*/ 52 w 78"/>
                  <a:gd name="T5" fmla="*/ 20 h 63"/>
                  <a:gd name="T6" fmla="*/ 43 w 78"/>
                  <a:gd name="T7" fmla="*/ 36 h 63"/>
                  <a:gd name="T8" fmla="*/ 58 w 78"/>
                  <a:gd name="T9" fmla="*/ 44 h 63"/>
                  <a:gd name="T10" fmla="*/ 61 w 78"/>
                  <a:gd name="T11" fmla="*/ 39 h 63"/>
                  <a:gd name="T12" fmla="*/ 51 w 78"/>
                  <a:gd name="T13" fmla="*/ 33 h 63"/>
                  <a:gd name="T14" fmla="*/ 54 w 78"/>
                  <a:gd name="T15" fmla="*/ 28 h 63"/>
                  <a:gd name="T16" fmla="*/ 70 w 78"/>
                  <a:gd name="T17" fmla="*/ 38 h 63"/>
                  <a:gd name="T18" fmla="*/ 63 w 78"/>
                  <a:gd name="T19" fmla="*/ 50 h 63"/>
                  <a:gd name="T20" fmla="*/ 59 w 78"/>
                  <a:gd name="T21" fmla="*/ 53 h 63"/>
                  <a:gd name="T22" fmla="*/ 10 w 78"/>
                  <a:gd name="T23" fmla="*/ 27 h 63"/>
                  <a:gd name="T24" fmla="*/ 17 w 78"/>
                  <a:gd name="T25" fmla="*/ 10 h 63"/>
                  <a:gd name="T26" fmla="*/ 33 w 78"/>
                  <a:gd name="T27" fmla="*/ 18 h 63"/>
                  <a:gd name="T28" fmla="*/ 31 w 78"/>
                  <a:gd name="T29" fmla="*/ 23 h 63"/>
                  <a:gd name="T30" fmla="*/ 21 w 78"/>
                  <a:gd name="T31" fmla="*/ 18 h 63"/>
                  <a:gd name="T32" fmla="*/ 19 w 78"/>
                  <a:gd name="T33" fmla="*/ 25 h 63"/>
                  <a:gd name="T34" fmla="*/ 34 w 78"/>
                  <a:gd name="T35" fmla="*/ 33 h 63"/>
                  <a:gd name="T36" fmla="*/ 43 w 78"/>
                  <a:gd name="T37" fmla="*/ 15 h 63"/>
                  <a:gd name="T38" fmla="*/ 13 w 78"/>
                  <a:gd name="T39" fmla="*/ 0 h 63"/>
                  <a:gd name="T40" fmla="*/ 0 w 78"/>
                  <a:gd name="T41" fmla="*/ 31 h 63"/>
                  <a:gd name="T42" fmla="*/ 62 w 78"/>
                  <a:gd name="T4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63">
                    <a:moveTo>
                      <a:pt x="62" y="63"/>
                    </a:moveTo>
                    <a:cubicBezTo>
                      <a:pt x="78" y="35"/>
                      <a:pt x="78" y="35"/>
                      <a:pt x="78" y="35"/>
                    </a:cubicBezTo>
                    <a:cubicBezTo>
                      <a:pt x="78" y="35"/>
                      <a:pt x="55" y="20"/>
                      <a:pt x="52" y="20"/>
                    </a:cubicBezTo>
                    <a:cubicBezTo>
                      <a:pt x="43" y="36"/>
                      <a:pt x="43" y="36"/>
                      <a:pt x="43" y="36"/>
                    </a:cubicBezTo>
                    <a:cubicBezTo>
                      <a:pt x="58" y="44"/>
                      <a:pt x="58" y="44"/>
                      <a:pt x="58" y="44"/>
                    </a:cubicBezTo>
                    <a:cubicBezTo>
                      <a:pt x="61" y="39"/>
                      <a:pt x="61" y="39"/>
                      <a:pt x="61" y="39"/>
                    </a:cubicBezTo>
                    <a:cubicBezTo>
                      <a:pt x="51" y="33"/>
                      <a:pt x="51" y="33"/>
                      <a:pt x="51" y="33"/>
                    </a:cubicBezTo>
                    <a:cubicBezTo>
                      <a:pt x="54" y="28"/>
                      <a:pt x="54" y="28"/>
                      <a:pt x="54" y="28"/>
                    </a:cubicBezTo>
                    <a:cubicBezTo>
                      <a:pt x="54" y="28"/>
                      <a:pt x="68" y="36"/>
                      <a:pt x="70" y="38"/>
                    </a:cubicBezTo>
                    <a:cubicBezTo>
                      <a:pt x="63" y="50"/>
                      <a:pt x="63" y="50"/>
                      <a:pt x="63" y="50"/>
                    </a:cubicBezTo>
                    <a:cubicBezTo>
                      <a:pt x="59" y="53"/>
                      <a:pt x="59" y="53"/>
                      <a:pt x="59" y="53"/>
                    </a:cubicBezTo>
                    <a:cubicBezTo>
                      <a:pt x="59" y="53"/>
                      <a:pt x="13" y="27"/>
                      <a:pt x="10" y="27"/>
                    </a:cubicBezTo>
                    <a:cubicBezTo>
                      <a:pt x="17" y="10"/>
                      <a:pt x="17" y="10"/>
                      <a:pt x="17" y="10"/>
                    </a:cubicBezTo>
                    <a:cubicBezTo>
                      <a:pt x="33" y="18"/>
                      <a:pt x="33" y="18"/>
                      <a:pt x="33" y="18"/>
                    </a:cubicBezTo>
                    <a:cubicBezTo>
                      <a:pt x="31" y="23"/>
                      <a:pt x="31" y="23"/>
                      <a:pt x="31" y="23"/>
                    </a:cubicBezTo>
                    <a:cubicBezTo>
                      <a:pt x="21" y="18"/>
                      <a:pt x="21" y="18"/>
                      <a:pt x="21" y="18"/>
                    </a:cubicBezTo>
                    <a:cubicBezTo>
                      <a:pt x="19" y="25"/>
                      <a:pt x="19" y="25"/>
                      <a:pt x="19" y="25"/>
                    </a:cubicBezTo>
                    <a:cubicBezTo>
                      <a:pt x="34" y="33"/>
                      <a:pt x="34" y="33"/>
                      <a:pt x="34" y="33"/>
                    </a:cubicBezTo>
                    <a:cubicBezTo>
                      <a:pt x="43" y="15"/>
                      <a:pt x="43" y="15"/>
                      <a:pt x="43" y="15"/>
                    </a:cubicBezTo>
                    <a:cubicBezTo>
                      <a:pt x="43" y="15"/>
                      <a:pt x="26" y="4"/>
                      <a:pt x="13" y="0"/>
                    </a:cubicBezTo>
                    <a:cubicBezTo>
                      <a:pt x="0" y="31"/>
                      <a:pt x="0" y="31"/>
                      <a:pt x="0" y="31"/>
                    </a:cubicBezTo>
                    <a:cubicBezTo>
                      <a:pt x="0" y="31"/>
                      <a:pt x="60" y="61"/>
                      <a:pt x="62"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0" name="Freeform 10"/>
              <p:cNvSpPr/>
              <p:nvPr/>
            </p:nvSpPr>
            <p:spPr bwMode="auto">
              <a:xfrm>
                <a:off x="919163" y="682626"/>
                <a:ext cx="38100" cy="23813"/>
              </a:xfrm>
              <a:custGeom>
                <a:avLst/>
                <a:gdLst>
                  <a:gd name="T0" fmla="*/ 77 w 77"/>
                  <a:gd name="T1" fmla="*/ 20 h 51"/>
                  <a:gd name="T2" fmla="*/ 48 w 77"/>
                  <a:gd name="T3" fmla="*/ 11 h 51"/>
                  <a:gd name="T4" fmla="*/ 43 w 77"/>
                  <a:gd name="T5" fmla="*/ 29 h 51"/>
                  <a:gd name="T6" fmla="*/ 59 w 77"/>
                  <a:gd name="T7" fmla="*/ 33 h 51"/>
                  <a:gd name="T8" fmla="*/ 61 w 77"/>
                  <a:gd name="T9" fmla="*/ 27 h 51"/>
                  <a:gd name="T10" fmla="*/ 50 w 77"/>
                  <a:gd name="T11" fmla="*/ 24 h 51"/>
                  <a:gd name="T12" fmla="*/ 52 w 77"/>
                  <a:gd name="T13" fmla="*/ 18 h 51"/>
                  <a:gd name="T14" fmla="*/ 69 w 77"/>
                  <a:gd name="T15" fmla="*/ 24 h 51"/>
                  <a:gd name="T16" fmla="*/ 65 w 77"/>
                  <a:gd name="T17" fmla="*/ 37 h 51"/>
                  <a:gd name="T18" fmla="*/ 63 w 77"/>
                  <a:gd name="T19" fmla="*/ 41 h 51"/>
                  <a:gd name="T20" fmla="*/ 9 w 77"/>
                  <a:gd name="T21" fmla="*/ 27 h 51"/>
                  <a:gd name="T22" fmla="*/ 12 w 77"/>
                  <a:gd name="T23" fmla="*/ 8 h 51"/>
                  <a:gd name="T24" fmla="*/ 30 w 77"/>
                  <a:gd name="T25" fmla="*/ 13 h 51"/>
                  <a:gd name="T26" fmla="*/ 28 w 77"/>
                  <a:gd name="T27" fmla="*/ 19 h 51"/>
                  <a:gd name="T28" fmla="*/ 18 w 77"/>
                  <a:gd name="T29" fmla="*/ 16 h 51"/>
                  <a:gd name="T30" fmla="*/ 17 w 77"/>
                  <a:gd name="T31" fmla="*/ 23 h 51"/>
                  <a:gd name="T32" fmla="*/ 33 w 77"/>
                  <a:gd name="T33" fmla="*/ 27 h 51"/>
                  <a:gd name="T34" fmla="*/ 38 w 77"/>
                  <a:gd name="T35" fmla="*/ 8 h 51"/>
                  <a:gd name="T36" fmla="*/ 6 w 77"/>
                  <a:gd name="T37" fmla="*/ 0 h 51"/>
                  <a:gd name="T38" fmla="*/ 0 w 77"/>
                  <a:gd name="T39" fmla="*/ 33 h 51"/>
                  <a:gd name="T40" fmla="*/ 67 w 77"/>
                  <a:gd name="T41" fmla="*/ 51 h 51"/>
                  <a:gd name="T42" fmla="*/ 77 w 77"/>
                  <a:gd name="T43"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51">
                    <a:moveTo>
                      <a:pt x="77" y="20"/>
                    </a:moveTo>
                    <a:cubicBezTo>
                      <a:pt x="77" y="20"/>
                      <a:pt x="51" y="10"/>
                      <a:pt x="48" y="11"/>
                    </a:cubicBezTo>
                    <a:cubicBezTo>
                      <a:pt x="43" y="29"/>
                      <a:pt x="43" y="29"/>
                      <a:pt x="43" y="29"/>
                    </a:cubicBezTo>
                    <a:cubicBezTo>
                      <a:pt x="59" y="33"/>
                      <a:pt x="59" y="33"/>
                      <a:pt x="59" y="33"/>
                    </a:cubicBezTo>
                    <a:cubicBezTo>
                      <a:pt x="61" y="27"/>
                      <a:pt x="61" y="27"/>
                      <a:pt x="61" y="27"/>
                    </a:cubicBezTo>
                    <a:cubicBezTo>
                      <a:pt x="50" y="24"/>
                      <a:pt x="50" y="24"/>
                      <a:pt x="50" y="24"/>
                    </a:cubicBezTo>
                    <a:cubicBezTo>
                      <a:pt x="52" y="18"/>
                      <a:pt x="52" y="18"/>
                      <a:pt x="52" y="18"/>
                    </a:cubicBezTo>
                    <a:cubicBezTo>
                      <a:pt x="52" y="18"/>
                      <a:pt x="68" y="23"/>
                      <a:pt x="69" y="24"/>
                    </a:cubicBezTo>
                    <a:cubicBezTo>
                      <a:pt x="65" y="37"/>
                      <a:pt x="65" y="37"/>
                      <a:pt x="65" y="37"/>
                    </a:cubicBezTo>
                    <a:cubicBezTo>
                      <a:pt x="63" y="41"/>
                      <a:pt x="63" y="41"/>
                      <a:pt x="63" y="41"/>
                    </a:cubicBezTo>
                    <a:cubicBezTo>
                      <a:pt x="63" y="41"/>
                      <a:pt x="12" y="27"/>
                      <a:pt x="9" y="27"/>
                    </a:cubicBezTo>
                    <a:cubicBezTo>
                      <a:pt x="12" y="8"/>
                      <a:pt x="12" y="8"/>
                      <a:pt x="12" y="8"/>
                    </a:cubicBezTo>
                    <a:cubicBezTo>
                      <a:pt x="30" y="13"/>
                      <a:pt x="30" y="13"/>
                      <a:pt x="30" y="13"/>
                    </a:cubicBezTo>
                    <a:cubicBezTo>
                      <a:pt x="28" y="19"/>
                      <a:pt x="28" y="19"/>
                      <a:pt x="28" y="19"/>
                    </a:cubicBezTo>
                    <a:cubicBezTo>
                      <a:pt x="18" y="16"/>
                      <a:pt x="18" y="16"/>
                      <a:pt x="18" y="16"/>
                    </a:cubicBezTo>
                    <a:cubicBezTo>
                      <a:pt x="17" y="23"/>
                      <a:pt x="17" y="23"/>
                      <a:pt x="17" y="23"/>
                    </a:cubicBezTo>
                    <a:cubicBezTo>
                      <a:pt x="33" y="27"/>
                      <a:pt x="33" y="27"/>
                      <a:pt x="33" y="27"/>
                    </a:cubicBezTo>
                    <a:cubicBezTo>
                      <a:pt x="38" y="8"/>
                      <a:pt x="38" y="8"/>
                      <a:pt x="38" y="8"/>
                    </a:cubicBezTo>
                    <a:cubicBezTo>
                      <a:pt x="38" y="8"/>
                      <a:pt x="19" y="1"/>
                      <a:pt x="6" y="0"/>
                    </a:cubicBezTo>
                    <a:cubicBezTo>
                      <a:pt x="0" y="33"/>
                      <a:pt x="0" y="33"/>
                      <a:pt x="0" y="33"/>
                    </a:cubicBezTo>
                    <a:cubicBezTo>
                      <a:pt x="0" y="33"/>
                      <a:pt x="65" y="49"/>
                      <a:pt x="67" y="51"/>
                    </a:cubicBezTo>
                    <a:lnTo>
                      <a:pt x="77"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1" name="Freeform 11"/>
              <p:cNvSpPr/>
              <p:nvPr/>
            </p:nvSpPr>
            <p:spPr bwMode="auto">
              <a:xfrm>
                <a:off x="881063" y="677863"/>
                <a:ext cx="36513" cy="19050"/>
              </a:xfrm>
              <a:custGeom>
                <a:avLst/>
                <a:gdLst>
                  <a:gd name="T0" fmla="*/ 70 w 74"/>
                  <a:gd name="T1" fmla="*/ 39 h 39"/>
                  <a:gd name="T2" fmla="*/ 74 w 74"/>
                  <a:gd name="T3" fmla="*/ 7 h 39"/>
                  <a:gd name="T4" fmla="*/ 43 w 74"/>
                  <a:gd name="T5" fmla="*/ 4 h 39"/>
                  <a:gd name="T6" fmla="*/ 42 w 74"/>
                  <a:gd name="T7" fmla="*/ 22 h 39"/>
                  <a:gd name="T8" fmla="*/ 59 w 74"/>
                  <a:gd name="T9" fmla="*/ 24 h 39"/>
                  <a:gd name="T10" fmla="*/ 60 w 74"/>
                  <a:gd name="T11" fmla="*/ 17 h 39"/>
                  <a:gd name="T12" fmla="*/ 48 w 74"/>
                  <a:gd name="T13" fmla="*/ 16 h 39"/>
                  <a:gd name="T14" fmla="*/ 49 w 74"/>
                  <a:gd name="T15" fmla="*/ 10 h 39"/>
                  <a:gd name="T16" fmla="*/ 67 w 74"/>
                  <a:gd name="T17" fmla="*/ 13 h 39"/>
                  <a:gd name="T18" fmla="*/ 66 w 74"/>
                  <a:gd name="T19" fmla="*/ 26 h 39"/>
                  <a:gd name="T20" fmla="*/ 64 w 74"/>
                  <a:gd name="T21" fmla="*/ 31 h 39"/>
                  <a:gd name="T22" fmla="*/ 8 w 74"/>
                  <a:gd name="T23" fmla="*/ 27 h 39"/>
                  <a:gd name="T24" fmla="*/ 8 w 74"/>
                  <a:gd name="T25" fmla="*/ 8 h 39"/>
                  <a:gd name="T26" fmla="*/ 26 w 74"/>
                  <a:gd name="T27" fmla="*/ 9 h 39"/>
                  <a:gd name="T28" fmla="*/ 26 w 74"/>
                  <a:gd name="T29" fmla="*/ 15 h 39"/>
                  <a:gd name="T30" fmla="*/ 15 w 74"/>
                  <a:gd name="T31" fmla="*/ 15 h 39"/>
                  <a:gd name="T32" fmla="*/ 15 w 74"/>
                  <a:gd name="T33" fmla="*/ 21 h 39"/>
                  <a:gd name="T34" fmla="*/ 32 w 74"/>
                  <a:gd name="T35" fmla="*/ 23 h 39"/>
                  <a:gd name="T36" fmla="*/ 33 w 74"/>
                  <a:gd name="T37" fmla="*/ 2 h 39"/>
                  <a:gd name="T38" fmla="*/ 0 w 74"/>
                  <a:gd name="T39" fmla="*/ 2 h 39"/>
                  <a:gd name="T40" fmla="*/ 1 w 74"/>
                  <a:gd name="T41" fmla="*/ 35 h 39"/>
                  <a:gd name="T42" fmla="*/ 70 w 74"/>
                  <a:gd name="T4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9">
                    <a:moveTo>
                      <a:pt x="70" y="39"/>
                    </a:moveTo>
                    <a:cubicBezTo>
                      <a:pt x="74" y="7"/>
                      <a:pt x="74" y="7"/>
                      <a:pt x="74" y="7"/>
                    </a:cubicBezTo>
                    <a:cubicBezTo>
                      <a:pt x="74" y="7"/>
                      <a:pt x="47" y="2"/>
                      <a:pt x="43" y="4"/>
                    </a:cubicBezTo>
                    <a:cubicBezTo>
                      <a:pt x="42" y="22"/>
                      <a:pt x="42" y="22"/>
                      <a:pt x="42" y="22"/>
                    </a:cubicBezTo>
                    <a:cubicBezTo>
                      <a:pt x="59" y="24"/>
                      <a:pt x="59" y="24"/>
                      <a:pt x="59" y="24"/>
                    </a:cubicBezTo>
                    <a:cubicBezTo>
                      <a:pt x="60" y="17"/>
                      <a:pt x="60" y="17"/>
                      <a:pt x="60" y="17"/>
                    </a:cubicBezTo>
                    <a:cubicBezTo>
                      <a:pt x="48" y="16"/>
                      <a:pt x="48" y="16"/>
                      <a:pt x="48" y="16"/>
                    </a:cubicBezTo>
                    <a:cubicBezTo>
                      <a:pt x="49" y="10"/>
                      <a:pt x="49" y="10"/>
                      <a:pt x="49" y="10"/>
                    </a:cubicBezTo>
                    <a:cubicBezTo>
                      <a:pt x="49" y="10"/>
                      <a:pt x="65" y="12"/>
                      <a:pt x="67" y="13"/>
                    </a:cubicBezTo>
                    <a:cubicBezTo>
                      <a:pt x="66" y="26"/>
                      <a:pt x="66" y="26"/>
                      <a:pt x="66" y="26"/>
                    </a:cubicBezTo>
                    <a:cubicBezTo>
                      <a:pt x="64" y="31"/>
                      <a:pt x="64" y="31"/>
                      <a:pt x="64" y="31"/>
                    </a:cubicBezTo>
                    <a:cubicBezTo>
                      <a:pt x="64" y="31"/>
                      <a:pt x="12" y="26"/>
                      <a:pt x="8" y="27"/>
                    </a:cubicBezTo>
                    <a:cubicBezTo>
                      <a:pt x="8" y="8"/>
                      <a:pt x="8" y="8"/>
                      <a:pt x="8" y="8"/>
                    </a:cubicBezTo>
                    <a:cubicBezTo>
                      <a:pt x="26" y="9"/>
                      <a:pt x="26" y="9"/>
                      <a:pt x="26" y="9"/>
                    </a:cubicBezTo>
                    <a:cubicBezTo>
                      <a:pt x="26" y="15"/>
                      <a:pt x="26" y="15"/>
                      <a:pt x="26" y="15"/>
                    </a:cubicBezTo>
                    <a:cubicBezTo>
                      <a:pt x="15" y="15"/>
                      <a:pt x="15" y="15"/>
                      <a:pt x="15" y="15"/>
                    </a:cubicBezTo>
                    <a:cubicBezTo>
                      <a:pt x="15" y="21"/>
                      <a:pt x="15" y="21"/>
                      <a:pt x="15" y="21"/>
                    </a:cubicBezTo>
                    <a:cubicBezTo>
                      <a:pt x="32" y="23"/>
                      <a:pt x="32" y="23"/>
                      <a:pt x="32" y="23"/>
                    </a:cubicBezTo>
                    <a:cubicBezTo>
                      <a:pt x="33" y="2"/>
                      <a:pt x="33" y="2"/>
                      <a:pt x="33" y="2"/>
                    </a:cubicBezTo>
                    <a:cubicBezTo>
                      <a:pt x="33" y="2"/>
                      <a:pt x="13" y="0"/>
                      <a:pt x="0" y="2"/>
                    </a:cubicBezTo>
                    <a:cubicBezTo>
                      <a:pt x="1" y="35"/>
                      <a:pt x="1" y="35"/>
                      <a:pt x="1" y="35"/>
                    </a:cubicBezTo>
                    <a:cubicBezTo>
                      <a:pt x="1" y="35"/>
                      <a:pt x="67" y="38"/>
                      <a:pt x="7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2" name="Freeform 12"/>
              <p:cNvSpPr/>
              <p:nvPr/>
            </p:nvSpPr>
            <p:spPr bwMode="auto">
              <a:xfrm>
                <a:off x="839788" y="677863"/>
                <a:ext cx="36513" cy="19050"/>
              </a:xfrm>
              <a:custGeom>
                <a:avLst/>
                <a:gdLst>
                  <a:gd name="T0" fmla="*/ 75 w 75"/>
                  <a:gd name="T1" fmla="*/ 33 h 38"/>
                  <a:gd name="T2" fmla="*/ 74 w 75"/>
                  <a:gd name="T3" fmla="*/ 0 h 38"/>
                  <a:gd name="T4" fmla="*/ 43 w 75"/>
                  <a:gd name="T5" fmla="*/ 1 h 38"/>
                  <a:gd name="T6" fmla="*/ 45 w 75"/>
                  <a:gd name="T7" fmla="*/ 20 h 38"/>
                  <a:gd name="T8" fmla="*/ 62 w 75"/>
                  <a:gd name="T9" fmla="*/ 19 h 38"/>
                  <a:gd name="T10" fmla="*/ 61 w 75"/>
                  <a:gd name="T11" fmla="*/ 12 h 38"/>
                  <a:gd name="T12" fmla="*/ 50 w 75"/>
                  <a:gd name="T13" fmla="*/ 13 h 38"/>
                  <a:gd name="T14" fmla="*/ 50 w 75"/>
                  <a:gd name="T15" fmla="*/ 6 h 38"/>
                  <a:gd name="T16" fmla="*/ 68 w 75"/>
                  <a:gd name="T17" fmla="*/ 7 h 38"/>
                  <a:gd name="T18" fmla="*/ 69 w 75"/>
                  <a:gd name="T19" fmla="*/ 21 h 38"/>
                  <a:gd name="T20" fmla="*/ 68 w 75"/>
                  <a:gd name="T21" fmla="*/ 25 h 38"/>
                  <a:gd name="T22" fmla="*/ 12 w 75"/>
                  <a:gd name="T23" fmla="*/ 30 h 38"/>
                  <a:gd name="T24" fmla="*/ 9 w 75"/>
                  <a:gd name="T25" fmla="*/ 11 h 38"/>
                  <a:gd name="T26" fmla="*/ 27 w 75"/>
                  <a:gd name="T27" fmla="*/ 9 h 38"/>
                  <a:gd name="T28" fmla="*/ 28 w 75"/>
                  <a:gd name="T29" fmla="*/ 15 h 38"/>
                  <a:gd name="T30" fmla="*/ 17 w 75"/>
                  <a:gd name="T31" fmla="*/ 17 h 38"/>
                  <a:gd name="T32" fmla="*/ 18 w 75"/>
                  <a:gd name="T33" fmla="*/ 23 h 38"/>
                  <a:gd name="T34" fmla="*/ 35 w 75"/>
                  <a:gd name="T35" fmla="*/ 22 h 38"/>
                  <a:gd name="T36" fmla="*/ 33 w 75"/>
                  <a:gd name="T37" fmla="*/ 2 h 38"/>
                  <a:gd name="T38" fmla="*/ 0 w 75"/>
                  <a:gd name="T39" fmla="*/ 6 h 38"/>
                  <a:gd name="T40" fmla="*/ 6 w 75"/>
                  <a:gd name="T41" fmla="*/ 38 h 38"/>
                  <a:gd name="T42" fmla="*/ 75 w 75"/>
                  <a:gd name="T43"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8">
                    <a:moveTo>
                      <a:pt x="75" y="33"/>
                    </a:moveTo>
                    <a:cubicBezTo>
                      <a:pt x="74" y="0"/>
                      <a:pt x="74" y="0"/>
                      <a:pt x="74" y="0"/>
                    </a:cubicBezTo>
                    <a:cubicBezTo>
                      <a:pt x="74" y="0"/>
                      <a:pt x="47" y="0"/>
                      <a:pt x="43" y="1"/>
                    </a:cubicBezTo>
                    <a:cubicBezTo>
                      <a:pt x="45" y="20"/>
                      <a:pt x="45" y="20"/>
                      <a:pt x="45" y="20"/>
                    </a:cubicBezTo>
                    <a:cubicBezTo>
                      <a:pt x="62" y="19"/>
                      <a:pt x="62" y="19"/>
                      <a:pt x="62" y="19"/>
                    </a:cubicBezTo>
                    <a:cubicBezTo>
                      <a:pt x="61" y="12"/>
                      <a:pt x="61" y="12"/>
                      <a:pt x="61" y="12"/>
                    </a:cubicBezTo>
                    <a:cubicBezTo>
                      <a:pt x="50" y="13"/>
                      <a:pt x="50" y="13"/>
                      <a:pt x="50" y="13"/>
                    </a:cubicBezTo>
                    <a:cubicBezTo>
                      <a:pt x="50" y="6"/>
                      <a:pt x="50" y="6"/>
                      <a:pt x="50" y="6"/>
                    </a:cubicBezTo>
                    <a:cubicBezTo>
                      <a:pt x="50" y="6"/>
                      <a:pt x="66" y="6"/>
                      <a:pt x="68" y="7"/>
                    </a:cubicBezTo>
                    <a:cubicBezTo>
                      <a:pt x="69" y="21"/>
                      <a:pt x="69" y="21"/>
                      <a:pt x="69" y="21"/>
                    </a:cubicBezTo>
                    <a:cubicBezTo>
                      <a:pt x="68" y="25"/>
                      <a:pt x="68" y="25"/>
                      <a:pt x="68" y="25"/>
                    </a:cubicBezTo>
                    <a:cubicBezTo>
                      <a:pt x="68" y="25"/>
                      <a:pt x="15" y="28"/>
                      <a:pt x="12" y="30"/>
                    </a:cubicBezTo>
                    <a:cubicBezTo>
                      <a:pt x="9" y="11"/>
                      <a:pt x="9" y="11"/>
                      <a:pt x="9" y="11"/>
                    </a:cubicBezTo>
                    <a:cubicBezTo>
                      <a:pt x="27" y="9"/>
                      <a:pt x="27" y="9"/>
                      <a:pt x="27" y="9"/>
                    </a:cubicBezTo>
                    <a:cubicBezTo>
                      <a:pt x="28" y="15"/>
                      <a:pt x="28" y="15"/>
                      <a:pt x="28" y="15"/>
                    </a:cubicBezTo>
                    <a:cubicBezTo>
                      <a:pt x="17" y="17"/>
                      <a:pt x="17" y="17"/>
                      <a:pt x="17" y="17"/>
                    </a:cubicBezTo>
                    <a:cubicBezTo>
                      <a:pt x="18" y="23"/>
                      <a:pt x="18" y="23"/>
                      <a:pt x="18" y="23"/>
                    </a:cubicBezTo>
                    <a:cubicBezTo>
                      <a:pt x="35" y="22"/>
                      <a:pt x="35" y="22"/>
                      <a:pt x="35" y="22"/>
                    </a:cubicBezTo>
                    <a:cubicBezTo>
                      <a:pt x="33" y="2"/>
                      <a:pt x="33" y="2"/>
                      <a:pt x="33" y="2"/>
                    </a:cubicBezTo>
                    <a:cubicBezTo>
                      <a:pt x="33" y="2"/>
                      <a:pt x="13" y="2"/>
                      <a:pt x="0" y="6"/>
                    </a:cubicBezTo>
                    <a:cubicBezTo>
                      <a:pt x="6" y="38"/>
                      <a:pt x="6" y="38"/>
                      <a:pt x="6" y="38"/>
                    </a:cubicBezTo>
                    <a:cubicBezTo>
                      <a:pt x="6" y="38"/>
                      <a:pt x="72" y="31"/>
                      <a:pt x="7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3" name="Freeform 13"/>
              <p:cNvSpPr/>
              <p:nvPr/>
            </p:nvSpPr>
            <p:spPr bwMode="auto">
              <a:xfrm>
                <a:off x="800101" y="682626"/>
                <a:ext cx="38100" cy="25400"/>
              </a:xfrm>
              <a:custGeom>
                <a:avLst/>
                <a:gdLst>
                  <a:gd name="T0" fmla="*/ 78 w 78"/>
                  <a:gd name="T1" fmla="*/ 32 h 52"/>
                  <a:gd name="T2" fmla="*/ 71 w 78"/>
                  <a:gd name="T3" fmla="*/ 0 h 52"/>
                  <a:gd name="T4" fmla="*/ 41 w 78"/>
                  <a:gd name="T5" fmla="*/ 8 h 52"/>
                  <a:gd name="T6" fmla="*/ 46 w 78"/>
                  <a:gd name="T7" fmla="*/ 26 h 52"/>
                  <a:gd name="T8" fmla="*/ 62 w 78"/>
                  <a:gd name="T9" fmla="*/ 21 h 52"/>
                  <a:gd name="T10" fmla="*/ 61 w 78"/>
                  <a:gd name="T11" fmla="*/ 15 h 52"/>
                  <a:gd name="T12" fmla="*/ 50 w 78"/>
                  <a:gd name="T13" fmla="*/ 17 h 52"/>
                  <a:gd name="T14" fmla="*/ 48 w 78"/>
                  <a:gd name="T15" fmla="*/ 11 h 52"/>
                  <a:gd name="T16" fmla="*/ 66 w 78"/>
                  <a:gd name="T17" fmla="*/ 8 h 52"/>
                  <a:gd name="T18" fmla="*/ 70 w 78"/>
                  <a:gd name="T19" fmla="*/ 21 h 52"/>
                  <a:gd name="T20" fmla="*/ 70 w 78"/>
                  <a:gd name="T21" fmla="*/ 26 h 52"/>
                  <a:gd name="T22" fmla="*/ 16 w 78"/>
                  <a:gd name="T23" fmla="*/ 42 h 52"/>
                  <a:gd name="T24" fmla="*/ 9 w 78"/>
                  <a:gd name="T25" fmla="*/ 24 h 52"/>
                  <a:gd name="T26" fmla="*/ 26 w 78"/>
                  <a:gd name="T27" fmla="*/ 19 h 52"/>
                  <a:gd name="T28" fmla="*/ 28 w 78"/>
                  <a:gd name="T29" fmla="*/ 25 h 52"/>
                  <a:gd name="T30" fmla="*/ 18 w 78"/>
                  <a:gd name="T31" fmla="*/ 28 h 52"/>
                  <a:gd name="T32" fmla="*/ 21 w 78"/>
                  <a:gd name="T33" fmla="*/ 34 h 52"/>
                  <a:gd name="T34" fmla="*/ 37 w 78"/>
                  <a:gd name="T35" fmla="*/ 29 h 52"/>
                  <a:gd name="T36" fmla="*/ 31 w 78"/>
                  <a:gd name="T37" fmla="*/ 10 h 52"/>
                  <a:gd name="T38" fmla="*/ 0 w 78"/>
                  <a:gd name="T39" fmla="*/ 21 h 52"/>
                  <a:gd name="T40" fmla="*/ 11 w 78"/>
                  <a:gd name="T41" fmla="*/ 52 h 52"/>
                  <a:gd name="T42" fmla="*/ 78 w 78"/>
                  <a:gd name="T4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52">
                    <a:moveTo>
                      <a:pt x="78" y="32"/>
                    </a:moveTo>
                    <a:cubicBezTo>
                      <a:pt x="71" y="0"/>
                      <a:pt x="71" y="0"/>
                      <a:pt x="71" y="0"/>
                    </a:cubicBezTo>
                    <a:cubicBezTo>
                      <a:pt x="71" y="0"/>
                      <a:pt x="44" y="5"/>
                      <a:pt x="41" y="8"/>
                    </a:cubicBezTo>
                    <a:cubicBezTo>
                      <a:pt x="46" y="26"/>
                      <a:pt x="46" y="26"/>
                      <a:pt x="46" y="26"/>
                    </a:cubicBezTo>
                    <a:cubicBezTo>
                      <a:pt x="62" y="21"/>
                      <a:pt x="62" y="21"/>
                      <a:pt x="62" y="21"/>
                    </a:cubicBezTo>
                    <a:cubicBezTo>
                      <a:pt x="61" y="15"/>
                      <a:pt x="61" y="15"/>
                      <a:pt x="61" y="15"/>
                    </a:cubicBezTo>
                    <a:cubicBezTo>
                      <a:pt x="50" y="17"/>
                      <a:pt x="50" y="17"/>
                      <a:pt x="50" y="17"/>
                    </a:cubicBezTo>
                    <a:cubicBezTo>
                      <a:pt x="48" y="11"/>
                      <a:pt x="48" y="11"/>
                      <a:pt x="48" y="11"/>
                    </a:cubicBezTo>
                    <a:cubicBezTo>
                      <a:pt x="48" y="11"/>
                      <a:pt x="64" y="8"/>
                      <a:pt x="66" y="8"/>
                    </a:cubicBezTo>
                    <a:cubicBezTo>
                      <a:pt x="70" y="21"/>
                      <a:pt x="70" y="21"/>
                      <a:pt x="70" y="21"/>
                    </a:cubicBezTo>
                    <a:cubicBezTo>
                      <a:pt x="70" y="26"/>
                      <a:pt x="70" y="26"/>
                      <a:pt x="70" y="26"/>
                    </a:cubicBezTo>
                    <a:cubicBezTo>
                      <a:pt x="70" y="26"/>
                      <a:pt x="19" y="40"/>
                      <a:pt x="16" y="42"/>
                    </a:cubicBezTo>
                    <a:cubicBezTo>
                      <a:pt x="9" y="24"/>
                      <a:pt x="9" y="24"/>
                      <a:pt x="9" y="24"/>
                    </a:cubicBezTo>
                    <a:cubicBezTo>
                      <a:pt x="26" y="19"/>
                      <a:pt x="26" y="19"/>
                      <a:pt x="26" y="19"/>
                    </a:cubicBezTo>
                    <a:cubicBezTo>
                      <a:pt x="28" y="25"/>
                      <a:pt x="28" y="25"/>
                      <a:pt x="28" y="25"/>
                    </a:cubicBezTo>
                    <a:cubicBezTo>
                      <a:pt x="18" y="28"/>
                      <a:pt x="18" y="28"/>
                      <a:pt x="18" y="28"/>
                    </a:cubicBezTo>
                    <a:cubicBezTo>
                      <a:pt x="21" y="34"/>
                      <a:pt x="21" y="34"/>
                      <a:pt x="21" y="34"/>
                    </a:cubicBezTo>
                    <a:cubicBezTo>
                      <a:pt x="37" y="29"/>
                      <a:pt x="37" y="29"/>
                      <a:pt x="37" y="29"/>
                    </a:cubicBezTo>
                    <a:cubicBezTo>
                      <a:pt x="31" y="10"/>
                      <a:pt x="31" y="10"/>
                      <a:pt x="31" y="10"/>
                    </a:cubicBezTo>
                    <a:cubicBezTo>
                      <a:pt x="31" y="10"/>
                      <a:pt x="11" y="14"/>
                      <a:pt x="0" y="21"/>
                    </a:cubicBezTo>
                    <a:cubicBezTo>
                      <a:pt x="11" y="52"/>
                      <a:pt x="11" y="52"/>
                      <a:pt x="11" y="52"/>
                    </a:cubicBezTo>
                    <a:cubicBezTo>
                      <a:pt x="11" y="52"/>
                      <a:pt x="75" y="31"/>
                      <a:pt x="7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4" name="Freeform 14"/>
              <p:cNvSpPr/>
              <p:nvPr/>
            </p:nvSpPr>
            <p:spPr bwMode="auto">
              <a:xfrm>
                <a:off x="763588" y="695326"/>
                <a:ext cx="38100" cy="30163"/>
              </a:xfrm>
              <a:custGeom>
                <a:avLst/>
                <a:gdLst>
                  <a:gd name="T0" fmla="*/ 79 w 79"/>
                  <a:gd name="T1" fmla="*/ 29 h 63"/>
                  <a:gd name="T2" fmla="*/ 65 w 79"/>
                  <a:gd name="T3" fmla="*/ 0 h 63"/>
                  <a:gd name="T4" fmla="*/ 37 w 79"/>
                  <a:gd name="T5" fmla="*/ 14 h 63"/>
                  <a:gd name="T6" fmla="*/ 46 w 79"/>
                  <a:gd name="T7" fmla="*/ 30 h 63"/>
                  <a:gd name="T8" fmla="*/ 61 w 79"/>
                  <a:gd name="T9" fmla="*/ 22 h 63"/>
                  <a:gd name="T10" fmla="*/ 58 w 79"/>
                  <a:gd name="T11" fmla="*/ 16 h 63"/>
                  <a:gd name="T12" fmla="*/ 48 w 79"/>
                  <a:gd name="T13" fmla="*/ 21 h 63"/>
                  <a:gd name="T14" fmla="*/ 45 w 79"/>
                  <a:gd name="T15" fmla="*/ 16 h 63"/>
                  <a:gd name="T16" fmla="*/ 62 w 79"/>
                  <a:gd name="T17" fmla="*/ 9 h 63"/>
                  <a:gd name="T18" fmla="*/ 68 w 79"/>
                  <a:gd name="T19" fmla="*/ 21 h 63"/>
                  <a:gd name="T20" fmla="*/ 69 w 79"/>
                  <a:gd name="T21" fmla="*/ 25 h 63"/>
                  <a:gd name="T22" fmla="*/ 20 w 79"/>
                  <a:gd name="T23" fmla="*/ 52 h 63"/>
                  <a:gd name="T24" fmla="*/ 10 w 79"/>
                  <a:gd name="T25" fmla="*/ 37 h 63"/>
                  <a:gd name="T26" fmla="*/ 25 w 79"/>
                  <a:gd name="T27" fmla="*/ 28 h 63"/>
                  <a:gd name="T28" fmla="*/ 28 w 79"/>
                  <a:gd name="T29" fmla="*/ 33 h 63"/>
                  <a:gd name="T30" fmla="*/ 19 w 79"/>
                  <a:gd name="T31" fmla="*/ 38 h 63"/>
                  <a:gd name="T32" fmla="*/ 23 w 79"/>
                  <a:gd name="T33" fmla="*/ 44 h 63"/>
                  <a:gd name="T34" fmla="*/ 38 w 79"/>
                  <a:gd name="T35" fmla="*/ 36 h 63"/>
                  <a:gd name="T36" fmla="*/ 28 w 79"/>
                  <a:gd name="T37" fmla="*/ 18 h 63"/>
                  <a:gd name="T38" fmla="*/ 0 w 79"/>
                  <a:gd name="T39" fmla="*/ 35 h 63"/>
                  <a:gd name="T40" fmla="*/ 18 w 79"/>
                  <a:gd name="T41" fmla="*/ 63 h 63"/>
                  <a:gd name="T42" fmla="*/ 79 w 79"/>
                  <a:gd name="T43"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 h="63">
                    <a:moveTo>
                      <a:pt x="79" y="29"/>
                    </a:moveTo>
                    <a:cubicBezTo>
                      <a:pt x="65" y="0"/>
                      <a:pt x="65" y="0"/>
                      <a:pt x="65" y="0"/>
                    </a:cubicBezTo>
                    <a:cubicBezTo>
                      <a:pt x="65" y="0"/>
                      <a:pt x="39" y="11"/>
                      <a:pt x="37" y="14"/>
                    </a:cubicBezTo>
                    <a:cubicBezTo>
                      <a:pt x="46" y="30"/>
                      <a:pt x="46" y="30"/>
                      <a:pt x="46" y="30"/>
                    </a:cubicBezTo>
                    <a:cubicBezTo>
                      <a:pt x="61" y="22"/>
                      <a:pt x="61" y="22"/>
                      <a:pt x="61" y="22"/>
                    </a:cubicBezTo>
                    <a:cubicBezTo>
                      <a:pt x="58" y="16"/>
                      <a:pt x="58" y="16"/>
                      <a:pt x="58" y="16"/>
                    </a:cubicBezTo>
                    <a:cubicBezTo>
                      <a:pt x="48" y="21"/>
                      <a:pt x="48" y="21"/>
                      <a:pt x="48" y="21"/>
                    </a:cubicBezTo>
                    <a:cubicBezTo>
                      <a:pt x="45" y="16"/>
                      <a:pt x="45" y="16"/>
                      <a:pt x="45" y="16"/>
                    </a:cubicBezTo>
                    <a:cubicBezTo>
                      <a:pt x="45" y="16"/>
                      <a:pt x="60" y="9"/>
                      <a:pt x="62" y="9"/>
                    </a:cubicBezTo>
                    <a:cubicBezTo>
                      <a:pt x="68" y="21"/>
                      <a:pt x="68" y="21"/>
                      <a:pt x="68" y="21"/>
                    </a:cubicBezTo>
                    <a:cubicBezTo>
                      <a:pt x="69" y="25"/>
                      <a:pt x="69" y="25"/>
                      <a:pt x="69" y="25"/>
                    </a:cubicBezTo>
                    <a:cubicBezTo>
                      <a:pt x="69" y="25"/>
                      <a:pt x="22" y="50"/>
                      <a:pt x="20" y="52"/>
                    </a:cubicBezTo>
                    <a:cubicBezTo>
                      <a:pt x="10" y="37"/>
                      <a:pt x="10" y="37"/>
                      <a:pt x="10" y="37"/>
                    </a:cubicBezTo>
                    <a:cubicBezTo>
                      <a:pt x="25" y="28"/>
                      <a:pt x="25" y="28"/>
                      <a:pt x="25" y="28"/>
                    </a:cubicBezTo>
                    <a:cubicBezTo>
                      <a:pt x="28" y="33"/>
                      <a:pt x="28" y="33"/>
                      <a:pt x="28" y="33"/>
                    </a:cubicBezTo>
                    <a:cubicBezTo>
                      <a:pt x="19" y="38"/>
                      <a:pt x="19" y="38"/>
                      <a:pt x="19" y="38"/>
                    </a:cubicBezTo>
                    <a:cubicBezTo>
                      <a:pt x="23" y="44"/>
                      <a:pt x="23" y="44"/>
                      <a:pt x="23" y="44"/>
                    </a:cubicBezTo>
                    <a:cubicBezTo>
                      <a:pt x="38" y="36"/>
                      <a:pt x="38" y="36"/>
                      <a:pt x="38" y="36"/>
                    </a:cubicBezTo>
                    <a:cubicBezTo>
                      <a:pt x="28" y="18"/>
                      <a:pt x="28" y="18"/>
                      <a:pt x="28" y="18"/>
                    </a:cubicBezTo>
                    <a:cubicBezTo>
                      <a:pt x="28" y="18"/>
                      <a:pt x="10" y="27"/>
                      <a:pt x="0" y="35"/>
                    </a:cubicBezTo>
                    <a:cubicBezTo>
                      <a:pt x="18" y="63"/>
                      <a:pt x="18" y="63"/>
                      <a:pt x="18" y="63"/>
                    </a:cubicBezTo>
                    <a:cubicBezTo>
                      <a:pt x="18" y="63"/>
                      <a:pt x="76" y="30"/>
                      <a:pt x="79"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5" name="Freeform 15"/>
              <p:cNvSpPr/>
              <p:nvPr/>
            </p:nvSpPr>
            <p:spPr bwMode="auto">
              <a:xfrm>
                <a:off x="730251" y="715963"/>
                <a:ext cx="36513" cy="33338"/>
              </a:xfrm>
              <a:custGeom>
                <a:avLst/>
                <a:gdLst>
                  <a:gd name="T0" fmla="*/ 76 w 76"/>
                  <a:gd name="T1" fmla="*/ 25 h 71"/>
                  <a:gd name="T2" fmla="*/ 56 w 76"/>
                  <a:gd name="T3" fmla="*/ 0 h 71"/>
                  <a:gd name="T4" fmla="*/ 32 w 76"/>
                  <a:gd name="T5" fmla="*/ 18 h 71"/>
                  <a:gd name="T6" fmla="*/ 44 w 76"/>
                  <a:gd name="T7" fmla="*/ 33 h 71"/>
                  <a:gd name="T8" fmla="*/ 57 w 76"/>
                  <a:gd name="T9" fmla="*/ 22 h 71"/>
                  <a:gd name="T10" fmla="*/ 53 w 76"/>
                  <a:gd name="T11" fmla="*/ 17 h 71"/>
                  <a:gd name="T12" fmla="*/ 44 w 76"/>
                  <a:gd name="T13" fmla="*/ 24 h 71"/>
                  <a:gd name="T14" fmla="*/ 40 w 76"/>
                  <a:gd name="T15" fmla="*/ 19 h 71"/>
                  <a:gd name="T16" fmla="*/ 55 w 76"/>
                  <a:gd name="T17" fmla="*/ 8 h 71"/>
                  <a:gd name="T18" fmla="*/ 64 w 76"/>
                  <a:gd name="T19" fmla="*/ 19 h 71"/>
                  <a:gd name="T20" fmla="*/ 66 w 76"/>
                  <a:gd name="T21" fmla="*/ 24 h 71"/>
                  <a:gd name="T22" fmla="*/ 23 w 76"/>
                  <a:gd name="T23" fmla="*/ 60 h 71"/>
                  <a:gd name="T24" fmla="*/ 10 w 76"/>
                  <a:gd name="T25" fmla="*/ 47 h 71"/>
                  <a:gd name="T26" fmla="*/ 23 w 76"/>
                  <a:gd name="T27" fmla="*/ 35 h 71"/>
                  <a:gd name="T28" fmla="*/ 27 w 76"/>
                  <a:gd name="T29" fmla="*/ 39 h 71"/>
                  <a:gd name="T30" fmla="*/ 19 w 76"/>
                  <a:gd name="T31" fmla="*/ 46 h 71"/>
                  <a:gd name="T32" fmla="*/ 24 w 76"/>
                  <a:gd name="T33" fmla="*/ 51 h 71"/>
                  <a:gd name="T34" fmla="*/ 37 w 76"/>
                  <a:gd name="T35" fmla="*/ 40 h 71"/>
                  <a:gd name="T36" fmla="*/ 24 w 76"/>
                  <a:gd name="T37" fmla="*/ 25 h 71"/>
                  <a:gd name="T38" fmla="*/ 0 w 76"/>
                  <a:gd name="T39" fmla="*/ 47 h 71"/>
                  <a:gd name="T40" fmla="*/ 23 w 76"/>
                  <a:gd name="T41" fmla="*/ 71 h 71"/>
                  <a:gd name="T42" fmla="*/ 76 w 76"/>
                  <a:gd name="T4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71">
                    <a:moveTo>
                      <a:pt x="76" y="25"/>
                    </a:moveTo>
                    <a:cubicBezTo>
                      <a:pt x="56" y="0"/>
                      <a:pt x="56" y="0"/>
                      <a:pt x="56" y="0"/>
                    </a:cubicBezTo>
                    <a:cubicBezTo>
                      <a:pt x="56" y="0"/>
                      <a:pt x="33" y="15"/>
                      <a:pt x="32" y="18"/>
                    </a:cubicBezTo>
                    <a:cubicBezTo>
                      <a:pt x="44" y="33"/>
                      <a:pt x="44" y="33"/>
                      <a:pt x="44" y="33"/>
                    </a:cubicBezTo>
                    <a:cubicBezTo>
                      <a:pt x="57" y="22"/>
                      <a:pt x="57" y="22"/>
                      <a:pt x="57" y="22"/>
                    </a:cubicBezTo>
                    <a:cubicBezTo>
                      <a:pt x="53" y="17"/>
                      <a:pt x="53" y="17"/>
                      <a:pt x="53" y="17"/>
                    </a:cubicBezTo>
                    <a:cubicBezTo>
                      <a:pt x="44" y="24"/>
                      <a:pt x="44" y="24"/>
                      <a:pt x="44" y="24"/>
                    </a:cubicBezTo>
                    <a:cubicBezTo>
                      <a:pt x="40" y="19"/>
                      <a:pt x="40" y="19"/>
                      <a:pt x="40" y="19"/>
                    </a:cubicBezTo>
                    <a:cubicBezTo>
                      <a:pt x="40" y="19"/>
                      <a:pt x="54" y="9"/>
                      <a:pt x="55" y="8"/>
                    </a:cubicBezTo>
                    <a:cubicBezTo>
                      <a:pt x="64" y="19"/>
                      <a:pt x="64" y="19"/>
                      <a:pt x="64" y="19"/>
                    </a:cubicBezTo>
                    <a:cubicBezTo>
                      <a:pt x="66" y="24"/>
                      <a:pt x="66" y="24"/>
                      <a:pt x="66" y="24"/>
                    </a:cubicBezTo>
                    <a:cubicBezTo>
                      <a:pt x="66" y="24"/>
                      <a:pt x="25" y="57"/>
                      <a:pt x="23" y="60"/>
                    </a:cubicBezTo>
                    <a:cubicBezTo>
                      <a:pt x="10" y="47"/>
                      <a:pt x="10" y="47"/>
                      <a:pt x="10" y="47"/>
                    </a:cubicBezTo>
                    <a:cubicBezTo>
                      <a:pt x="23" y="35"/>
                      <a:pt x="23" y="35"/>
                      <a:pt x="23" y="35"/>
                    </a:cubicBezTo>
                    <a:cubicBezTo>
                      <a:pt x="27" y="39"/>
                      <a:pt x="27" y="39"/>
                      <a:pt x="27" y="39"/>
                    </a:cubicBezTo>
                    <a:cubicBezTo>
                      <a:pt x="19" y="46"/>
                      <a:pt x="19" y="46"/>
                      <a:pt x="19" y="46"/>
                    </a:cubicBezTo>
                    <a:cubicBezTo>
                      <a:pt x="24" y="51"/>
                      <a:pt x="24" y="51"/>
                      <a:pt x="24" y="51"/>
                    </a:cubicBezTo>
                    <a:cubicBezTo>
                      <a:pt x="37" y="40"/>
                      <a:pt x="37" y="40"/>
                      <a:pt x="37" y="40"/>
                    </a:cubicBezTo>
                    <a:cubicBezTo>
                      <a:pt x="24" y="25"/>
                      <a:pt x="24" y="25"/>
                      <a:pt x="24" y="25"/>
                    </a:cubicBezTo>
                    <a:cubicBezTo>
                      <a:pt x="24" y="25"/>
                      <a:pt x="8" y="37"/>
                      <a:pt x="0" y="47"/>
                    </a:cubicBezTo>
                    <a:cubicBezTo>
                      <a:pt x="23" y="71"/>
                      <a:pt x="23" y="71"/>
                      <a:pt x="23" y="71"/>
                    </a:cubicBezTo>
                    <a:cubicBezTo>
                      <a:pt x="23" y="71"/>
                      <a:pt x="73" y="26"/>
                      <a:pt x="7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6" name="Freeform 16"/>
              <p:cNvSpPr/>
              <p:nvPr/>
            </p:nvSpPr>
            <p:spPr bwMode="auto">
              <a:xfrm>
                <a:off x="703263" y="742951"/>
                <a:ext cx="34925" cy="36513"/>
              </a:xfrm>
              <a:custGeom>
                <a:avLst/>
                <a:gdLst>
                  <a:gd name="T0" fmla="*/ 72 w 72"/>
                  <a:gd name="T1" fmla="*/ 22 h 75"/>
                  <a:gd name="T2" fmla="*/ 49 w 72"/>
                  <a:gd name="T3" fmla="*/ 0 h 75"/>
                  <a:gd name="T4" fmla="*/ 28 w 72"/>
                  <a:gd name="T5" fmla="*/ 22 h 75"/>
                  <a:gd name="T6" fmla="*/ 42 w 72"/>
                  <a:gd name="T7" fmla="*/ 35 h 75"/>
                  <a:gd name="T8" fmla="*/ 53 w 72"/>
                  <a:gd name="T9" fmla="*/ 22 h 75"/>
                  <a:gd name="T10" fmla="*/ 48 w 72"/>
                  <a:gd name="T11" fmla="*/ 17 h 75"/>
                  <a:gd name="T12" fmla="*/ 40 w 72"/>
                  <a:gd name="T13" fmla="*/ 25 h 75"/>
                  <a:gd name="T14" fmla="*/ 36 w 72"/>
                  <a:gd name="T15" fmla="*/ 21 h 75"/>
                  <a:gd name="T16" fmla="*/ 49 w 72"/>
                  <a:gd name="T17" fmla="*/ 8 h 75"/>
                  <a:gd name="T18" fmla="*/ 59 w 72"/>
                  <a:gd name="T19" fmla="*/ 18 h 75"/>
                  <a:gd name="T20" fmla="*/ 62 w 72"/>
                  <a:gd name="T21" fmla="*/ 22 h 75"/>
                  <a:gd name="T22" fmla="*/ 25 w 72"/>
                  <a:gd name="T23" fmla="*/ 64 h 75"/>
                  <a:gd name="T24" fmla="*/ 10 w 72"/>
                  <a:gd name="T25" fmla="*/ 53 h 75"/>
                  <a:gd name="T26" fmla="*/ 22 w 72"/>
                  <a:gd name="T27" fmla="*/ 39 h 75"/>
                  <a:gd name="T28" fmla="*/ 26 w 72"/>
                  <a:gd name="T29" fmla="*/ 43 h 75"/>
                  <a:gd name="T30" fmla="*/ 20 w 72"/>
                  <a:gd name="T31" fmla="*/ 52 h 75"/>
                  <a:gd name="T32" fmla="*/ 25 w 72"/>
                  <a:gd name="T33" fmla="*/ 55 h 75"/>
                  <a:gd name="T34" fmla="*/ 36 w 72"/>
                  <a:gd name="T35" fmla="*/ 42 h 75"/>
                  <a:gd name="T36" fmla="*/ 21 w 72"/>
                  <a:gd name="T37" fmla="*/ 30 h 75"/>
                  <a:gd name="T38" fmla="*/ 0 w 72"/>
                  <a:gd name="T39" fmla="*/ 56 h 75"/>
                  <a:gd name="T40" fmla="*/ 27 w 72"/>
                  <a:gd name="T41" fmla="*/ 75 h 75"/>
                  <a:gd name="T42" fmla="*/ 72 w 72"/>
                  <a:gd name="T43" fmla="*/ 2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75">
                    <a:moveTo>
                      <a:pt x="72" y="22"/>
                    </a:moveTo>
                    <a:cubicBezTo>
                      <a:pt x="49" y="0"/>
                      <a:pt x="49" y="0"/>
                      <a:pt x="49" y="0"/>
                    </a:cubicBezTo>
                    <a:cubicBezTo>
                      <a:pt x="49" y="0"/>
                      <a:pt x="29" y="19"/>
                      <a:pt x="28" y="22"/>
                    </a:cubicBezTo>
                    <a:cubicBezTo>
                      <a:pt x="42" y="35"/>
                      <a:pt x="42" y="35"/>
                      <a:pt x="42" y="35"/>
                    </a:cubicBezTo>
                    <a:cubicBezTo>
                      <a:pt x="53" y="22"/>
                      <a:pt x="53" y="22"/>
                      <a:pt x="53" y="22"/>
                    </a:cubicBezTo>
                    <a:cubicBezTo>
                      <a:pt x="48" y="17"/>
                      <a:pt x="48" y="17"/>
                      <a:pt x="48" y="17"/>
                    </a:cubicBezTo>
                    <a:cubicBezTo>
                      <a:pt x="40" y="25"/>
                      <a:pt x="40" y="25"/>
                      <a:pt x="40" y="25"/>
                    </a:cubicBezTo>
                    <a:cubicBezTo>
                      <a:pt x="36" y="21"/>
                      <a:pt x="36" y="21"/>
                      <a:pt x="36" y="21"/>
                    </a:cubicBezTo>
                    <a:cubicBezTo>
                      <a:pt x="36" y="21"/>
                      <a:pt x="48" y="10"/>
                      <a:pt x="49" y="8"/>
                    </a:cubicBezTo>
                    <a:cubicBezTo>
                      <a:pt x="59" y="18"/>
                      <a:pt x="59" y="18"/>
                      <a:pt x="59" y="18"/>
                    </a:cubicBezTo>
                    <a:cubicBezTo>
                      <a:pt x="62" y="22"/>
                      <a:pt x="62" y="22"/>
                      <a:pt x="62" y="22"/>
                    </a:cubicBezTo>
                    <a:cubicBezTo>
                      <a:pt x="62" y="22"/>
                      <a:pt x="27" y="61"/>
                      <a:pt x="25" y="64"/>
                    </a:cubicBezTo>
                    <a:cubicBezTo>
                      <a:pt x="10" y="53"/>
                      <a:pt x="10" y="53"/>
                      <a:pt x="10" y="53"/>
                    </a:cubicBezTo>
                    <a:cubicBezTo>
                      <a:pt x="22" y="39"/>
                      <a:pt x="22" y="39"/>
                      <a:pt x="22" y="39"/>
                    </a:cubicBezTo>
                    <a:cubicBezTo>
                      <a:pt x="26" y="43"/>
                      <a:pt x="26" y="43"/>
                      <a:pt x="26" y="43"/>
                    </a:cubicBezTo>
                    <a:cubicBezTo>
                      <a:pt x="20" y="52"/>
                      <a:pt x="20" y="52"/>
                      <a:pt x="20" y="52"/>
                    </a:cubicBezTo>
                    <a:cubicBezTo>
                      <a:pt x="25" y="55"/>
                      <a:pt x="25" y="55"/>
                      <a:pt x="25" y="55"/>
                    </a:cubicBezTo>
                    <a:cubicBezTo>
                      <a:pt x="36" y="42"/>
                      <a:pt x="36" y="42"/>
                      <a:pt x="36" y="42"/>
                    </a:cubicBezTo>
                    <a:cubicBezTo>
                      <a:pt x="21" y="30"/>
                      <a:pt x="21" y="30"/>
                      <a:pt x="21" y="30"/>
                    </a:cubicBezTo>
                    <a:cubicBezTo>
                      <a:pt x="21" y="30"/>
                      <a:pt x="7" y="44"/>
                      <a:pt x="0" y="56"/>
                    </a:cubicBezTo>
                    <a:cubicBezTo>
                      <a:pt x="27" y="75"/>
                      <a:pt x="27" y="75"/>
                      <a:pt x="27" y="75"/>
                    </a:cubicBezTo>
                    <a:cubicBezTo>
                      <a:pt x="27" y="75"/>
                      <a:pt x="69" y="23"/>
                      <a:pt x="7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7" name="Freeform 17"/>
              <p:cNvSpPr/>
              <p:nvPr/>
            </p:nvSpPr>
            <p:spPr bwMode="auto">
              <a:xfrm>
                <a:off x="682626" y="773113"/>
                <a:ext cx="30163" cy="38100"/>
              </a:xfrm>
              <a:custGeom>
                <a:avLst/>
                <a:gdLst>
                  <a:gd name="T0" fmla="*/ 64 w 64"/>
                  <a:gd name="T1" fmla="*/ 17 h 78"/>
                  <a:gd name="T2" fmla="*/ 36 w 64"/>
                  <a:gd name="T3" fmla="*/ 0 h 78"/>
                  <a:gd name="T4" fmla="*/ 20 w 64"/>
                  <a:gd name="T5" fmla="*/ 26 h 78"/>
                  <a:gd name="T6" fmla="*/ 37 w 64"/>
                  <a:gd name="T7" fmla="*/ 36 h 78"/>
                  <a:gd name="T8" fmla="*/ 45 w 64"/>
                  <a:gd name="T9" fmla="*/ 21 h 78"/>
                  <a:gd name="T10" fmla="*/ 40 w 64"/>
                  <a:gd name="T11" fmla="*/ 17 h 78"/>
                  <a:gd name="T12" fmla="*/ 34 w 64"/>
                  <a:gd name="T13" fmla="*/ 27 h 78"/>
                  <a:gd name="T14" fmla="*/ 28 w 64"/>
                  <a:gd name="T15" fmla="*/ 24 h 78"/>
                  <a:gd name="T16" fmla="*/ 39 w 64"/>
                  <a:gd name="T17" fmla="*/ 9 h 78"/>
                  <a:gd name="T18" fmla="*/ 51 w 64"/>
                  <a:gd name="T19" fmla="*/ 16 h 78"/>
                  <a:gd name="T20" fmla="*/ 54 w 64"/>
                  <a:gd name="T21" fmla="*/ 19 h 78"/>
                  <a:gd name="T22" fmla="*/ 27 w 64"/>
                  <a:gd name="T23" fmla="*/ 68 h 78"/>
                  <a:gd name="T24" fmla="*/ 10 w 64"/>
                  <a:gd name="T25" fmla="*/ 61 h 78"/>
                  <a:gd name="T26" fmla="*/ 18 w 64"/>
                  <a:gd name="T27" fmla="*/ 45 h 78"/>
                  <a:gd name="T28" fmla="*/ 23 w 64"/>
                  <a:gd name="T29" fmla="*/ 47 h 78"/>
                  <a:gd name="T30" fmla="*/ 18 w 64"/>
                  <a:gd name="T31" fmla="*/ 57 h 78"/>
                  <a:gd name="T32" fmla="*/ 25 w 64"/>
                  <a:gd name="T33" fmla="*/ 59 h 78"/>
                  <a:gd name="T34" fmla="*/ 33 w 64"/>
                  <a:gd name="T35" fmla="*/ 45 h 78"/>
                  <a:gd name="T36" fmla="*/ 15 w 64"/>
                  <a:gd name="T37" fmla="*/ 35 h 78"/>
                  <a:gd name="T38" fmla="*/ 0 w 64"/>
                  <a:gd name="T39" fmla="*/ 65 h 78"/>
                  <a:gd name="T40" fmla="*/ 30 w 64"/>
                  <a:gd name="T41" fmla="*/ 78 h 78"/>
                  <a:gd name="T42" fmla="*/ 64 w 64"/>
                  <a:gd name="T43" fmla="*/ 1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78">
                    <a:moveTo>
                      <a:pt x="64" y="17"/>
                    </a:moveTo>
                    <a:cubicBezTo>
                      <a:pt x="36" y="0"/>
                      <a:pt x="36" y="0"/>
                      <a:pt x="36" y="0"/>
                    </a:cubicBezTo>
                    <a:cubicBezTo>
                      <a:pt x="36" y="0"/>
                      <a:pt x="21" y="23"/>
                      <a:pt x="20" y="26"/>
                    </a:cubicBezTo>
                    <a:cubicBezTo>
                      <a:pt x="37" y="36"/>
                      <a:pt x="37" y="36"/>
                      <a:pt x="37" y="36"/>
                    </a:cubicBezTo>
                    <a:cubicBezTo>
                      <a:pt x="45" y="21"/>
                      <a:pt x="45" y="21"/>
                      <a:pt x="45" y="21"/>
                    </a:cubicBezTo>
                    <a:cubicBezTo>
                      <a:pt x="40" y="17"/>
                      <a:pt x="40" y="17"/>
                      <a:pt x="40" y="17"/>
                    </a:cubicBezTo>
                    <a:cubicBezTo>
                      <a:pt x="34" y="27"/>
                      <a:pt x="34" y="27"/>
                      <a:pt x="34" y="27"/>
                    </a:cubicBezTo>
                    <a:cubicBezTo>
                      <a:pt x="28" y="24"/>
                      <a:pt x="28" y="24"/>
                      <a:pt x="28" y="24"/>
                    </a:cubicBezTo>
                    <a:cubicBezTo>
                      <a:pt x="28" y="24"/>
                      <a:pt x="37" y="10"/>
                      <a:pt x="39" y="9"/>
                    </a:cubicBezTo>
                    <a:cubicBezTo>
                      <a:pt x="51" y="16"/>
                      <a:pt x="51" y="16"/>
                      <a:pt x="51" y="16"/>
                    </a:cubicBezTo>
                    <a:cubicBezTo>
                      <a:pt x="54" y="19"/>
                      <a:pt x="54" y="19"/>
                      <a:pt x="54" y="19"/>
                    </a:cubicBezTo>
                    <a:cubicBezTo>
                      <a:pt x="54" y="19"/>
                      <a:pt x="27" y="65"/>
                      <a:pt x="27" y="68"/>
                    </a:cubicBezTo>
                    <a:cubicBezTo>
                      <a:pt x="10" y="61"/>
                      <a:pt x="10" y="61"/>
                      <a:pt x="10" y="61"/>
                    </a:cubicBezTo>
                    <a:cubicBezTo>
                      <a:pt x="18" y="45"/>
                      <a:pt x="18" y="45"/>
                      <a:pt x="18" y="45"/>
                    </a:cubicBezTo>
                    <a:cubicBezTo>
                      <a:pt x="23" y="47"/>
                      <a:pt x="23" y="47"/>
                      <a:pt x="23" y="47"/>
                    </a:cubicBezTo>
                    <a:cubicBezTo>
                      <a:pt x="18" y="57"/>
                      <a:pt x="18" y="57"/>
                      <a:pt x="18" y="57"/>
                    </a:cubicBezTo>
                    <a:cubicBezTo>
                      <a:pt x="25" y="59"/>
                      <a:pt x="25" y="59"/>
                      <a:pt x="25" y="59"/>
                    </a:cubicBezTo>
                    <a:cubicBezTo>
                      <a:pt x="33" y="45"/>
                      <a:pt x="33" y="45"/>
                      <a:pt x="33" y="45"/>
                    </a:cubicBezTo>
                    <a:cubicBezTo>
                      <a:pt x="15" y="35"/>
                      <a:pt x="15" y="35"/>
                      <a:pt x="15" y="35"/>
                    </a:cubicBezTo>
                    <a:cubicBezTo>
                      <a:pt x="15" y="35"/>
                      <a:pt x="4" y="52"/>
                      <a:pt x="0" y="65"/>
                    </a:cubicBezTo>
                    <a:cubicBezTo>
                      <a:pt x="30" y="78"/>
                      <a:pt x="30" y="78"/>
                      <a:pt x="30" y="78"/>
                    </a:cubicBezTo>
                    <a:cubicBezTo>
                      <a:pt x="30" y="78"/>
                      <a:pt x="62" y="19"/>
                      <a:pt x="6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8" name="Freeform 18"/>
              <p:cNvSpPr/>
              <p:nvPr/>
            </p:nvSpPr>
            <p:spPr bwMode="auto">
              <a:xfrm>
                <a:off x="669926" y="811213"/>
                <a:ext cx="25400" cy="38100"/>
              </a:xfrm>
              <a:custGeom>
                <a:avLst/>
                <a:gdLst>
                  <a:gd name="T0" fmla="*/ 53 w 53"/>
                  <a:gd name="T1" fmla="*/ 12 h 78"/>
                  <a:gd name="T2" fmla="*/ 23 w 53"/>
                  <a:gd name="T3" fmla="*/ 0 h 78"/>
                  <a:gd name="T4" fmla="*/ 12 w 53"/>
                  <a:gd name="T5" fmla="*/ 29 h 78"/>
                  <a:gd name="T6" fmla="*/ 30 w 53"/>
                  <a:gd name="T7" fmla="*/ 35 h 78"/>
                  <a:gd name="T8" fmla="*/ 36 w 53"/>
                  <a:gd name="T9" fmla="*/ 19 h 78"/>
                  <a:gd name="T10" fmla="*/ 29 w 53"/>
                  <a:gd name="T11" fmla="*/ 16 h 78"/>
                  <a:gd name="T12" fmla="*/ 25 w 53"/>
                  <a:gd name="T13" fmla="*/ 27 h 78"/>
                  <a:gd name="T14" fmla="*/ 20 w 53"/>
                  <a:gd name="T15" fmla="*/ 25 h 78"/>
                  <a:gd name="T16" fmla="*/ 27 w 53"/>
                  <a:gd name="T17" fmla="*/ 8 h 78"/>
                  <a:gd name="T18" fmla="*/ 40 w 53"/>
                  <a:gd name="T19" fmla="*/ 13 h 78"/>
                  <a:gd name="T20" fmla="*/ 44 w 53"/>
                  <a:gd name="T21" fmla="*/ 16 h 78"/>
                  <a:gd name="T22" fmla="*/ 27 w 53"/>
                  <a:gd name="T23" fmla="*/ 69 h 78"/>
                  <a:gd name="T24" fmla="*/ 8 w 53"/>
                  <a:gd name="T25" fmla="*/ 65 h 78"/>
                  <a:gd name="T26" fmla="*/ 14 w 53"/>
                  <a:gd name="T27" fmla="*/ 47 h 78"/>
                  <a:gd name="T28" fmla="*/ 19 w 53"/>
                  <a:gd name="T29" fmla="*/ 49 h 78"/>
                  <a:gd name="T30" fmla="*/ 16 w 53"/>
                  <a:gd name="T31" fmla="*/ 59 h 78"/>
                  <a:gd name="T32" fmla="*/ 23 w 53"/>
                  <a:gd name="T33" fmla="*/ 60 h 78"/>
                  <a:gd name="T34" fmla="*/ 28 w 53"/>
                  <a:gd name="T35" fmla="*/ 44 h 78"/>
                  <a:gd name="T36" fmla="*/ 9 w 53"/>
                  <a:gd name="T37" fmla="*/ 39 h 78"/>
                  <a:gd name="T38" fmla="*/ 0 w 53"/>
                  <a:gd name="T39" fmla="*/ 70 h 78"/>
                  <a:gd name="T40" fmla="*/ 32 w 53"/>
                  <a:gd name="T41" fmla="*/ 78 h 78"/>
                  <a:gd name="T42" fmla="*/ 53 w 53"/>
                  <a:gd name="T43" fmla="*/ 1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78">
                    <a:moveTo>
                      <a:pt x="53" y="12"/>
                    </a:moveTo>
                    <a:cubicBezTo>
                      <a:pt x="23" y="0"/>
                      <a:pt x="23" y="0"/>
                      <a:pt x="23" y="0"/>
                    </a:cubicBezTo>
                    <a:cubicBezTo>
                      <a:pt x="23" y="0"/>
                      <a:pt x="12" y="25"/>
                      <a:pt x="12" y="29"/>
                    </a:cubicBezTo>
                    <a:cubicBezTo>
                      <a:pt x="30" y="35"/>
                      <a:pt x="30" y="35"/>
                      <a:pt x="30" y="35"/>
                    </a:cubicBezTo>
                    <a:cubicBezTo>
                      <a:pt x="36" y="19"/>
                      <a:pt x="36" y="19"/>
                      <a:pt x="36" y="19"/>
                    </a:cubicBezTo>
                    <a:cubicBezTo>
                      <a:pt x="29" y="16"/>
                      <a:pt x="29" y="16"/>
                      <a:pt x="29" y="16"/>
                    </a:cubicBezTo>
                    <a:cubicBezTo>
                      <a:pt x="25" y="27"/>
                      <a:pt x="25" y="27"/>
                      <a:pt x="25" y="27"/>
                    </a:cubicBezTo>
                    <a:cubicBezTo>
                      <a:pt x="20" y="25"/>
                      <a:pt x="20" y="25"/>
                      <a:pt x="20" y="25"/>
                    </a:cubicBezTo>
                    <a:cubicBezTo>
                      <a:pt x="20" y="25"/>
                      <a:pt x="26" y="10"/>
                      <a:pt x="27" y="8"/>
                    </a:cubicBezTo>
                    <a:cubicBezTo>
                      <a:pt x="40" y="13"/>
                      <a:pt x="40" y="13"/>
                      <a:pt x="40" y="13"/>
                    </a:cubicBezTo>
                    <a:cubicBezTo>
                      <a:pt x="44" y="16"/>
                      <a:pt x="44" y="16"/>
                      <a:pt x="44" y="16"/>
                    </a:cubicBezTo>
                    <a:cubicBezTo>
                      <a:pt x="44" y="16"/>
                      <a:pt x="27" y="65"/>
                      <a:pt x="27" y="69"/>
                    </a:cubicBezTo>
                    <a:cubicBezTo>
                      <a:pt x="8" y="65"/>
                      <a:pt x="8" y="65"/>
                      <a:pt x="8" y="65"/>
                    </a:cubicBezTo>
                    <a:cubicBezTo>
                      <a:pt x="14" y="47"/>
                      <a:pt x="14" y="47"/>
                      <a:pt x="14" y="47"/>
                    </a:cubicBezTo>
                    <a:cubicBezTo>
                      <a:pt x="19" y="49"/>
                      <a:pt x="19" y="49"/>
                      <a:pt x="19" y="49"/>
                    </a:cubicBezTo>
                    <a:cubicBezTo>
                      <a:pt x="16" y="59"/>
                      <a:pt x="16" y="59"/>
                      <a:pt x="16" y="59"/>
                    </a:cubicBezTo>
                    <a:cubicBezTo>
                      <a:pt x="23" y="60"/>
                      <a:pt x="23" y="60"/>
                      <a:pt x="23" y="60"/>
                    </a:cubicBezTo>
                    <a:cubicBezTo>
                      <a:pt x="28" y="44"/>
                      <a:pt x="28" y="44"/>
                      <a:pt x="28" y="44"/>
                    </a:cubicBezTo>
                    <a:cubicBezTo>
                      <a:pt x="9" y="39"/>
                      <a:pt x="9" y="39"/>
                      <a:pt x="9" y="39"/>
                    </a:cubicBezTo>
                    <a:cubicBezTo>
                      <a:pt x="9" y="39"/>
                      <a:pt x="1" y="57"/>
                      <a:pt x="0" y="70"/>
                    </a:cubicBezTo>
                    <a:cubicBezTo>
                      <a:pt x="32" y="78"/>
                      <a:pt x="32" y="78"/>
                      <a:pt x="32" y="78"/>
                    </a:cubicBezTo>
                    <a:cubicBezTo>
                      <a:pt x="32" y="78"/>
                      <a:pt x="51" y="14"/>
                      <a:pt x="5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9" name="Freeform 19"/>
              <p:cNvSpPr/>
              <p:nvPr/>
            </p:nvSpPr>
            <p:spPr bwMode="auto">
              <a:xfrm>
                <a:off x="652463" y="846138"/>
                <a:ext cx="119063" cy="225425"/>
              </a:xfrm>
              <a:custGeom>
                <a:avLst/>
                <a:gdLst>
                  <a:gd name="T0" fmla="*/ 241 w 246"/>
                  <a:gd name="T1" fmla="*/ 459 h 464"/>
                  <a:gd name="T2" fmla="*/ 238 w 246"/>
                  <a:gd name="T3" fmla="*/ 451 h 464"/>
                  <a:gd name="T4" fmla="*/ 213 w 246"/>
                  <a:gd name="T5" fmla="*/ 380 h 464"/>
                  <a:gd name="T6" fmla="*/ 187 w 246"/>
                  <a:gd name="T7" fmla="*/ 412 h 464"/>
                  <a:gd name="T8" fmla="*/ 171 w 246"/>
                  <a:gd name="T9" fmla="*/ 364 h 464"/>
                  <a:gd name="T10" fmla="*/ 148 w 246"/>
                  <a:gd name="T11" fmla="*/ 362 h 464"/>
                  <a:gd name="T12" fmla="*/ 131 w 246"/>
                  <a:gd name="T13" fmla="*/ 350 h 464"/>
                  <a:gd name="T14" fmla="*/ 130 w 246"/>
                  <a:gd name="T15" fmla="*/ 278 h 464"/>
                  <a:gd name="T16" fmla="*/ 95 w 246"/>
                  <a:gd name="T17" fmla="*/ 295 h 464"/>
                  <a:gd name="T18" fmla="*/ 97 w 246"/>
                  <a:gd name="T19" fmla="*/ 251 h 464"/>
                  <a:gd name="T20" fmla="*/ 75 w 246"/>
                  <a:gd name="T21" fmla="*/ 236 h 464"/>
                  <a:gd name="T22" fmla="*/ 63 w 246"/>
                  <a:gd name="T23" fmla="*/ 220 h 464"/>
                  <a:gd name="T24" fmla="*/ 88 w 246"/>
                  <a:gd name="T25" fmla="*/ 151 h 464"/>
                  <a:gd name="T26" fmla="*/ 47 w 246"/>
                  <a:gd name="T27" fmla="*/ 158 h 464"/>
                  <a:gd name="T28" fmla="*/ 65 w 246"/>
                  <a:gd name="T29" fmla="*/ 120 h 464"/>
                  <a:gd name="T30" fmla="*/ 52 w 246"/>
                  <a:gd name="T31" fmla="*/ 94 h 464"/>
                  <a:gd name="T32" fmla="*/ 46 w 246"/>
                  <a:gd name="T33" fmla="*/ 74 h 464"/>
                  <a:gd name="T34" fmla="*/ 92 w 246"/>
                  <a:gd name="T35" fmla="*/ 19 h 464"/>
                  <a:gd name="T36" fmla="*/ 55 w 246"/>
                  <a:gd name="T37" fmla="*/ 13 h 464"/>
                  <a:gd name="T38" fmla="*/ 7 w 246"/>
                  <a:gd name="T39" fmla="*/ 0 h 464"/>
                  <a:gd name="T40" fmla="*/ 8 w 246"/>
                  <a:gd name="T41" fmla="*/ 3 h 464"/>
                  <a:gd name="T42" fmla="*/ 37 w 246"/>
                  <a:gd name="T43" fmla="*/ 73 h 464"/>
                  <a:gd name="T44" fmla="*/ 30 w 246"/>
                  <a:gd name="T45" fmla="*/ 94 h 464"/>
                  <a:gd name="T46" fmla="*/ 17 w 246"/>
                  <a:gd name="T47" fmla="*/ 120 h 464"/>
                  <a:gd name="T48" fmla="*/ 41 w 246"/>
                  <a:gd name="T49" fmla="*/ 159 h 464"/>
                  <a:gd name="T50" fmla="*/ 3 w 246"/>
                  <a:gd name="T51" fmla="*/ 162 h 464"/>
                  <a:gd name="T52" fmla="*/ 57 w 246"/>
                  <a:gd name="T53" fmla="*/ 221 h 464"/>
                  <a:gd name="T54" fmla="*/ 56 w 246"/>
                  <a:gd name="T55" fmla="*/ 244 h 464"/>
                  <a:gd name="T56" fmla="*/ 51 w 246"/>
                  <a:gd name="T57" fmla="*/ 269 h 464"/>
                  <a:gd name="T58" fmla="*/ 88 w 246"/>
                  <a:gd name="T59" fmla="*/ 299 h 464"/>
                  <a:gd name="T60" fmla="*/ 55 w 246"/>
                  <a:gd name="T61" fmla="*/ 316 h 464"/>
                  <a:gd name="T62" fmla="*/ 124 w 246"/>
                  <a:gd name="T63" fmla="*/ 353 h 464"/>
                  <a:gd name="T64" fmla="*/ 132 w 246"/>
                  <a:gd name="T65" fmla="*/ 375 h 464"/>
                  <a:gd name="T66" fmla="*/ 136 w 246"/>
                  <a:gd name="T67" fmla="*/ 402 h 464"/>
                  <a:gd name="T68" fmla="*/ 183 w 246"/>
                  <a:gd name="T69" fmla="*/ 416 h 464"/>
                  <a:gd name="T70" fmla="*/ 156 w 246"/>
                  <a:gd name="T71" fmla="*/ 444 h 464"/>
                  <a:gd name="T72" fmla="*/ 234 w 246"/>
                  <a:gd name="T73" fmla="*/ 45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464">
                    <a:moveTo>
                      <a:pt x="234" y="456"/>
                    </a:moveTo>
                    <a:cubicBezTo>
                      <a:pt x="241" y="459"/>
                      <a:pt x="241" y="459"/>
                      <a:pt x="241" y="459"/>
                    </a:cubicBezTo>
                    <a:cubicBezTo>
                      <a:pt x="246" y="459"/>
                      <a:pt x="245" y="456"/>
                      <a:pt x="245" y="456"/>
                    </a:cubicBezTo>
                    <a:cubicBezTo>
                      <a:pt x="238" y="451"/>
                      <a:pt x="238" y="451"/>
                      <a:pt x="238" y="451"/>
                    </a:cubicBezTo>
                    <a:cubicBezTo>
                      <a:pt x="241" y="432"/>
                      <a:pt x="227" y="417"/>
                      <a:pt x="227" y="417"/>
                    </a:cubicBezTo>
                    <a:cubicBezTo>
                      <a:pt x="206" y="405"/>
                      <a:pt x="213" y="380"/>
                      <a:pt x="213" y="380"/>
                    </a:cubicBezTo>
                    <a:cubicBezTo>
                      <a:pt x="198" y="392"/>
                      <a:pt x="200" y="414"/>
                      <a:pt x="200" y="414"/>
                    </a:cubicBezTo>
                    <a:cubicBezTo>
                      <a:pt x="196" y="409"/>
                      <a:pt x="187" y="412"/>
                      <a:pt x="187" y="412"/>
                    </a:cubicBezTo>
                    <a:cubicBezTo>
                      <a:pt x="181" y="406"/>
                      <a:pt x="181" y="406"/>
                      <a:pt x="181" y="406"/>
                    </a:cubicBezTo>
                    <a:cubicBezTo>
                      <a:pt x="188" y="383"/>
                      <a:pt x="171" y="364"/>
                      <a:pt x="171" y="364"/>
                    </a:cubicBezTo>
                    <a:cubicBezTo>
                      <a:pt x="157" y="355"/>
                      <a:pt x="167" y="333"/>
                      <a:pt x="167" y="333"/>
                    </a:cubicBezTo>
                    <a:cubicBezTo>
                      <a:pt x="152" y="335"/>
                      <a:pt x="148" y="362"/>
                      <a:pt x="148" y="362"/>
                    </a:cubicBezTo>
                    <a:cubicBezTo>
                      <a:pt x="146" y="358"/>
                      <a:pt x="136" y="358"/>
                      <a:pt x="136" y="358"/>
                    </a:cubicBezTo>
                    <a:cubicBezTo>
                      <a:pt x="131" y="350"/>
                      <a:pt x="131" y="350"/>
                      <a:pt x="131" y="350"/>
                    </a:cubicBezTo>
                    <a:cubicBezTo>
                      <a:pt x="138" y="334"/>
                      <a:pt x="134" y="321"/>
                      <a:pt x="134" y="321"/>
                    </a:cubicBezTo>
                    <a:cubicBezTo>
                      <a:pt x="116" y="297"/>
                      <a:pt x="130" y="278"/>
                      <a:pt x="130" y="278"/>
                    </a:cubicBezTo>
                    <a:cubicBezTo>
                      <a:pt x="109" y="284"/>
                      <a:pt x="107" y="304"/>
                      <a:pt x="107" y="304"/>
                    </a:cubicBezTo>
                    <a:cubicBezTo>
                      <a:pt x="104" y="297"/>
                      <a:pt x="95" y="295"/>
                      <a:pt x="95" y="295"/>
                    </a:cubicBezTo>
                    <a:cubicBezTo>
                      <a:pt x="91" y="289"/>
                      <a:pt x="91" y="289"/>
                      <a:pt x="91" y="289"/>
                    </a:cubicBezTo>
                    <a:cubicBezTo>
                      <a:pt x="103" y="271"/>
                      <a:pt x="97" y="251"/>
                      <a:pt x="97" y="251"/>
                    </a:cubicBezTo>
                    <a:cubicBezTo>
                      <a:pt x="88" y="230"/>
                      <a:pt x="103" y="216"/>
                      <a:pt x="103" y="216"/>
                    </a:cubicBezTo>
                    <a:cubicBezTo>
                      <a:pt x="92" y="214"/>
                      <a:pt x="75" y="236"/>
                      <a:pt x="75" y="236"/>
                    </a:cubicBezTo>
                    <a:cubicBezTo>
                      <a:pt x="73" y="231"/>
                      <a:pt x="64" y="228"/>
                      <a:pt x="64" y="228"/>
                    </a:cubicBezTo>
                    <a:cubicBezTo>
                      <a:pt x="63" y="220"/>
                      <a:pt x="63" y="220"/>
                      <a:pt x="63" y="220"/>
                    </a:cubicBezTo>
                    <a:cubicBezTo>
                      <a:pt x="71" y="211"/>
                      <a:pt x="74" y="194"/>
                      <a:pt x="74" y="194"/>
                    </a:cubicBezTo>
                    <a:cubicBezTo>
                      <a:pt x="72" y="161"/>
                      <a:pt x="88" y="151"/>
                      <a:pt x="88" y="151"/>
                    </a:cubicBezTo>
                    <a:cubicBezTo>
                      <a:pt x="68" y="152"/>
                      <a:pt x="57" y="166"/>
                      <a:pt x="57" y="166"/>
                    </a:cubicBezTo>
                    <a:cubicBezTo>
                      <a:pt x="55" y="160"/>
                      <a:pt x="47" y="158"/>
                      <a:pt x="47" y="158"/>
                    </a:cubicBezTo>
                    <a:cubicBezTo>
                      <a:pt x="47" y="148"/>
                      <a:pt x="47" y="148"/>
                      <a:pt x="47" y="148"/>
                    </a:cubicBezTo>
                    <a:cubicBezTo>
                      <a:pt x="62" y="143"/>
                      <a:pt x="65" y="120"/>
                      <a:pt x="65" y="120"/>
                    </a:cubicBezTo>
                    <a:cubicBezTo>
                      <a:pt x="65" y="94"/>
                      <a:pt x="85" y="84"/>
                      <a:pt x="85" y="84"/>
                    </a:cubicBezTo>
                    <a:cubicBezTo>
                      <a:pt x="66" y="82"/>
                      <a:pt x="52" y="94"/>
                      <a:pt x="52" y="94"/>
                    </a:cubicBezTo>
                    <a:cubicBezTo>
                      <a:pt x="51" y="89"/>
                      <a:pt x="45" y="83"/>
                      <a:pt x="45" y="83"/>
                    </a:cubicBezTo>
                    <a:cubicBezTo>
                      <a:pt x="46" y="74"/>
                      <a:pt x="46" y="74"/>
                      <a:pt x="46" y="74"/>
                    </a:cubicBezTo>
                    <a:cubicBezTo>
                      <a:pt x="65" y="64"/>
                      <a:pt x="71" y="37"/>
                      <a:pt x="71" y="37"/>
                    </a:cubicBezTo>
                    <a:cubicBezTo>
                      <a:pt x="76" y="20"/>
                      <a:pt x="92" y="19"/>
                      <a:pt x="92" y="19"/>
                    </a:cubicBezTo>
                    <a:cubicBezTo>
                      <a:pt x="82" y="11"/>
                      <a:pt x="59" y="23"/>
                      <a:pt x="59" y="23"/>
                    </a:cubicBezTo>
                    <a:cubicBezTo>
                      <a:pt x="55" y="13"/>
                      <a:pt x="55" y="13"/>
                      <a:pt x="55" y="13"/>
                    </a:cubicBezTo>
                    <a:cubicBezTo>
                      <a:pt x="48" y="0"/>
                      <a:pt x="36" y="19"/>
                      <a:pt x="36" y="19"/>
                    </a:cubicBezTo>
                    <a:cubicBezTo>
                      <a:pt x="28" y="6"/>
                      <a:pt x="7" y="0"/>
                      <a:pt x="7" y="0"/>
                    </a:cubicBezTo>
                    <a:cubicBezTo>
                      <a:pt x="6" y="0"/>
                      <a:pt x="6" y="0"/>
                      <a:pt x="6" y="0"/>
                    </a:cubicBezTo>
                    <a:cubicBezTo>
                      <a:pt x="8" y="3"/>
                      <a:pt x="8" y="3"/>
                      <a:pt x="8" y="3"/>
                    </a:cubicBezTo>
                    <a:cubicBezTo>
                      <a:pt x="22" y="12"/>
                      <a:pt x="20" y="46"/>
                      <a:pt x="20" y="46"/>
                    </a:cubicBezTo>
                    <a:cubicBezTo>
                      <a:pt x="22" y="67"/>
                      <a:pt x="37" y="73"/>
                      <a:pt x="37" y="73"/>
                    </a:cubicBezTo>
                    <a:cubicBezTo>
                      <a:pt x="37" y="84"/>
                      <a:pt x="37" y="84"/>
                      <a:pt x="37" y="84"/>
                    </a:cubicBezTo>
                    <a:cubicBezTo>
                      <a:pt x="34" y="85"/>
                      <a:pt x="30" y="94"/>
                      <a:pt x="30" y="94"/>
                    </a:cubicBezTo>
                    <a:cubicBezTo>
                      <a:pt x="17" y="82"/>
                      <a:pt x="0" y="81"/>
                      <a:pt x="0" y="81"/>
                    </a:cubicBezTo>
                    <a:cubicBezTo>
                      <a:pt x="16" y="98"/>
                      <a:pt x="17" y="120"/>
                      <a:pt x="17" y="120"/>
                    </a:cubicBezTo>
                    <a:cubicBezTo>
                      <a:pt x="22" y="145"/>
                      <a:pt x="41" y="148"/>
                      <a:pt x="41" y="148"/>
                    </a:cubicBezTo>
                    <a:cubicBezTo>
                      <a:pt x="41" y="159"/>
                      <a:pt x="41" y="159"/>
                      <a:pt x="41" y="159"/>
                    </a:cubicBezTo>
                    <a:cubicBezTo>
                      <a:pt x="38" y="162"/>
                      <a:pt x="37" y="169"/>
                      <a:pt x="37" y="169"/>
                    </a:cubicBezTo>
                    <a:cubicBezTo>
                      <a:pt x="20" y="161"/>
                      <a:pt x="3" y="162"/>
                      <a:pt x="3" y="162"/>
                    </a:cubicBezTo>
                    <a:cubicBezTo>
                      <a:pt x="20" y="172"/>
                      <a:pt x="27" y="193"/>
                      <a:pt x="27" y="193"/>
                    </a:cubicBezTo>
                    <a:cubicBezTo>
                      <a:pt x="32" y="214"/>
                      <a:pt x="57" y="221"/>
                      <a:pt x="57" y="221"/>
                    </a:cubicBezTo>
                    <a:cubicBezTo>
                      <a:pt x="59" y="230"/>
                      <a:pt x="59" y="230"/>
                      <a:pt x="59" y="230"/>
                    </a:cubicBezTo>
                    <a:cubicBezTo>
                      <a:pt x="56" y="236"/>
                      <a:pt x="56" y="244"/>
                      <a:pt x="56" y="244"/>
                    </a:cubicBezTo>
                    <a:cubicBezTo>
                      <a:pt x="39" y="237"/>
                      <a:pt x="21" y="242"/>
                      <a:pt x="21" y="242"/>
                    </a:cubicBezTo>
                    <a:cubicBezTo>
                      <a:pt x="40" y="247"/>
                      <a:pt x="51" y="269"/>
                      <a:pt x="51" y="269"/>
                    </a:cubicBezTo>
                    <a:cubicBezTo>
                      <a:pt x="63" y="293"/>
                      <a:pt x="85" y="292"/>
                      <a:pt x="85" y="292"/>
                    </a:cubicBezTo>
                    <a:cubicBezTo>
                      <a:pt x="88" y="299"/>
                      <a:pt x="88" y="299"/>
                      <a:pt x="88" y="299"/>
                    </a:cubicBezTo>
                    <a:cubicBezTo>
                      <a:pt x="87" y="304"/>
                      <a:pt x="88" y="313"/>
                      <a:pt x="88" y="313"/>
                    </a:cubicBezTo>
                    <a:cubicBezTo>
                      <a:pt x="71" y="310"/>
                      <a:pt x="55" y="316"/>
                      <a:pt x="55" y="316"/>
                    </a:cubicBezTo>
                    <a:cubicBezTo>
                      <a:pt x="76" y="321"/>
                      <a:pt x="90" y="340"/>
                      <a:pt x="90" y="340"/>
                    </a:cubicBezTo>
                    <a:cubicBezTo>
                      <a:pt x="104" y="358"/>
                      <a:pt x="124" y="353"/>
                      <a:pt x="124" y="353"/>
                    </a:cubicBezTo>
                    <a:cubicBezTo>
                      <a:pt x="130" y="362"/>
                      <a:pt x="130" y="362"/>
                      <a:pt x="130" y="362"/>
                    </a:cubicBezTo>
                    <a:cubicBezTo>
                      <a:pt x="129" y="368"/>
                      <a:pt x="132" y="375"/>
                      <a:pt x="132" y="375"/>
                    </a:cubicBezTo>
                    <a:cubicBezTo>
                      <a:pt x="104" y="377"/>
                      <a:pt x="101" y="386"/>
                      <a:pt x="101" y="386"/>
                    </a:cubicBezTo>
                    <a:cubicBezTo>
                      <a:pt x="126" y="384"/>
                      <a:pt x="136" y="402"/>
                      <a:pt x="136" y="402"/>
                    </a:cubicBezTo>
                    <a:cubicBezTo>
                      <a:pt x="147" y="413"/>
                      <a:pt x="177" y="410"/>
                      <a:pt x="177" y="410"/>
                    </a:cubicBezTo>
                    <a:cubicBezTo>
                      <a:pt x="183" y="416"/>
                      <a:pt x="183" y="416"/>
                      <a:pt x="183" y="416"/>
                    </a:cubicBezTo>
                    <a:cubicBezTo>
                      <a:pt x="182" y="423"/>
                      <a:pt x="184" y="430"/>
                      <a:pt x="184" y="430"/>
                    </a:cubicBezTo>
                    <a:cubicBezTo>
                      <a:pt x="163" y="433"/>
                      <a:pt x="156" y="444"/>
                      <a:pt x="156" y="444"/>
                    </a:cubicBezTo>
                    <a:cubicBezTo>
                      <a:pt x="182" y="442"/>
                      <a:pt x="200" y="456"/>
                      <a:pt x="200" y="456"/>
                    </a:cubicBezTo>
                    <a:cubicBezTo>
                      <a:pt x="213" y="464"/>
                      <a:pt x="234" y="456"/>
                      <a:pt x="234" y="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0" name="Freeform 20"/>
              <p:cNvSpPr/>
              <p:nvPr/>
            </p:nvSpPr>
            <p:spPr bwMode="auto">
              <a:xfrm>
                <a:off x="985838" y="846138"/>
                <a:ext cx="120650" cy="225425"/>
              </a:xfrm>
              <a:custGeom>
                <a:avLst/>
                <a:gdLst>
                  <a:gd name="T0" fmla="*/ 205 w 247"/>
                  <a:gd name="T1" fmla="*/ 159 h 464"/>
                  <a:gd name="T2" fmla="*/ 230 w 247"/>
                  <a:gd name="T3" fmla="*/ 120 h 464"/>
                  <a:gd name="T4" fmla="*/ 217 w 247"/>
                  <a:gd name="T5" fmla="*/ 94 h 464"/>
                  <a:gd name="T6" fmla="*/ 210 w 247"/>
                  <a:gd name="T7" fmla="*/ 73 h 464"/>
                  <a:gd name="T8" fmla="*/ 239 w 247"/>
                  <a:gd name="T9" fmla="*/ 3 h 464"/>
                  <a:gd name="T10" fmla="*/ 240 w 247"/>
                  <a:gd name="T11" fmla="*/ 0 h 464"/>
                  <a:gd name="T12" fmla="*/ 192 w 247"/>
                  <a:gd name="T13" fmla="*/ 13 h 464"/>
                  <a:gd name="T14" fmla="*/ 154 w 247"/>
                  <a:gd name="T15" fmla="*/ 19 h 464"/>
                  <a:gd name="T16" fmla="*/ 201 w 247"/>
                  <a:gd name="T17" fmla="*/ 74 h 464"/>
                  <a:gd name="T18" fmla="*/ 194 w 247"/>
                  <a:gd name="T19" fmla="*/ 94 h 464"/>
                  <a:gd name="T20" fmla="*/ 182 w 247"/>
                  <a:gd name="T21" fmla="*/ 120 h 464"/>
                  <a:gd name="T22" fmla="*/ 200 w 247"/>
                  <a:gd name="T23" fmla="*/ 158 h 464"/>
                  <a:gd name="T24" fmla="*/ 159 w 247"/>
                  <a:gd name="T25" fmla="*/ 151 h 464"/>
                  <a:gd name="T26" fmla="*/ 184 w 247"/>
                  <a:gd name="T27" fmla="*/ 220 h 464"/>
                  <a:gd name="T28" fmla="*/ 171 w 247"/>
                  <a:gd name="T29" fmla="*/ 236 h 464"/>
                  <a:gd name="T30" fmla="*/ 149 w 247"/>
                  <a:gd name="T31" fmla="*/ 251 h 464"/>
                  <a:gd name="T32" fmla="*/ 151 w 247"/>
                  <a:gd name="T33" fmla="*/ 295 h 464"/>
                  <a:gd name="T34" fmla="*/ 116 w 247"/>
                  <a:gd name="T35" fmla="*/ 278 h 464"/>
                  <a:gd name="T36" fmla="*/ 116 w 247"/>
                  <a:gd name="T37" fmla="*/ 350 h 464"/>
                  <a:gd name="T38" fmla="*/ 99 w 247"/>
                  <a:gd name="T39" fmla="*/ 362 h 464"/>
                  <a:gd name="T40" fmla="*/ 76 w 247"/>
                  <a:gd name="T41" fmla="*/ 364 h 464"/>
                  <a:gd name="T42" fmla="*/ 60 w 247"/>
                  <a:gd name="T43" fmla="*/ 412 h 464"/>
                  <a:gd name="T44" fmla="*/ 34 w 247"/>
                  <a:gd name="T45" fmla="*/ 380 h 464"/>
                  <a:gd name="T46" fmla="*/ 8 w 247"/>
                  <a:gd name="T47" fmla="*/ 451 h 464"/>
                  <a:gd name="T48" fmla="*/ 6 w 247"/>
                  <a:gd name="T49" fmla="*/ 459 h 464"/>
                  <a:gd name="T50" fmla="*/ 47 w 247"/>
                  <a:gd name="T51" fmla="*/ 456 h 464"/>
                  <a:gd name="T52" fmla="*/ 63 w 247"/>
                  <a:gd name="T53" fmla="*/ 430 h 464"/>
                  <a:gd name="T54" fmla="*/ 69 w 247"/>
                  <a:gd name="T55" fmla="*/ 410 h 464"/>
                  <a:gd name="T56" fmla="*/ 146 w 247"/>
                  <a:gd name="T57" fmla="*/ 386 h 464"/>
                  <a:gd name="T58" fmla="*/ 116 w 247"/>
                  <a:gd name="T59" fmla="*/ 362 h 464"/>
                  <a:gd name="T60" fmla="*/ 157 w 247"/>
                  <a:gd name="T61" fmla="*/ 340 h 464"/>
                  <a:gd name="T62" fmla="*/ 158 w 247"/>
                  <a:gd name="T63" fmla="*/ 313 h 464"/>
                  <a:gd name="T64" fmla="*/ 162 w 247"/>
                  <a:gd name="T65" fmla="*/ 292 h 464"/>
                  <a:gd name="T66" fmla="*/ 226 w 247"/>
                  <a:gd name="T67" fmla="*/ 242 h 464"/>
                  <a:gd name="T68" fmla="*/ 188 w 247"/>
                  <a:gd name="T69" fmla="*/ 230 h 464"/>
                  <a:gd name="T70" fmla="*/ 220 w 247"/>
                  <a:gd name="T71" fmla="*/ 193 h 464"/>
                  <a:gd name="T72" fmla="*/ 209 w 247"/>
                  <a:gd name="T73" fmla="*/ 169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7" h="464">
                    <a:moveTo>
                      <a:pt x="209" y="169"/>
                    </a:moveTo>
                    <a:cubicBezTo>
                      <a:pt x="209" y="169"/>
                      <a:pt x="209" y="162"/>
                      <a:pt x="205" y="159"/>
                    </a:cubicBezTo>
                    <a:cubicBezTo>
                      <a:pt x="206" y="148"/>
                      <a:pt x="206" y="148"/>
                      <a:pt x="206" y="148"/>
                    </a:cubicBezTo>
                    <a:cubicBezTo>
                      <a:pt x="206" y="148"/>
                      <a:pt x="225" y="145"/>
                      <a:pt x="230" y="120"/>
                    </a:cubicBezTo>
                    <a:cubicBezTo>
                      <a:pt x="230" y="120"/>
                      <a:pt x="231" y="98"/>
                      <a:pt x="247" y="81"/>
                    </a:cubicBezTo>
                    <a:cubicBezTo>
                      <a:pt x="247" y="81"/>
                      <a:pt x="229" y="82"/>
                      <a:pt x="217" y="94"/>
                    </a:cubicBezTo>
                    <a:cubicBezTo>
                      <a:pt x="217" y="94"/>
                      <a:pt x="213" y="85"/>
                      <a:pt x="210" y="84"/>
                    </a:cubicBezTo>
                    <a:cubicBezTo>
                      <a:pt x="210" y="73"/>
                      <a:pt x="210" y="73"/>
                      <a:pt x="210" y="73"/>
                    </a:cubicBezTo>
                    <a:cubicBezTo>
                      <a:pt x="210" y="73"/>
                      <a:pt x="225" y="67"/>
                      <a:pt x="227" y="46"/>
                    </a:cubicBezTo>
                    <a:cubicBezTo>
                      <a:pt x="227" y="46"/>
                      <a:pt x="224" y="12"/>
                      <a:pt x="239" y="3"/>
                    </a:cubicBezTo>
                    <a:cubicBezTo>
                      <a:pt x="240" y="0"/>
                      <a:pt x="240" y="0"/>
                      <a:pt x="240" y="0"/>
                    </a:cubicBezTo>
                    <a:cubicBezTo>
                      <a:pt x="240" y="0"/>
                      <a:pt x="240" y="0"/>
                      <a:pt x="240" y="0"/>
                    </a:cubicBezTo>
                    <a:cubicBezTo>
                      <a:pt x="240" y="0"/>
                      <a:pt x="219" y="6"/>
                      <a:pt x="210" y="19"/>
                    </a:cubicBezTo>
                    <a:cubicBezTo>
                      <a:pt x="210" y="19"/>
                      <a:pt x="199" y="0"/>
                      <a:pt x="192" y="13"/>
                    </a:cubicBezTo>
                    <a:cubicBezTo>
                      <a:pt x="187" y="23"/>
                      <a:pt x="187" y="23"/>
                      <a:pt x="187" y="23"/>
                    </a:cubicBezTo>
                    <a:cubicBezTo>
                      <a:pt x="187" y="23"/>
                      <a:pt x="165" y="11"/>
                      <a:pt x="154" y="19"/>
                    </a:cubicBezTo>
                    <a:cubicBezTo>
                      <a:pt x="154" y="19"/>
                      <a:pt x="171" y="20"/>
                      <a:pt x="175" y="37"/>
                    </a:cubicBezTo>
                    <a:cubicBezTo>
                      <a:pt x="175" y="37"/>
                      <a:pt x="181" y="64"/>
                      <a:pt x="201" y="74"/>
                    </a:cubicBezTo>
                    <a:cubicBezTo>
                      <a:pt x="201" y="83"/>
                      <a:pt x="201" y="83"/>
                      <a:pt x="201" y="83"/>
                    </a:cubicBezTo>
                    <a:cubicBezTo>
                      <a:pt x="201" y="83"/>
                      <a:pt x="195" y="89"/>
                      <a:pt x="194" y="94"/>
                    </a:cubicBezTo>
                    <a:cubicBezTo>
                      <a:pt x="194" y="94"/>
                      <a:pt x="180" y="82"/>
                      <a:pt x="162" y="84"/>
                    </a:cubicBezTo>
                    <a:cubicBezTo>
                      <a:pt x="162" y="84"/>
                      <a:pt x="182" y="94"/>
                      <a:pt x="182" y="120"/>
                    </a:cubicBezTo>
                    <a:cubicBezTo>
                      <a:pt x="182" y="120"/>
                      <a:pt x="184" y="143"/>
                      <a:pt x="200" y="148"/>
                    </a:cubicBezTo>
                    <a:cubicBezTo>
                      <a:pt x="200" y="158"/>
                      <a:pt x="200" y="158"/>
                      <a:pt x="200" y="158"/>
                    </a:cubicBezTo>
                    <a:cubicBezTo>
                      <a:pt x="200" y="158"/>
                      <a:pt x="192" y="160"/>
                      <a:pt x="190" y="166"/>
                    </a:cubicBezTo>
                    <a:cubicBezTo>
                      <a:pt x="190" y="166"/>
                      <a:pt x="179" y="152"/>
                      <a:pt x="159" y="151"/>
                    </a:cubicBezTo>
                    <a:cubicBezTo>
                      <a:pt x="159" y="151"/>
                      <a:pt x="175" y="161"/>
                      <a:pt x="173" y="194"/>
                    </a:cubicBezTo>
                    <a:cubicBezTo>
                      <a:pt x="173" y="194"/>
                      <a:pt x="176" y="211"/>
                      <a:pt x="184" y="220"/>
                    </a:cubicBezTo>
                    <a:cubicBezTo>
                      <a:pt x="182" y="228"/>
                      <a:pt x="182" y="228"/>
                      <a:pt x="182" y="228"/>
                    </a:cubicBezTo>
                    <a:cubicBezTo>
                      <a:pt x="182" y="228"/>
                      <a:pt x="173" y="231"/>
                      <a:pt x="171" y="236"/>
                    </a:cubicBezTo>
                    <a:cubicBezTo>
                      <a:pt x="171" y="236"/>
                      <a:pt x="155" y="214"/>
                      <a:pt x="143" y="216"/>
                    </a:cubicBezTo>
                    <a:cubicBezTo>
                      <a:pt x="143" y="216"/>
                      <a:pt x="159" y="230"/>
                      <a:pt x="149" y="251"/>
                    </a:cubicBezTo>
                    <a:cubicBezTo>
                      <a:pt x="149" y="251"/>
                      <a:pt x="144" y="271"/>
                      <a:pt x="155" y="289"/>
                    </a:cubicBezTo>
                    <a:cubicBezTo>
                      <a:pt x="151" y="295"/>
                      <a:pt x="151" y="295"/>
                      <a:pt x="151" y="295"/>
                    </a:cubicBezTo>
                    <a:cubicBezTo>
                      <a:pt x="151" y="295"/>
                      <a:pt x="142" y="297"/>
                      <a:pt x="139" y="304"/>
                    </a:cubicBezTo>
                    <a:cubicBezTo>
                      <a:pt x="139" y="304"/>
                      <a:pt x="138" y="284"/>
                      <a:pt x="116" y="278"/>
                    </a:cubicBezTo>
                    <a:cubicBezTo>
                      <a:pt x="116" y="278"/>
                      <a:pt x="130" y="297"/>
                      <a:pt x="113" y="321"/>
                    </a:cubicBezTo>
                    <a:cubicBezTo>
                      <a:pt x="113" y="321"/>
                      <a:pt x="109" y="334"/>
                      <a:pt x="116" y="350"/>
                    </a:cubicBezTo>
                    <a:cubicBezTo>
                      <a:pt x="110" y="358"/>
                      <a:pt x="110" y="358"/>
                      <a:pt x="110" y="358"/>
                    </a:cubicBezTo>
                    <a:cubicBezTo>
                      <a:pt x="110" y="358"/>
                      <a:pt x="101" y="358"/>
                      <a:pt x="99" y="362"/>
                    </a:cubicBezTo>
                    <a:cubicBezTo>
                      <a:pt x="99" y="362"/>
                      <a:pt x="95" y="335"/>
                      <a:pt x="79" y="333"/>
                    </a:cubicBezTo>
                    <a:cubicBezTo>
                      <a:pt x="79" y="333"/>
                      <a:pt x="90" y="355"/>
                      <a:pt x="76" y="364"/>
                    </a:cubicBezTo>
                    <a:cubicBezTo>
                      <a:pt x="76" y="364"/>
                      <a:pt x="59" y="383"/>
                      <a:pt x="66" y="406"/>
                    </a:cubicBezTo>
                    <a:cubicBezTo>
                      <a:pt x="60" y="412"/>
                      <a:pt x="60" y="412"/>
                      <a:pt x="60" y="412"/>
                    </a:cubicBezTo>
                    <a:cubicBezTo>
                      <a:pt x="60" y="412"/>
                      <a:pt x="51" y="409"/>
                      <a:pt x="47" y="414"/>
                    </a:cubicBezTo>
                    <a:cubicBezTo>
                      <a:pt x="47" y="414"/>
                      <a:pt x="49" y="392"/>
                      <a:pt x="34" y="380"/>
                    </a:cubicBezTo>
                    <a:cubicBezTo>
                      <a:pt x="34" y="380"/>
                      <a:pt x="40" y="405"/>
                      <a:pt x="20" y="417"/>
                    </a:cubicBezTo>
                    <a:cubicBezTo>
                      <a:pt x="20" y="417"/>
                      <a:pt x="5" y="432"/>
                      <a:pt x="8" y="451"/>
                    </a:cubicBezTo>
                    <a:cubicBezTo>
                      <a:pt x="2" y="456"/>
                      <a:pt x="2" y="456"/>
                      <a:pt x="2" y="456"/>
                    </a:cubicBezTo>
                    <a:cubicBezTo>
                      <a:pt x="2" y="456"/>
                      <a:pt x="0" y="459"/>
                      <a:pt x="6" y="459"/>
                    </a:cubicBezTo>
                    <a:cubicBezTo>
                      <a:pt x="13" y="456"/>
                      <a:pt x="13" y="456"/>
                      <a:pt x="13" y="456"/>
                    </a:cubicBezTo>
                    <a:cubicBezTo>
                      <a:pt x="13" y="456"/>
                      <a:pt x="34" y="464"/>
                      <a:pt x="47" y="456"/>
                    </a:cubicBezTo>
                    <a:cubicBezTo>
                      <a:pt x="47" y="456"/>
                      <a:pt x="64" y="442"/>
                      <a:pt x="90" y="444"/>
                    </a:cubicBezTo>
                    <a:cubicBezTo>
                      <a:pt x="90" y="444"/>
                      <a:pt x="84" y="433"/>
                      <a:pt x="63" y="430"/>
                    </a:cubicBezTo>
                    <a:cubicBezTo>
                      <a:pt x="63" y="430"/>
                      <a:pt x="65" y="423"/>
                      <a:pt x="64" y="416"/>
                    </a:cubicBezTo>
                    <a:cubicBezTo>
                      <a:pt x="69" y="410"/>
                      <a:pt x="69" y="410"/>
                      <a:pt x="69" y="410"/>
                    </a:cubicBezTo>
                    <a:cubicBezTo>
                      <a:pt x="69" y="410"/>
                      <a:pt x="99" y="413"/>
                      <a:pt x="110" y="402"/>
                    </a:cubicBezTo>
                    <a:cubicBezTo>
                      <a:pt x="110" y="402"/>
                      <a:pt x="121" y="384"/>
                      <a:pt x="146" y="386"/>
                    </a:cubicBezTo>
                    <a:cubicBezTo>
                      <a:pt x="146" y="386"/>
                      <a:pt x="143" y="377"/>
                      <a:pt x="115" y="375"/>
                    </a:cubicBezTo>
                    <a:cubicBezTo>
                      <a:pt x="115" y="375"/>
                      <a:pt x="117" y="368"/>
                      <a:pt x="116" y="362"/>
                    </a:cubicBezTo>
                    <a:cubicBezTo>
                      <a:pt x="122" y="353"/>
                      <a:pt x="122" y="353"/>
                      <a:pt x="122" y="353"/>
                    </a:cubicBezTo>
                    <a:cubicBezTo>
                      <a:pt x="122" y="353"/>
                      <a:pt x="142" y="358"/>
                      <a:pt x="157" y="340"/>
                    </a:cubicBezTo>
                    <a:cubicBezTo>
                      <a:pt x="157" y="340"/>
                      <a:pt x="170" y="321"/>
                      <a:pt x="191" y="316"/>
                    </a:cubicBezTo>
                    <a:cubicBezTo>
                      <a:pt x="191" y="316"/>
                      <a:pt x="176" y="310"/>
                      <a:pt x="158" y="313"/>
                    </a:cubicBezTo>
                    <a:cubicBezTo>
                      <a:pt x="158" y="313"/>
                      <a:pt x="160" y="304"/>
                      <a:pt x="158" y="299"/>
                    </a:cubicBezTo>
                    <a:cubicBezTo>
                      <a:pt x="162" y="292"/>
                      <a:pt x="162" y="292"/>
                      <a:pt x="162" y="292"/>
                    </a:cubicBezTo>
                    <a:cubicBezTo>
                      <a:pt x="162" y="292"/>
                      <a:pt x="183" y="293"/>
                      <a:pt x="196" y="269"/>
                    </a:cubicBezTo>
                    <a:cubicBezTo>
                      <a:pt x="196" y="269"/>
                      <a:pt x="207" y="247"/>
                      <a:pt x="226" y="242"/>
                    </a:cubicBezTo>
                    <a:cubicBezTo>
                      <a:pt x="226" y="242"/>
                      <a:pt x="208" y="237"/>
                      <a:pt x="190" y="244"/>
                    </a:cubicBezTo>
                    <a:cubicBezTo>
                      <a:pt x="190" y="244"/>
                      <a:pt x="191" y="236"/>
                      <a:pt x="188" y="230"/>
                    </a:cubicBezTo>
                    <a:cubicBezTo>
                      <a:pt x="190" y="221"/>
                      <a:pt x="190" y="221"/>
                      <a:pt x="190" y="221"/>
                    </a:cubicBezTo>
                    <a:cubicBezTo>
                      <a:pt x="190" y="221"/>
                      <a:pt x="214" y="214"/>
                      <a:pt x="220" y="193"/>
                    </a:cubicBezTo>
                    <a:cubicBezTo>
                      <a:pt x="220" y="193"/>
                      <a:pt x="227" y="172"/>
                      <a:pt x="243" y="162"/>
                    </a:cubicBezTo>
                    <a:cubicBezTo>
                      <a:pt x="243" y="162"/>
                      <a:pt x="227" y="161"/>
                      <a:pt x="209"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1" name="Freeform 21"/>
              <p:cNvSpPr/>
              <p:nvPr/>
            </p:nvSpPr>
            <p:spPr bwMode="auto">
              <a:xfrm>
                <a:off x="714376" y="939801"/>
                <a:ext cx="31750" cy="28575"/>
              </a:xfrm>
              <a:custGeom>
                <a:avLst/>
                <a:gdLst>
                  <a:gd name="T0" fmla="*/ 22 w 64"/>
                  <a:gd name="T1" fmla="*/ 51 h 59"/>
                  <a:gd name="T2" fmla="*/ 56 w 64"/>
                  <a:gd name="T3" fmla="*/ 35 h 59"/>
                  <a:gd name="T4" fmla="*/ 58 w 64"/>
                  <a:gd name="T5" fmla="*/ 34 h 59"/>
                  <a:gd name="T6" fmla="*/ 60 w 64"/>
                  <a:gd name="T7" fmla="*/ 35 h 59"/>
                  <a:gd name="T8" fmla="*/ 61 w 64"/>
                  <a:gd name="T9" fmla="*/ 36 h 59"/>
                  <a:gd name="T10" fmla="*/ 62 w 64"/>
                  <a:gd name="T11" fmla="*/ 38 h 59"/>
                  <a:gd name="T12" fmla="*/ 64 w 64"/>
                  <a:gd name="T13" fmla="*/ 37 h 59"/>
                  <a:gd name="T14" fmla="*/ 57 w 64"/>
                  <a:gd name="T15" fmla="*/ 22 h 59"/>
                  <a:gd name="T16" fmla="*/ 55 w 64"/>
                  <a:gd name="T17" fmla="*/ 23 h 59"/>
                  <a:gd name="T18" fmla="*/ 55 w 64"/>
                  <a:gd name="T19" fmla="*/ 25 h 59"/>
                  <a:gd name="T20" fmla="*/ 55 w 64"/>
                  <a:gd name="T21" fmla="*/ 27 h 59"/>
                  <a:gd name="T22" fmla="*/ 55 w 64"/>
                  <a:gd name="T23" fmla="*/ 29 h 59"/>
                  <a:gd name="T24" fmla="*/ 53 w 64"/>
                  <a:gd name="T25" fmla="*/ 30 h 59"/>
                  <a:gd name="T26" fmla="*/ 39 w 64"/>
                  <a:gd name="T27" fmla="*/ 37 h 59"/>
                  <a:gd name="T28" fmla="*/ 31 w 64"/>
                  <a:gd name="T29" fmla="*/ 20 h 59"/>
                  <a:gd name="T30" fmla="*/ 45 w 64"/>
                  <a:gd name="T31" fmla="*/ 13 h 59"/>
                  <a:gd name="T32" fmla="*/ 47 w 64"/>
                  <a:gd name="T33" fmla="*/ 12 h 59"/>
                  <a:gd name="T34" fmla="*/ 49 w 64"/>
                  <a:gd name="T35" fmla="*/ 13 h 59"/>
                  <a:gd name="T36" fmla="*/ 50 w 64"/>
                  <a:gd name="T37" fmla="*/ 14 h 59"/>
                  <a:gd name="T38" fmla="*/ 51 w 64"/>
                  <a:gd name="T39" fmla="*/ 16 h 59"/>
                  <a:gd name="T40" fmla="*/ 54 w 64"/>
                  <a:gd name="T41" fmla="*/ 15 h 59"/>
                  <a:gd name="T42" fmla="*/ 47 w 64"/>
                  <a:gd name="T43" fmla="*/ 0 h 59"/>
                  <a:gd name="T44" fmla="*/ 44 w 64"/>
                  <a:gd name="T45" fmla="*/ 1 h 59"/>
                  <a:gd name="T46" fmla="*/ 45 w 64"/>
                  <a:gd name="T47" fmla="*/ 3 h 59"/>
                  <a:gd name="T48" fmla="*/ 45 w 64"/>
                  <a:gd name="T49" fmla="*/ 5 h 59"/>
                  <a:gd name="T50" fmla="*/ 44 w 64"/>
                  <a:gd name="T51" fmla="*/ 6 h 59"/>
                  <a:gd name="T52" fmla="*/ 42 w 64"/>
                  <a:gd name="T53" fmla="*/ 8 h 59"/>
                  <a:gd name="T54" fmla="*/ 9 w 64"/>
                  <a:gd name="T55" fmla="*/ 24 h 59"/>
                  <a:gd name="T56" fmla="*/ 7 w 64"/>
                  <a:gd name="T57" fmla="*/ 24 h 59"/>
                  <a:gd name="T58" fmla="*/ 5 w 64"/>
                  <a:gd name="T59" fmla="*/ 24 h 59"/>
                  <a:gd name="T60" fmla="*/ 4 w 64"/>
                  <a:gd name="T61" fmla="*/ 22 h 59"/>
                  <a:gd name="T62" fmla="*/ 3 w 64"/>
                  <a:gd name="T63" fmla="*/ 21 h 59"/>
                  <a:gd name="T64" fmla="*/ 0 w 64"/>
                  <a:gd name="T65" fmla="*/ 22 h 59"/>
                  <a:gd name="T66" fmla="*/ 8 w 64"/>
                  <a:gd name="T67" fmla="*/ 37 h 59"/>
                  <a:gd name="T68" fmla="*/ 10 w 64"/>
                  <a:gd name="T69" fmla="*/ 35 h 59"/>
                  <a:gd name="T70" fmla="*/ 9 w 64"/>
                  <a:gd name="T71" fmla="*/ 34 h 59"/>
                  <a:gd name="T72" fmla="*/ 9 w 64"/>
                  <a:gd name="T73" fmla="*/ 32 h 59"/>
                  <a:gd name="T74" fmla="*/ 10 w 64"/>
                  <a:gd name="T75" fmla="*/ 30 h 59"/>
                  <a:gd name="T76" fmla="*/ 12 w 64"/>
                  <a:gd name="T77" fmla="*/ 29 h 59"/>
                  <a:gd name="T78" fmla="*/ 28 w 64"/>
                  <a:gd name="T79" fmla="*/ 21 h 59"/>
                  <a:gd name="T80" fmla="*/ 36 w 64"/>
                  <a:gd name="T81" fmla="*/ 38 h 59"/>
                  <a:gd name="T82" fmla="*/ 19 w 64"/>
                  <a:gd name="T83" fmla="*/ 46 h 59"/>
                  <a:gd name="T84" fmla="*/ 17 w 64"/>
                  <a:gd name="T85" fmla="*/ 46 h 59"/>
                  <a:gd name="T86" fmla="*/ 16 w 64"/>
                  <a:gd name="T87" fmla="*/ 46 h 59"/>
                  <a:gd name="T88" fmla="*/ 14 w 64"/>
                  <a:gd name="T89" fmla="*/ 44 h 59"/>
                  <a:gd name="T90" fmla="*/ 13 w 64"/>
                  <a:gd name="T91" fmla="*/ 43 h 59"/>
                  <a:gd name="T92" fmla="*/ 11 w 64"/>
                  <a:gd name="T93" fmla="*/ 44 h 59"/>
                  <a:gd name="T94" fmla="*/ 18 w 64"/>
                  <a:gd name="T95" fmla="*/ 59 h 59"/>
                  <a:gd name="T96" fmla="*/ 20 w 64"/>
                  <a:gd name="T97" fmla="*/ 58 h 59"/>
                  <a:gd name="T98" fmla="*/ 20 w 64"/>
                  <a:gd name="T99" fmla="*/ 56 h 59"/>
                  <a:gd name="T100" fmla="*/ 20 w 64"/>
                  <a:gd name="T101" fmla="*/ 54 h 59"/>
                  <a:gd name="T102" fmla="*/ 21 w 64"/>
                  <a:gd name="T103" fmla="*/ 52 h 59"/>
                  <a:gd name="T104" fmla="*/ 22 w 64"/>
                  <a:gd name="T105"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 h="59">
                    <a:moveTo>
                      <a:pt x="22" y="51"/>
                    </a:moveTo>
                    <a:cubicBezTo>
                      <a:pt x="56" y="35"/>
                      <a:pt x="56" y="35"/>
                      <a:pt x="56" y="35"/>
                    </a:cubicBezTo>
                    <a:cubicBezTo>
                      <a:pt x="56" y="35"/>
                      <a:pt x="57" y="35"/>
                      <a:pt x="58" y="34"/>
                    </a:cubicBezTo>
                    <a:cubicBezTo>
                      <a:pt x="59" y="34"/>
                      <a:pt x="59" y="34"/>
                      <a:pt x="60" y="35"/>
                    </a:cubicBezTo>
                    <a:cubicBezTo>
                      <a:pt x="60" y="35"/>
                      <a:pt x="60" y="36"/>
                      <a:pt x="61" y="36"/>
                    </a:cubicBezTo>
                    <a:cubicBezTo>
                      <a:pt x="61" y="37"/>
                      <a:pt x="62" y="37"/>
                      <a:pt x="62" y="38"/>
                    </a:cubicBezTo>
                    <a:cubicBezTo>
                      <a:pt x="64" y="37"/>
                      <a:pt x="64" y="37"/>
                      <a:pt x="64" y="37"/>
                    </a:cubicBezTo>
                    <a:cubicBezTo>
                      <a:pt x="57" y="22"/>
                      <a:pt x="57" y="22"/>
                      <a:pt x="57" y="22"/>
                    </a:cubicBezTo>
                    <a:cubicBezTo>
                      <a:pt x="55" y="23"/>
                      <a:pt x="55" y="23"/>
                      <a:pt x="55" y="23"/>
                    </a:cubicBezTo>
                    <a:cubicBezTo>
                      <a:pt x="55" y="23"/>
                      <a:pt x="55" y="24"/>
                      <a:pt x="55" y="25"/>
                    </a:cubicBezTo>
                    <a:cubicBezTo>
                      <a:pt x="55" y="26"/>
                      <a:pt x="55" y="26"/>
                      <a:pt x="55" y="27"/>
                    </a:cubicBezTo>
                    <a:cubicBezTo>
                      <a:pt x="55" y="28"/>
                      <a:pt x="55" y="28"/>
                      <a:pt x="55" y="29"/>
                    </a:cubicBezTo>
                    <a:cubicBezTo>
                      <a:pt x="54" y="29"/>
                      <a:pt x="54" y="30"/>
                      <a:pt x="53" y="30"/>
                    </a:cubicBezTo>
                    <a:cubicBezTo>
                      <a:pt x="39" y="37"/>
                      <a:pt x="39" y="37"/>
                      <a:pt x="39" y="37"/>
                    </a:cubicBezTo>
                    <a:cubicBezTo>
                      <a:pt x="31" y="20"/>
                      <a:pt x="31" y="20"/>
                      <a:pt x="31" y="20"/>
                    </a:cubicBezTo>
                    <a:cubicBezTo>
                      <a:pt x="45" y="13"/>
                      <a:pt x="45" y="13"/>
                      <a:pt x="45" y="13"/>
                    </a:cubicBezTo>
                    <a:cubicBezTo>
                      <a:pt x="46" y="13"/>
                      <a:pt x="47" y="12"/>
                      <a:pt x="47" y="12"/>
                    </a:cubicBezTo>
                    <a:cubicBezTo>
                      <a:pt x="48" y="12"/>
                      <a:pt x="49" y="12"/>
                      <a:pt x="49" y="13"/>
                    </a:cubicBezTo>
                    <a:cubicBezTo>
                      <a:pt x="49" y="13"/>
                      <a:pt x="50" y="13"/>
                      <a:pt x="50" y="14"/>
                    </a:cubicBezTo>
                    <a:cubicBezTo>
                      <a:pt x="51" y="15"/>
                      <a:pt x="51" y="15"/>
                      <a:pt x="51" y="16"/>
                    </a:cubicBezTo>
                    <a:cubicBezTo>
                      <a:pt x="54" y="15"/>
                      <a:pt x="54" y="15"/>
                      <a:pt x="54" y="15"/>
                    </a:cubicBezTo>
                    <a:cubicBezTo>
                      <a:pt x="47" y="0"/>
                      <a:pt x="47" y="0"/>
                      <a:pt x="47" y="0"/>
                    </a:cubicBezTo>
                    <a:cubicBezTo>
                      <a:pt x="44" y="1"/>
                      <a:pt x="44" y="1"/>
                      <a:pt x="44" y="1"/>
                    </a:cubicBezTo>
                    <a:cubicBezTo>
                      <a:pt x="45" y="1"/>
                      <a:pt x="45" y="2"/>
                      <a:pt x="45" y="3"/>
                    </a:cubicBezTo>
                    <a:cubicBezTo>
                      <a:pt x="45" y="3"/>
                      <a:pt x="45" y="4"/>
                      <a:pt x="45" y="5"/>
                    </a:cubicBezTo>
                    <a:cubicBezTo>
                      <a:pt x="45" y="5"/>
                      <a:pt x="44" y="6"/>
                      <a:pt x="44" y="6"/>
                    </a:cubicBezTo>
                    <a:cubicBezTo>
                      <a:pt x="44" y="7"/>
                      <a:pt x="43" y="7"/>
                      <a:pt x="42" y="8"/>
                    </a:cubicBezTo>
                    <a:cubicBezTo>
                      <a:pt x="9" y="24"/>
                      <a:pt x="9" y="24"/>
                      <a:pt x="9" y="24"/>
                    </a:cubicBezTo>
                    <a:cubicBezTo>
                      <a:pt x="8" y="24"/>
                      <a:pt x="7" y="24"/>
                      <a:pt x="7" y="24"/>
                    </a:cubicBezTo>
                    <a:cubicBezTo>
                      <a:pt x="6" y="24"/>
                      <a:pt x="5" y="24"/>
                      <a:pt x="5" y="24"/>
                    </a:cubicBezTo>
                    <a:cubicBezTo>
                      <a:pt x="5" y="23"/>
                      <a:pt x="4" y="23"/>
                      <a:pt x="4" y="22"/>
                    </a:cubicBezTo>
                    <a:cubicBezTo>
                      <a:pt x="3" y="22"/>
                      <a:pt x="3" y="21"/>
                      <a:pt x="3" y="21"/>
                    </a:cubicBezTo>
                    <a:cubicBezTo>
                      <a:pt x="0" y="22"/>
                      <a:pt x="0" y="22"/>
                      <a:pt x="0" y="22"/>
                    </a:cubicBezTo>
                    <a:cubicBezTo>
                      <a:pt x="8" y="37"/>
                      <a:pt x="8" y="37"/>
                      <a:pt x="8" y="37"/>
                    </a:cubicBezTo>
                    <a:cubicBezTo>
                      <a:pt x="10" y="35"/>
                      <a:pt x="10" y="35"/>
                      <a:pt x="10" y="35"/>
                    </a:cubicBezTo>
                    <a:cubicBezTo>
                      <a:pt x="10" y="35"/>
                      <a:pt x="10" y="34"/>
                      <a:pt x="9" y="34"/>
                    </a:cubicBezTo>
                    <a:cubicBezTo>
                      <a:pt x="9" y="33"/>
                      <a:pt x="9" y="32"/>
                      <a:pt x="9" y="32"/>
                    </a:cubicBezTo>
                    <a:cubicBezTo>
                      <a:pt x="9" y="31"/>
                      <a:pt x="10" y="30"/>
                      <a:pt x="10" y="30"/>
                    </a:cubicBezTo>
                    <a:cubicBezTo>
                      <a:pt x="10" y="30"/>
                      <a:pt x="11" y="29"/>
                      <a:pt x="12" y="29"/>
                    </a:cubicBezTo>
                    <a:cubicBezTo>
                      <a:pt x="28" y="21"/>
                      <a:pt x="28" y="21"/>
                      <a:pt x="28" y="21"/>
                    </a:cubicBezTo>
                    <a:cubicBezTo>
                      <a:pt x="36" y="38"/>
                      <a:pt x="36" y="38"/>
                      <a:pt x="36" y="38"/>
                    </a:cubicBezTo>
                    <a:cubicBezTo>
                      <a:pt x="19" y="46"/>
                      <a:pt x="19" y="46"/>
                      <a:pt x="19" y="46"/>
                    </a:cubicBezTo>
                    <a:cubicBezTo>
                      <a:pt x="19" y="46"/>
                      <a:pt x="18" y="46"/>
                      <a:pt x="17" y="46"/>
                    </a:cubicBezTo>
                    <a:cubicBezTo>
                      <a:pt x="17" y="46"/>
                      <a:pt x="16" y="46"/>
                      <a:pt x="16" y="46"/>
                    </a:cubicBezTo>
                    <a:cubicBezTo>
                      <a:pt x="15" y="46"/>
                      <a:pt x="15" y="45"/>
                      <a:pt x="14" y="44"/>
                    </a:cubicBezTo>
                    <a:cubicBezTo>
                      <a:pt x="14" y="44"/>
                      <a:pt x="14" y="43"/>
                      <a:pt x="13" y="43"/>
                    </a:cubicBezTo>
                    <a:cubicBezTo>
                      <a:pt x="11" y="44"/>
                      <a:pt x="11" y="44"/>
                      <a:pt x="11" y="44"/>
                    </a:cubicBezTo>
                    <a:cubicBezTo>
                      <a:pt x="18" y="59"/>
                      <a:pt x="18" y="59"/>
                      <a:pt x="18" y="59"/>
                    </a:cubicBezTo>
                    <a:cubicBezTo>
                      <a:pt x="20" y="58"/>
                      <a:pt x="20" y="58"/>
                      <a:pt x="20" y="58"/>
                    </a:cubicBezTo>
                    <a:cubicBezTo>
                      <a:pt x="20" y="57"/>
                      <a:pt x="20" y="57"/>
                      <a:pt x="20" y="56"/>
                    </a:cubicBezTo>
                    <a:cubicBezTo>
                      <a:pt x="20" y="55"/>
                      <a:pt x="20" y="54"/>
                      <a:pt x="20" y="54"/>
                    </a:cubicBezTo>
                    <a:cubicBezTo>
                      <a:pt x="20" y="53"/>
                      <a:pt x="20" y="53"/>
                      <a:pt x="21" y="52"/>
                    </a:cubicBezTo>
                    <a:cubicBezTo>
                      <a:pt x="21" y="52"/>
                      <a:pt x="22" y="51"/>
                      <a:pt x="2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2" name="Freeform 22"/>
              <p:cNvSpPr/>
              <p:nvPr/>
            </p:nvSpPr>
            <p:spPr bwMode="auto">
              <a:xfrm>
                <a:off x="731838" y="963613"/>
                <a:ext cx="28575" cy="25400"/>
              </a:xfrm>
              <a:custGeom>
                <a:avLst/>
                <a:gdLst>
                  <a:gd name="T0" fmla="*/ 3 w 58"/>
                  <a:gd name="T1" fmla="*/ 45 h 52"/>
                  <a:gd name="T2" fmla="*/ 6 w 58"/>
                  <a:gd name="T3" fmla="*/ 49 h 52"/>
                  <a:gd name="T4" fmla="*/ 11 w 58"/>
                  <a:gd name="T5" fmla="*/ 51 h 52"/>
                  <a:gd name="T6" fmla="*/ 17 w 58"/>
                  <a:gd name="T7" fmla="*/ 51 h 52"/>
                  <a:gd name="T8" fmla="*/ 24 w 58"/>
                  <a:gd name="T9" fmla="*/ 48 h 52"/>
                  <a:gd name="T10" fmla="*/ 43 w 58"/>
                  <a:gd name="T11" fmla="*/ 36 h 52"/>
                  <a:gd name="T12" fmla="*/ 48 w 58"/>
                  <a:gd name="T13" fmla="*/ 33 h 52"/>
                  <a:gd name="T14" fmla="*/ 52 w 58"/>
                  <a:gd name="T15" fmla="*/ 32 h 52"/>
                  <a:gd name="T16" fmla="*/ 54 w 58"/>
                  <a:gd name="T17" fmla="*/ 33 h 52"/>
                  <a:gd name="T18" fmla="*/ 56 w 58"/>
                  <a:gd name="T19" fmla="*/ 35 h 52"/>
                  <a:gd name="T20" fmla="*/ 58 w 58"/>
                  <a:gd name="T21" fmla="*/ 33 h 52"/>
                  <a:gd name="T22" fmla="*/ 49 w 58"/>
                  <a:gd name="T23" fmla="*/ 20 h 52"/>
                  <a:gd name="T24" fmla="*/ 47 w 58"/>
                  <a:gd name="T25" fmla="*/ 21 h 52"/>
                  <a:gd name="T26" fmla="*/ 48 w 58"/>
                  <a:gd name="T27" fmla="*/ 24 h 52"/>
                  <a:gd name="T28" fmla="*/ 48 w 58"/>
                  <a:gd name="T29" fmla="*/ 27 h 52"/>
                  <a:gd name="T30" fmla="*/ 46 w 58"/>
                  <a:gd name="T31" fmla="*/ 30 h 52"/>
                  <a:gd name="T32" fmla="*/ 41 w 58"/>
                  <a:gd name="T33" fmla="*/ 34 h 52"/>
                  <a:gd name="T34" fmla="*/ 23 w 58"/>
                  <a:gd name="T35" fmla="*/ 46 h 52"/>
                  <a:gd name="T36" fmla="*/ 19 w 58"/>
                  <a:gd name="T37" fmla="*/ 47 h 52"/>
                  <a:gd name="T38" fmla="*/ 15 w 58"/>
                  <a:gd name="T39" fmla="*/ 48 h 52"/>
                  <a:gd name="T40" fmla="*/ 11 w 58"/>
                  <a:gd name="T41" fmla="*/ 48 h 52"/>
                  <a:gd name="T42" fmla="*/ 7 w 58"/>
                  <a:gd name="T43" fmla="*/ 44 h 52"/>
                  <a:gd name="T44" fmla="*/ 5 w 58"/>
                  <a:gd name="T45" fmla="*/ 39 h 52"/>
                  <a:gd name="T46" fmla="*/ 6 w 58"/>
                  <a:gd name="T47" fmla="*/ 35 h 52"/>
                  <a:gd name="T48" fmla="*/ 9 w 58"/>
                  <a:gd name="T49" fmla="*/ 31 h 52"/>
                  <a:gd name="T50" fmla="*/ 12 w 58"/>
                  <a:gd name="T51" fmla="*/ 29 h 52"/>
                  <a:gd name="T52" fmla="*/ 36 w 58"/>
                  <a:gd name="T53" fmla="*/ 13 h 52"/>
                  <a:gd name="T54" fmla="*/ 38 w 58"/>
                  <a:gd name="T55" fmla="*/ 12 h 52"/>
                  <a:gd name="T56" fmla="*/ 39 w 58"/>
                  <a:gd name="T57" fmla="*/ 12 h 52"/>
                  <a:gd name="T58" fmla="*/ 41 w 58"/>
                  <a:gd name="T59" fmla="*/ 13 h 52"/>
                  <a:gd name="T60" fmla="*/ 42 w 58"/>
                  <a:gd name="T61" fmla="*/ 15 h 52"/>
                  <a:gd name="T62" fmla="*/ 44 w 58"/>
                  <a:gd name="T63" fmla="*/ 13 h 52"/>
                  <a:gd name="T64" fmla="*/ 35 w 58"/>
                  <a:gd name="T65" fmla="*/ 0 h 52"/>
                  <a:gd name="T66" fmla="*/ 33 w 58"/>
                  <a:gd name="T67" fmla="*/ 1 h 52"/>
                  <a:gd name="T68" fmla="*/ 34 w 58"/>
                  <a:gd name="T69" fmla="*/ 3 h 52"/>
                  <a:gd name="T70" fmla="*/ 34 w 58"/>
                  <a:gd name="T71" fmla="*/ 5 h 52"/>
                  <a:gd name="T72" fmla="*/ 34 w 58"/>
                  <a:gd name="T73" fmla="*/ 7 h 52"/>
                  <a:gd name="T74" fmla="*/ 32 w 58"/>
                  <a:gd name="T75" fmla="*/ 8 h 52"/>
                  <a:gd name="T76" fmla="*/ 7 w 58"/>
                  <a:gd name="T77" fmla="*/ 25 h 52"/>
                  <a:gd name="T78" fmla="*/ 3 w 58"/>
                  <a:gd name="T79" fmla="*/ 29 h 52"/>
                  <a:gd name="T80" fmla="*/ 0 w 58"/>
                  <a:gd name="T81" fmla="*/ 34 h 52"/>
                  <a:gd name="T82" fmla="*/ 0 w 58"/>
                  <a:gd name="T83" fmla="*/ 39 h 52"/>
                  <a:gd name="T84" fmla="*/ 3 w 58"/>
                  <a:gd name="T85"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52">
                    <a:moveTo>
                      <a:pt x="3" y="45"/>
                    </a:moveTo>
                    <a:cubicBezTo>
                      <a:pt x="4" y="47"/>
                      <a:pt x="5" y="48"/>
                      <a:pt x="6" y="49"/>
                    </a:cubicBezTo>
                    <a:cubicBezTo>
                      <a:pt x="7" y="50"/>
                      <a:pt x="9" y="51"/>
                      <a:pt x="11" y="51"/>
                    </a:cubicBezTo>
                    <a:cubicBezTo>
                      <a:pt x="13" y="52"/>
                      <a:pt x="15" y="52"/>
                      <a:pt x="17" y="51"/>
                    </a:cubicBezTo>
                    <a:cubicBezTo>
                      <a:pt x="19" y="51"/>
                      <a:pt x="22" y="50"/>
                      <a:pt x="24" y="48"/>
                    </a:cubicBezTo>
                    <a:cubicBezTo>
                      <a:pt x="43" y="36"/>
                      <a:pt x="43" y="36"/>
                      <a:pt x="43" y="36"/>
                    </a:cubicBezTo>
                    <a:cubicBezTo>
                      <a:pt x="45" y="35"/>
                      <a:pt x="47" y="33"/>
                      <a:pt x="48" y="33"/>
                    </a:cubicBezTo>
                    <a:cubicBezTo>
                      <a:pt x="50" y="32"/>
                      <a:pt x="51" y="32"/>
                      <a:pt x="52" y="32"/>
                    </a:cubicBezTo>
                    <a:cubicBezTo>
                      <a:pt x="52" y="32"/>
                      <a:pt x="53" y="33"/>
                      <a:pt x="54" y="33"/>
                    </a:cubicBezTo>
                    <a:cubicBezTo>
                      <a:pt x="55" y="34"/>
                      <a:pt x="55" y="34"/>
                      <a:pt x="56" y="35"/>
                    </a:cubicBezTo>
                    <a:cubicBezTo>
                      <a:pt x="58" y="33"/>
                      <a:pt x="58" y="33"/>
                      <a:pt x="58" y="33"/>
                    </a:cubicBezTo>
                    <a:cubicBezTo>
                      <a:pt x="49" y="20"/>
                      <a:pt x="49" y="20"/>
                      <a:pt x="49" y="20"/>
                    </a:cubicBezTo>
                    <a:cubicBezTo>
                      <a:pt x="47" y="21"/>
                      <a:pt x="47" y="21"/>
                      <a:pt x="47" y="21"/>
                    </a:cubicBezTo>
                    <a:cubicBezTo>
                      <a:pt x="47" y="22"/>
                      <a:pt x="47" y="23"/>
                      <a:pt x="48" y="24"/>
                    </a:cubicBezTo>
                    <a:cubicBezTo>
                      <a:pt x="48" y="25"/>
                      <a:pt x="48" y="26"/>
                      <a:pt x="48" y="27"/>
                    </a:cubicBezTo>
                    <a:cubicBezTo>
                      <a:pt x="48" y="28"/>
                      <a:pt x="47" y="29"/>
                      <a:pt x="46" y="30"/>
                    </a:cubicBezTo>
                    <a:cubicBezTo>
                      <a:pt x="45" y="31"/>
                      <a:pt x="43" y="32"/>
                      <a:pt x="41" y="34"/>
                    </a:cubicBezTo>
                    <a:cubicBezTo>
                      <a:pt x="23" y="46"/>
                      <a:pt x="23" y="46"/>
                      <a:pt x="23" y="46"/>
                    </a:cubicBezTo>
                    <a:cubicBezTo>
                      <a:pt x="22" y="46"/>
                      <a:pt x="21" y="47"/>
                      <a:pt x="19" y="47"/>
                    </a:cubicBezTo>
                    <a:cubicBezTo>
                      <a:pt x="18" y="48"/>
                      <a:pt x="17" y="48"/>
                      <a:pt x="15" y="48"/>
                    </a:cubicBezTo>
                    <a:cubicBezTo>
                      <a:pt x="14" y="49"/>
                      <a:pt x="12" y="48"/>
                      <a:pt x="11" y="48"/>
                    </a:cubicBezTo>
                    <a:cubicBezTo>
                      <a:pt x="9" y="47"/>
                      <a:pt x="8" y="46"/>
                      <a:pt x="7" y="44"/>
                    </a:cubicBezTo>
                    <a:cubicBezTo>
                      <a:pt x="5" y="42"/>
                      <a:pt x="5" y="40"/>
                      <a:pt x="5" y="39"/>
                    </a:cubicBezTo>
                    <a:cubicBezTo>
                      <a:pt x="5" y="37"/>
                      <a:pt x="5" y="36"/>
                      <a:pt x="6" y="35"/>
                    </a:cubicBezTo>
                    <a:cubicBezTo>
                      <a:pt x="7" y="33"/>
                      <a:pt x="8" y="32"/>
                      <a:pt x="9" y="31"/>
                    </a:cubicBezTo>
                    <a:cubicBezTo>
                      <a:pt x="10" y="30"/>
                      <a:pt x="11" y="29"/>
                      <a:pt x="12" y="29"/>
                    </a:cubicBezTo>
                    <a:cubicBezTo>
                      <a:pt x="36" y="13"/>
                      <a:pt x="36" y="13"/>
                      <a:pt x="36" y="13"/>
                    </a:cubicBezTo>
                    <a:cubicBezTo>
                      <a:pt x="36" y="12"/>
                      <a:pt x="37" y="12"/>
                      <a:pt x="38" y="12"/>
                    </a:cubicBezTo>
                    <a:cubicBezTo>
                      <a:pt x="38" y="12"/>
                      <a:pt x="39" y="12"/>
                      <a:pt x="39" y="12"/>
                    </a:cubicBezTo>
                    <a:cubicBezTo>
                      <a:pt x="40" y="12"/>
                      <a:pt x="40" y="13"/>
                      <a:pt x="41" y="13"/>
                    </a:cubicBezTo>
                    <a:cubicBezTo>
                      <a:pt x="42" y="14"/>
                      <a:pt x="42" y="14"/>
                      <a:pt x="42" y="15"/>
                    </a:cubicBezTo>
                    <a:cubicBezTo>
                      <a:pt x="44" y="13"/>
                      <a:pt x="44" y="13"/>
                      <a:pt x="44" y="13"/>
                    </a:cubicBezTo>
                    <a:cubicBezTo>
                      <a:pt x="35" y="0"/>
                      <a:pt x="35" y="0"/>
                      <a:pt x="35" y="0"/>
                    </a:cubicBezTo>
                    <a:cubicBezTo>
                      <a:pt x="33" y="1"/>
                      <a:pt x="33" y="1"/>
                      <a:pt x="33" y="1"/>
                    </a:cubicBezTo>
                    <a:cubicBezTo>
                      <a:pt x="33" y="1"/>
                      <a:pt x="34" y="2"/>
                      <a:pt x="34" y="3"/>
                    </a:cubicBezTo>
                    <a:cubicBezTo>
                      <a:pt x="34" y="3"/>
                      <a:pt x="34" y="4"/>
                      <a:pt x="34" y="5"/>
                    </a:cubicBezTo>
                    <a:cubicBezTo>
                      <a:pt x="34" y="5"/>
                      <a:pt x="34" y="6"/>
                      <a:pt x="34" y="7"/>
                    </a:cubicBezTo>
                    <a:cubicBezTo>
                      <a:pt x="33" y="7"/>
                      <a:pt x="33" y="8"/>
                      <a:pt x="32" y="8"/>
                    </a:cubicBezTo>
                    <a:cubicBezTo>
                      <a:pt x="7" y="25"/>
                      <a:pt x="7" y="25"/>
                      <a:pt x="7" y="25"/>
                    </a:cubicBezTo>
                    <a:cubicBezTo>
                      <a:pt x="5" y="26"/>
                      <a:pt x="4" y="27"/>
                      <a:pt x="3" y="29"/>
                    </a:cubicBezTo>
                    <a:cubicBezTo>
                      <a:pt x="2" y="30"/>
                      <a:pt x="1" y="32"/>
                      <a:pt x="0" y="34"/>
                    </a:cubicBezTo>
                    <a:cubicBezTo>
                      <a:pt x="0" y="35"/>
                      <a:pt x="0" y="37"/>
                      <a:pt x="0" y="39"/>
                    </a:cubicBezTo>
                    <a:cubicBezTo>
                      <a:pt x="1" y="41"/>
                      <a:pt x="1" y="43"/>
                      <a:pt x="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3" name="Freeform 23"/>
              <p:cNvSpPr/>
              <p:nvPr/>
            </p:nvSpPr>
            <p:spPr bwMode="auto">
              <a:xfrm>
                <a:off x="744538" y="984251"/>
                <a:ext cx="31750" cy="30163"/>
              </a:xfrm>
              <a:custGeom>
                <a:avLst/>
                <a:gdLst>
                  <a:gd name="T0" fmla="*/ 24 w 66"/>
                  <a:gd name="T1" fmla="*/ 62 h 62"/>
                  <a:gd name="T2" fmla="*/ 52 w 66"/>
                  <a:gd name="T3" fmla="*/ 37 h 62"/>
                  <a:gd name="T4" fmla="*/ 57 w 66"/>
                  <a:gd name="T5" fmla="*/ 33 h 62"/>
                  <a:gd name="T6" fmla="*/ 60 w 66"/>
                  <a:gd name="T7" fmla="*/ 31 h 62"/>
                  <a:gd name="T8" fmla="*/ 62 w 66"/>
                  <a:gd name="T9" fmla="*/ 32 h 62"/>
                  <a:gd name="T10" fmla="*/ 64 w 66"/>
                  <a:gd name="T11" fmla="*/ 34 h 62"/>
                  <a:gd name="T12" fmla="*/ 66 w 66"/>
                  <a:gd name="T13" fmla="*/ 32 h 62"/>
                  <a:gd name="T14" fmla="*/ 56 w 66"/>
                  <a:gd name="T15" fmla="*/ 20 h 62"/>
                  <a:gd name="T16" fmla="*/ 54 w 66"/>
                  <a:gd name="T17" fmla="*/ 22 h 62"/>
                  <a:gd name="T18" fmla="*/ 55 w 66"/>
                  <a:gd name="T19" fmla="*/ 24 h 62"/>
                  <a:gd name="T20" fmla="*/ 56 w 66"/>
                  <a:gd name="T21" fmla="*/ 27 h 62"/>
                  <a:gd name="T22" fmla="*/ 54 w 66"/>
                  <a:gd name="T23" fmla="*/ 30 h 62"/>
                  <a:gd name="T24" fmla="*/ 49 w 66"/>
                  <a:gd name="T25" fmla="*/ 35 h 62"/>
                  <a:gd name="T26" fmla="*/ 31 w 66"/>
                  <a:gd name="T27" fmla="*/ 51 h 62"/>
                  <a:gd name="T28" fmla="*/ 45 w 66"/>
                  <a:gd name="T29" fmla="*/ 9 h 62"/>
                  <a:gd name="T30" fmla="*/ 38 w 66"/>
                  <a:gd name="T31" fmla="*/ 0 h 62"/>
                  <a:gd name="T32" fmla="*/ 36 w 66"/>
                  <a:gd name="T33" fmla="*/ 2 h 62"/>
                  <a:gd name="T34" fmla="*/ 37 w 66"/>
                  <a:gd name="T35" fmla="*/ 5 h 62"/>
                  <a:gd name="T36" fmla="*/ 37 w 66"/>
                  <a:gd name="T37" fmla="*/ 8 h 62"/>
                  <a:gd name="T38" fmla="*/ 36 w 66"/>
                  <a:gd name="T39" fmla="*/ 11 h 62"/>
                  <a:gd name="T40" fmla="*/ 34 w 66"/>
                  <a:gd name="T41" fmla="*/ 13 h 62"/>
                  <a:gd name="T42" fmla="*/ 15 w 66"/>
                  <a:gd name="T43" fmla="*/ 30 h 62"/>
                  <a:gd name="T44" fmla="*/ 10 w 66"/>
                  <a:gd name="T45" fmla="*/ 35 h 62"/>
                  <a:gd name="T46" fmla="*/ 7 w 66"/>
                  <a:gd name="T47" fmla="*/ 36 h 62"/>
                  <a:gd name="T48" fmla="*/ 4 w 66"/>
                  <a:gd name="T49" fmla="*/ 35 h 62"/>
                  <a:gd name="T50" fmla="*/ 2 w 66"/>
                  <a:gd name="T51" fmla="*/ 33 h 62"/>
                  <a:gd name="T52" fmla="*/ 0 w 66"/>
                  <a:gd name="T53" fmla="*/ 35 h 62"/>
                  <a:gd name="T54" fmla="*/ 11 w 66"/>
                  <a:gd name="T55" fmla="*/ 47 h 62"/>
                  <a:gd name="T56" fmla="*/ 13 w 66"/>
                  <a:gd name="T57" fmla="*/ 45 h 62"/>
                  <a:gd name="T58" fmla="*/ 12 w 66"/>
                  <a:gd name="T59" fmla="*/ 43 h 62"/>
                  <a:gd name="T60" fmla="*/ 11 w 66"/>
                  <a:gd name="T61" fmla="*/ 40 h 62"/>
                  <a:gd name="T62" fmla="*/ 13 w 66"/>
                  <a:gd name="T63" fmla="*/ 37 h 62"/>
                  <a:gd name="T64" fmla="*/ 17 w 66"/>
                  <a:gd name="T65" fmla="*/ 32 h 62"/>
                  <a:gd name="T66" fmla="*/ 37 w 66"/>
                  <a:gd name="T67" fmla="*/ 14 h 62"/>
                  <a:gd name="T68" fmla="*/ 22 w 66"/>
                  <a:gd name="T69" fmla="*/ 60 h 62"/>
                  <a:gd name="T70" fmla="*/ 24 w 66"/>
                  <a:gd name="T7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2">
                    <a:moveTo>
                      <a:pt x="24" y="62"/>
                    </a:moveTo>
                    <a:cubicBezTo>
                      <a:pt x="52" y="37"/>
                      <a:pt x="52" y="37"/>
                      <a:pt x="52" y="37"/>
                    </a:cubicBezTo>
                    <a:cubicBezTo>
                      <a:pt x="53" y="35"/>
                      <a:pt x="55" y="34"/>
                      <a:pt x="57" y="33"/>
                    </a:cubicBezTo>
                    <a:cubicBezTo>
                      <a:pt x="58" y="32"/>
                      <a:pt x="59" y="31"/>
                      <a:pt x="60" y="31"/>
                    </a:cubicBezTo>
                    <a:cubicBezTo>
                      <a:pt x="61" y="32"/>
                      <a:pt x="61" y="32"/>
                      <a:pt x="62" y="32"/>
                    </a:cubicBezTo>
                    <a:cubicBezTo>
                      <a:pt x="63" y="33"/>
                      <a:pt x="64" y="33"/>
                      <a:pt x="64" y="34"/>
                    </a:cubicBezTo>
                    <a:cubicBezTo>
                      <a:pt x="66" y="32"/>
                      <a:pt x="66" y="32"/>
                      <a:pt x="66" y="32"/>
                    </a:cubicBezTo>
                    <a:cubicBezTo>
                      <a:pt x="56" y="20"/>
                      <a:pt x="56" y="20"/>
                      <a:pt x="56" y="20"/>
                    </a:cubicBezTo>
                    <a:cubicBezTo>
                      <a:pt x="54" y="22"/>
                      <a:pt x="54" y="22"/>
                      <a:pt x="54" y="22"/>
                    </a:cubicBezTo>
                    <a:cubicBezTo>
                      <a:pt x="54" y="22"/>
                      <a:pt x="55" y="23"/>
                      <a:pt x="55" y="24"/>
                    </a:cubicBezTo>
                    <a:cubicBezTo>
                      <a:pt x="55" y="25"/>
                      <a:pt x="56" y="26"/>
                      <a:pt x="56" y="27"/>
                    </a:cubicBezTo>
                    <a:cubicBezTo>
                      <a:pt x="56" y="28"/>
                      <a:pt x="55" y="29"/>
                      <a:pt x="54" y="30"/>
                    </a:cubicBezTo>
                    <a:cubicBezTo>
                      <a:pt x="53" y="31"/>
                      <a:pt x="52" y="33"/>
                      <a:pt x="49" y="35"/>
                    </a:cubicBezTo>
                    <a:cubicBezTo>
                      <a:pt x="31" y="51"/>
                      <a:pt x="31" y="51"/>
                      <a:pt x="31" y="51"/>
                    </a:cubicBezTo>
                    <a:cubicBezTo>
                      <a:pt x="45" y="9"/>
                      <a:pt x="45" y="9"/>
                      <a:pt x="45" y="9"/>
                    </a:cubicBezTo>
                    <a:cubicBezTo>
                      <a:pt x="38" y="0"/>
                      <a:pt x="38" y="0"/>
                      <a:pt x="38" y="0"/>
                    </a:cubicBezTo>
                    <a:cubicBezTo>
                      <a:pt x="36" y="2"/>
                      <a:pt x="36" y="2"/>
                      <a:pt x="36" y="2"/>
                    </a:cubicBezTo>
                    <a:cubicBezTo>
                      <a:pt x="36" y="3"/>
                      <a:pt x="37" y="4"/>
                      <a:pt x="37" y="5"/>
                    </a:cubicBezTo>
                    <a:cubicBezTo>
                      <a:pt x="37" y="6"/>
                      <a:pt x="38" y="7"/>
                      <a:pt x="37" y="8"/>
                    </a:cubicBezTo>
                    <a:cubicBezTo>
                      <a:pt x="37" y="9"/>
                      <a:pt x="37" y="10"/>
                      <a:pt x="36" y="11"/>
                    </a:cubicBezTo>
                    <a:cubicBezTo>
                      <a:pt x="36" y="12"/>
                      <a:pt x="35" y="13"/>
                      <a:pt x="34" y="13"/>
                    </a:cubicBezTo>
                    <a:cubicBezTo>
                      <a:pt x="15" y="30"/>
                      <a:pt x="15" y="30"/>
                      <a:pt x="15" y="30"/>
                    </a:cubicBezTo>
                    <a:cubicBezTo>
                      <a:pt x="13" y="32"/>
                      <a:pt x="11" y="34"/>
                      <a:pt x="10" y="35"/>
                    </a:cubicBezTo>
                    <a:cubicBezTo>
                      <a:pt x="9" y="35"/>
                      <a:pt x="8" y="36"/>
                      <a:pt x="7" y="36"/>
                    </a:cubicBezTo>
                    <a:cubicBezTo>
                      <a:pt x="6" y="36"/>
                      <a:pt x="5" y="35"/>
                      <a:pt x="4" y="35"/>
                    </a:cubicBezTo>
                    <a:cubicBezTo>
                      <a:pt x="3" y="34"/>
                      <a:pt x="2" y="34"/>
                      <a:pt x="2" y="33"/>
                    </a:cubicBezTo>
                    <a:cubicBezTo>
                      <a:pt x="0" y="35"/>
                      <a:pt x="0" y="35"/>
                      <a:pt x="0" y="35"/>
                    </a:cubicBezTo>
                    <a:cubicBezTo>
                      <a:pt x="11" y="47"/>
                      <a:pt x="11" y="47"/>
                      <a:pt x="11" y="47"/>
                    </a:cubicBezTo>
                    <a:cubicBezTo>
                      <a:pt x="13" y="45"/>
                      <a:pt x="13" y="45"/>
                      <a:pt x="13" y="45"/>
                    </a:cubicBezTo>
                    <a:cubicBezTo>
                      <a:pt x="13" y="45"/>
                      <a:pt x="12" y="44"/>
                      <a:pt x="12" y="43"/>
                    </a:cubicBezTo>
                    <a:cubicBezTo>
                      <a:pt x="11" y="42"/>
                      <a:pt x="11" y="41"/>
                      <a:pt x="11" y="40"/>
                    </a:cubicBezTo>
                    <a:cubicBezTo>
                      <a:pt x="11" y="39"/>
                      <a:pt x="12" y="38"/>
                      <a:pt x="13" y="37"/>
                    </a:cubicBezTo>
                    <a:cubicBezTo>
                      <a:pt x="14" y="36"/>
                      <a:pt x="15" y="34"/>
                      <a:pt x="17" y="32"/>
                    </a:cubicBezTo>
                    <a:cubicBezTo>
                      <a:pt x="37" y="14"/>
                      <a:pt x="37" y="14"/>
                      <a:pt x="37" y="14"/>
                    </a:cubicBezTo>
                    <a:cubicBezTo>
                      <a:pt x="22" y="60"/>
                      <a:pt x="22" y="60"/>
                      <a:pt x="22" y="60"/>
                    </a:cubicBezTo>
                    <a:lnTo>
                      <a:pt x="24"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4" name="Freeform 24"/>
              <p:cNvSpPr>
                <a:spLocks noEditPoints="1"/>
              </p:cNvSpPr>
              <p:nvPr/>
            </p:nvSpPr>
            <p:spPr bwMode="auto">
              <a:xfrm>
                <a:off x="763588" y="1008063"/>
                <a:ext cx="23813" cy="25400"/>
              </a:xfrm>
              <a:custGeom>
                <a:avLst/>
                <a:gdLst>
                  <a:gd name="T0" fmla="*/ 49 w 49"/>
                  <a:gd name="T1" fmla="*/ 2 h 55"/>
                  <a:gd name="T2" fmla="*/ 47 w 49"/>
                  <a:gd name="T3" fmla="*/ 0 h 55"/>
                  <a:gd name="T4" fmla="*/ 29 w 49"/>
                  <a:gd name="T5" fmla="*/ 14 h 55"/>
                  <a:gd name="T6" fmla="*/ 11 w 49"/>
                  <a:gd name="T7" fmla="*/ 27 h 55"/>
                  <a:gd name="T8" fmla="*/ 8 w 49"/>
                  <a:gd name="T9" fmla="*/ 28 h 55"/>
                  <a:gd name="T10" fmla="*/ 5 w 49"/>
                  <a:gd name="T11" fmla="*/ 29 h 55"/>
                  <a:gd name="T12" fmla="*/ 3 w 49"/>
                  <a:gd name="T13" fmla="*/ 29 h 55"/>
                  <a:gd name="T14" fmla="*/ 2 w 49"/>
                  <a:gd name="T15" fmla="*/ 28 h 55"/>
                  <a:gd name="T16" fmla="*/ 0 w 49"/>
                  <a:gd name="T17" fmla="*/ 30 h 55"/>
                  <a:gd name="T18" fmla="*/ 12 w 49"/>
                  <a:gd name="T19" fmla="*/ 39 h 55"/>
                  <a:gd name="T20" fmla="*/ 14 w 49"/>
                  <a:gd name="T21" fmla="*/ 37 h 55"/>
                  <a:gd name="T22" fmla="*/ 11 w 49"/>
                  <a:gd name="T23" fmla="*/ 34 h 55"/>
                  <a:gd name="T24" fmla="*/ 11 w 49"/>
                  <a:gd name="T25" fmla="*/ 31 h 55"/>
                  <a:gd name="T26" fmla="*/ 12 w 49"/>
                  <a:gd name="T27" fmla="*/ 30 h 55"/>
                  <a:gd name="T28" fmla="*/ 14 w 49"/>
                  <a:gd name="T29" fmla="*/ 28 h 55"/>
                  <a:gd name="T30" fmla="*/ 17 w 49"/>
                  <a:gd name="T31" fmla="*/ 26 h 55"/>
                  <a:gd name="T32" fmla="*/ 20 w 49"/>
                  <a:gd name="T33" fmla="*/ 23 h 55"/>
                  <a:gd name="T34" fmla="*/ 32 w 49"/>
                  <a:gd name="T35" fmla="*/ 31 h 55"/>
                  <a:gd name="T36" fmla="*/ 27 w 49"/>
                  <a:gd name="T37" fmla="*/ 43 h 55"/>
                  <a:gd name="T38" fmla="*/ 27 w 49"/>
                  <a:gd name="T39" fmla="*/ 43 h 55"/>
                  <a:gd name="T40" fmla="*/ 26 w 49"/>
                  <a:gd name="T41" fmla="*/ 44 h 55"/>
                  <a:gd name="T42" fmla="*/ 24 w 49"/>
                  <a:gd name="T43" fmla="*/ 44 h 55"/>
                  <a:gd name="T44" fmla="*/ 21 w 49"/>
                  <a:gd name="T45" fmla="*/ 43 h 55"/>
                  <a:gd name="T46" fmla="*/ 20 w 49"/>
                  <a:gd name="T47" fmla="*/ 45 h 55"/>
                  <a:gd name="T48" fmla="*/ 33 w 49"/>
                  <a:gd name="T49" fmla="*/ 55 h 55"/>
                  <a:gd name="T50" fmla="*/ 34 w 49"/>
                  <a:gd name="T51" fmla="*/ 53 h 55"/>
                  <a:gd name="T52" fmla="*/ 33 w 49"/>
                  <a:gd name="T53" fmla="*/ 51 h 55"/>
                  <a:gd name="T54" fmla="*/ 32 w 49"/>
                  <a:gd name="T55" fmla="*/ 49 h 55"/>
                  <a:gd name="T56" fmla="*/ 32 w 49"/>
                  <a:gd name="T57" fmla="*/ 47 h 55"/>
                  <a:gd name="T58" fmla="*/ 33 w 49"/>
                  <a:gd name="T59" fmla="*/ 45 h 55"/>
                  <a:gd name="T60" fmla="*/ 49 w 49"/>
                  <a:gd name="T61" fmla="*/ 2 h 55"/>
                  <a:gd name="T62" fmla="*/ 23 w 49"/>
                  <a:gd name="T63" fmla="*/ 21 h 55"/>
                  <a:gd name="T64" fmla="*/ 40 w 49"/>
                  <a:gd name="T65" fmla="*/ 9 h 55"/>
                  <a:gd name="T66" fmla="*/ 33 w 49"/>
                  <a:gd name="T67" fmla="*/ 28 h 55"/>
                  <a:gd name="T68" fmla="*/ 23 w 49"/>
                  <a:gd name="T69" fmla="*/ 2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55">
                    <a:moveTo>
                      <a:pt x="49" y="2"/>
                    </a:moveTo>
                    <a:cubicBezTo>
                      <a:pt x="47" y="0"/>
                      <a:pt x="47" y="0"/>
                      <a:pt x="47" y="0"/>
                    </a:cubicBezTo>
                    <a:cubicBezTo>
                      <a:pt x="42" y="4"/>
                      <a:pt x="36" y="9"/>
                      <a:pt x="29" y="14"/>
                    </a:cubicBezTo>
                    <a:cubicBezTo>
                      <a:pt x="22" y="18"/>
                      <a:pt x="16" y="23"/>
                      <a:pt x="11" y="27"/>
                    </a:cubicBezTo>
                    <a:cubicBezTo>
                      <a:pt x="10" y="28"/>
                      <a:pt x="9" y="28"/>
                      <a:pt x="8" y="28"/>
                    </a:cubicBezTo>
                    <a:cubicBezTo>
                      <a:pt x="7" y="29"/>
                      <a:pt x="6" y="29"/>
                      <a:pt x="5" y="29"/>
                    </a:cubicBezTo>
                    <a:cubicBezTo>
                      <a:pt x="5" y="29"/>
                      <a:pt x="4" y="29"/>
                      <a:pt x="3" y="29"/>
                    </a:cubicBezTo>
                    <a:cubicBezTo>
                      <a:pt x="3" y="28"/>
                      <a:pt x="2" y="28"/>
                      <a:pt x="2" y="28"/>
                    </a:cubicBezTo>
                    <a:cubicBezTo>
                      <a:pt x="0" y="30"/>
                      <a:pt x="0" y="30"/>
                      <a:pt x="0" y="30"/>
                    </a:cubicBezTo>
                    <a:cubicBezTo>
                      <a:pt x="12" y="39"/>
                      <a:pt x="12" y="39"/>
                      <a:pt x="12" y="39"/>
                    </a:cubicBezTo>
                    <a:cubicBezTo>
                      <a:pt x="14" y="37"/>
                      <a:pt x="14" y="37"/>
                      <a:pt x="14" y="37"/>
                    </a:cubicBezTo>
                    <a:cubicBezTo>
                      <a:pt x="13" y="36"/>
                      <a:pt x="12" y="35"/>
                      <a:pt x="11" y="34"/>
                    </a:cubicBezTo>
                    <a:cubicBezTo>
                      <a:pt x="10" y="33"/>
                      <a:pt x="10" y="32"/>
                      <a:pt x="11" y="31"/>
                    </a:cubicBezTo>
                    <a:cubicBezTo>
                      <a:pt x="11" y="31"/>
                      <a:pt x="12" y="30"/>
                      <a:pt x="12" y="30"/>
                    </a:cubicBezTo>
                    <a:cubicBezTo>
                      <a:pt x="13" y="29"/>
                      <a:pt x="13" y="29"/>
                      <a:pt x="14" y="28"/>
                    </a:cubicBezTo>
                    <a:cubicBezTo>
                      <a:pt x="15" y="27"/>
                      <a:pt x="16" y="27"/>
                      <a:pt x="17" y="26"/>
                    </a:cubicBezTo>
                    <a:cubicBezTo>
                      <a:pt x="18" y="25"/>
                      <a:pt x="19" y="24"/>
                      <a:pt x="20" y="23"/>
                    </a:cubicBezTo>
                    <a:cubicBezTo>
                      <a:pt x="32" y="31"/>
                      <a:pt x="32" y="31"/>
                      <a:pt x="32" y="31"/>
                    </a:cubicBezTo>
                    <a:cubicBezTo>
                      <a:pt x="27" y="43"/>
                      <a:pt x="27" y="43"/>
                      <a:pt x="27" y="43"/>
                    </a:cubicBezTo>
                    <a:cubicBezTo>
                      <a:pt x="27" y="43"/>
                      <a:pt x="27" y="43"/>
                      <a:pt x="27" y="43"/>
                    </a:cubicBezTo>
                    <a:cubicBezTo>
                      <a:pt x="27" y="44"/>
                      <a:pt x="27" y="44"/>
                      <a:pt x="26" y="44"/>
                    </a:cubicBezTo>
                    <a:cubicBezTo>
                      <a:pt x="26" y="44"/>
                      <a:pt x="25" y="44"/>
                      <a:pt x="24" y="44"/>
                    </a:cubicBezTo>
                    <a:cubicBezTo>
                      <a:pt x="23" y="44"/>
                      <a:pt x="22" y="43"/>
                      <a:pt x="21" y="43"/>
                    </a:cubicBezTo>
                    <a:cubicBezTo>
                      <a:pt x="20" y="45"/>
                      <a:pt x="20" y="45"/>
                      <a:pt x="20" y="45"/>
                    </a:cubicBezTo>
                    <a:cubicBezTo>
                      <a:pt x="33" y="55"/>
                      <a:pt x="33" y="55"/>
                      <a:pt x="33" y="55"/>
                    </a:cubicBezTo>
                    <a:cubicBezTo>
                      <a:pt x="34" y="53"/>
                      <a:pt x="34" y="53"/>
                      <a:pt x="34" y="53"/>
                    </a:cubicBezTo>
                    <a:cubicBezTo>
                      <a:pt x="34" y="52"/>
                      <a:pt x="34" y="52"/>
                      <a:pt x="33" y="51"/>
                    </a:cubicBezTo>
                    <a:cubicBezTo>
                      <a:pt x="33" y="51"/>
                      <a:pt x="32" y="50"/>
                      <a:pt x="32" y="49"/>
                    </a:cubicBezTo>
                    <a:cubicBezTo>
                      <a:pt x="32" y="49"/>
                      <a:pt x="32" y="48"/>
                      <a:pt x="32" y="47"/>
                    </a:cubicBezTo>
                    <a:cubicBezTo>
                      <a:pt x="32" y="47"/>
                      <a:pt x="32" y="46"/>
                      <a:pt x="33" y="45"/>
                    </a:cubicBezTo>
                    <a:lnTo>
                      <a:pt x="49" y="2"/>
                    </a:lnTo>
                    <a:close/>
                    <a:moveTo>
                      <a:pt x="23" y="21"/>
                    </a:moveTo>
                    <a:cubicBezTo>
                      <a:pt x="40" y="9"/>
                      <a:pt x="40" y="9"/>
                      <a:pt x="40" y="9"/>
                    </a:cubicBezTo>
                    <a:cubicBezTo>
                      <a:pt x="33" y="28"/>
                      <a:pt x="33" y="28"/>
                      <a:pt x="33" y="28"/>
                    </a:cubicBezTo>
                    <a:lnTo>
                      <a:pt x="23"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5" name="Freeform 25"/>
              <p:cNvSpPr/>
              <p:nvPr/>
            </p:nvSpPr>
            <p:spPr bwMode="auto">
              <a:xfrm>
                <a:off x="787401" y="1017588"/>
                <a:ext cx="30163" cy="30163"/>
              </a:xfrm>
              <a:custGeom>
                <a:avLst/>
                <a:gdLst>
                  <a:gd name="T0" fmla="*/ 16 w 62"/>
                  <a:gd name="T1" fmla="*/ 37 h 63"/>
                  <a:gd name="T2" fmla="*/ 29 w 62"/>
                  <a:gd name="T3" fmla="*/ 14 h 63"/>
                  <a:gd name="T4" fmla="*/ 29 w 62"/>
                  <a:gd name="T5" fmla="*/ 62 h 63"/>
                  <a:gd name="T6" fmla="*/ 31 w 62"/>
                  <a:gd name="T7" fmla="*/ 63 h 63"/>
                  <a:gd name="T8" fmla="*/ 50 w 62"/>
                  <a:gd name="T9" fmla="*/ 30 h 63"/>
                  <a:gd name="T10" fmla="*/ 53 w 62"/>
                  <a:gd name="T11" fmla="*/ 25 h 63"/>
                  <a:gd name="T12" fmla="*/ 56 w 62"/>
                  <a:gd name="T13" fmla="*/ 23 h 63"/>
                  <a:gd name="T14" fmla="*/ 58 w 62"/>
                  <a:gd name="T15" fmla="*/ 23 h 63"/>
                  <a:gd name="T16" fmla="*/ 61 w 62"/>
                  <a:gd name="T17" fmla="*/ 23 h 63"/>
                  <a:gd name="T18" fmla="*/ 62 w 62"/>
                  <a:gd name="T19" fmla="*/ 21 h 63"/>
                  <a:gd name="T20" fmla="*/ 48 w 62"/>
                  <a:gd name="T21" fmla="*/ 13 h 63"/>
                  <a:gd name="T22" fmla="*/ 47 w 62"/>
                  <a:gd name="T23" fmla="*/ 16 h 63"/>
                  <a:gd name="T24" fmla="*/ 49 w 62"/>
                  <a:gd name="T25" fmla="*/ 18 h 63"/>
                  <a:gd name="T26" fmla="*/ 50 w 62"/>
                  <a:gd name="T27" fmla="*/ 20 h 63"/>
                  <a:gd name="T28" fmla="*/ 50 w 62"/>
                  <a:gd name="T29" fmla="*/ 23 h 63"/>
                  <a:gd name="T30" fmla="*/ 47 w 62"/>
                  <a:gd name="T31" fmla="*/ 30 h 63"/>
                  <a:gd name="T32" fmla="*/ 35 w 62"/>
                  <a:gd name="T33" fmla="*/ 51 h 63"/>
                  <a:gd name="T34" fmla="*/ 35 w 62"/>
                  <a:gd name="T35" fmla="*/ 6 h 63"/>
                  <a:gd name="T36" fmla="*/ 25 w 62"/>
                  <a:gd name="T37" fmla="*/ 0 h 63"/>
                  <a:gd name="T38" fmla="*/ 24 w 62"/>
                  <a:gd name="T39" fmla="*/ 2 h 63"/>
                  <a:gd name="T40" fmla="*/ 26 w 62"/>
                  <a:gd name="T41" fmla="*/ 5 h 63"/>
                  <a:gd name="T42" fmla="*/ 27 w 62"/>
                  <a:gd name="T43" fmla="*/ 8 h 63"/>
                  <a:gd name="T44" fmla="*/ 27 w 62"/>
                  <a:gd name="T45" fmla="*/ 11 h 63"/>
                  <a:gd name="T46" fmla="*/ 26 w 62"/>
                  <a:gd name="T47" fmla="*/ 14 h 63"/>
                  <a:gd name="T48" fmla="*/ 13 w 62"/>
                  <a:gd name="T49" fmla="*/ 36 h 63"/>
                  <a:gd name="T50" fmla="*/ 9 w 62"/>
                  <a:gd name="T51" fmla="*/ 42 h 63"/>
                  <a:gd name="T52" fmla="*/ 7 w 62"/>
                  <a:gd name="T53" fmla="*/ 44 h 63"/>
                  <a:gd name="T54" fmla="*/ 4 w 62"/>
                  <a:gd name="T55" fmla="*/ 44 h 63"/>
                  <a:gd name="T56" fmla="*/ 2 w 62"/>
                  <a:gd name="T57" fmla="*/ 43 h 63"/>
                  <a:gd name="T58" fmla="*/ 0 w 62"/>
                  <a:gd name="T59" fmla="*/ 45 h 63"/>
                  <a:gd name="T60" fmla="*/ 14 w 62"/>
                  <a:gd name="T61" fmla="*/ 53 h 63"/>
                  <a:gd name="T62" fmla="*/ 16 w 62"/>
                  <a:gd name="T63" fmla="*/ 51 h 63"/>
                  <a:gd name="T64" fmla="*/ 14 w 62"/>
                  <a:gd name="T65" fmla="*/ 49 h 63"/>
                  <a:gd name="T66" fmla="*/ 12 w 62"/>
                  <a:gd name="T67" fmla="*/ 46 h 63"/>
                  <a:gd name="T68" fmla="*/ 13 w 62"/>
                  <a:gd name="T69" fmla="*/ 43 h 63"/>
                  <a:gd name="T70" fmla="*/ 16 w 62"/>
                  <a:gd name="T71"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63">
                    <a:moveTo>
                      <a:pt x="16" y="37"/>
                    </a:moveTo>
                    <a:cubicBezTo>
                      <a:pt x="29" y="14"/>
                      <a:pt x="29" y="14"/>
                      <a:pt x="29" y="14"/>
                    </a:cubicBezTo>
                    <a:cubicBezTo>
                      <a:pt x="29" y="62"/>
                      <a:pt x="29" y="62"/>
                      <a:pt x="29" y="62"/>
                    </a:cubicBezTo>
                    <a:cubicBezTo>
                      <a:pt x="31" y="63"/>
                      <a:pt x="31" y="63"/>
                      <a:pt x="31" y="63"/>
                    </a:cubicBezTo>
                    <a:cubicBezTo>
                      <a:pt x="50" y="30"/>
                      <a:pt x="50" y="30"/>
                      <a:pt x="50" y="30"/>
                    </a:cubicBezTo>
                    <a:cubicBezTo>
                      <a:pt x="51" y="28"/>
                      <a:pt x="52" y="26"/>
                      <a:pt x="53" y="25"/>
                    </a:cubicBezTo>
                    <a:cubicBezTo>
                      <a:pt x="54" y="24"/>
                      <a:pt x="55" y="23"/>
                      <a:pt x="56" y="23"/>
                    </a:cubicBezTo>
                    <a:cubicBezTo>
                      <a:pt x="56" y="23"/>
                      <a:pt x="57" y="23"/>
                      <a:pt x="58" y="23"/>
                    </a:cubicBezTo>
                    <a:cubicBezTo>
                      <a:pt x="60" y="23"/>
                      <a:pt x="60" y="23"/>
                      <a:pt x="61" y="23"/>
                    </a:cubicBezTo>
                    <a:cubicBezTo>
                      <a:pt x="62" y="21"/>
                      <a:pt x="62" y="21"/>
                      <a:pt x="62" y="21"/>
                    </a:cubicBezTo>
                    <a:cubicBezTo>
                      <a:pt x="48" y="13"/>
                      <a:pt x="48" y="13"/>
                      <a:pt x="48" y="13"/>
                    </a:cubicBezTo>
                    <a:cubicBezTo>
                      <a:pt x="47" y="16"/>
                      <a:pt x="47" y="16"/>
                      <a:pt x="47" y="16"/>
                    </a:cubicBezTo>
                    <a:cubicBezTo>
                      <a:pt x="47" y="16"/>
                      <a:pt x="48" y="17"/>
                      <a:pt x="49" y="18"/>
                    </a:cubicBezTo>
                    <a:cubicBezTo>
                      <a:pt x="50" y="18"/>
                      <a:pt x="50" y="19"/>
                      <a:pt x="50" y="20"/>
                    </a:cubicBezTo>
                    <a:cubicBezTo>
                      <a:pt x="51" y="21"/>
                      <a:pt x="50" y="22"/>
                      <a:pt x="50" y="23"/>
                    </a:cubicBezTo>
                    <a:cubicBezTo>
                      <a:pt x="49" y="25"/>
                      <a:pt x="48" y="27"/>
                      <a:pt x="47" y="30"/>
                    </a:cubicBezTo>
                    <a:cubicBezTo>
                      <a:pt x="35" y="51"/>
                      <a:pt x="35" y="51"/>
                      <a:pt x="35" y="51"/>
                    </a:cubicBezTo>
                    <a:cubicBezTo>
                      <a:pt x="35" y="6"/>
                      <a:pt x="35" y="6"/>
                      <a:pt x="35" y="6"/>
                    </a:cubicBezTo>
                    <a:cubicBezTo>
                      <a:pt x="25" y="0"/>
                      <a:pt x="25" y="0"/>
                      <a:pt x="25" y="0"/>
                    </a:cubicBezTo>
                    <a:cubicBezTo>
                      <a:pt x="24" y="2"/>
                      <a:pt x="24" y="2"/>
                      <a:pt x="24" y="2"/>
                    </a:cubicBezTo>
                    <a:cubicBezTo>
                      <a:pt x="24" y="3"/>
                      <a:pt x="25" y="4"/>
                      <a:pt x="26" y="5"/>
                    </a:cubicBezTo>
                    <a:cubicBezTo>
                      <a:pt x="26" y="6"/>
                      <a:pt x="27" y="7"/>
                      <a:pt x="27" y="8"/>
                    </a:cubicBezTo>
                    <a:cubicBezTo>
                      <a:pt x="27" y="9"/>
                      <a:pt x="27" y="9"/>
                      <a:pt x="27" y="11"/>
                    </a:cubicBezTo>
                    <a:cubicBezTo>
                      <a:pt x="26" y="12"/>
                      <a:pt x="26" y="13"/>
                      <a:pt x="26" y="14"/>
                    </a:cubicBezTo>
                    <a:cubicBezTo>
                      <a:pt x="13" y="36"/>
                      <a:pt x="13" y="36"/>
                      <a:pt x="13" y="36"/>
                    </a:cubicBezTo>
                    <a:cubicBezTo>
                      <a:pt x="11" y="39"/>
                      <a:pt x="10" y="41"/>
                      <a:pt x="9" y="42"/>
                    </a:cubicBezTo>
                    <a:cubicBezTo>
                      <a:pt x="8" y="43"/>
                      <a:pt x="8" y="43"/>
                      <a:pt x="7" y="44"/>
                    </a:cubicBezTo>
                    <a:cubicBezTo>
                      <a:pt x="6" y="44"/>
                      <a:pt x="5" y="44"/>
                      <a:pt x="4" y="44"/>
                    </a:cubicBezTo>
                    <a:cubicBezTo>
                      <a:pt x="3" y="43"/>
                      <a:pt x="2" y="43"/>
                      <a:pt x="2" y="43"/>
                    </a:cubicBezTo>
                    <a:cubicBezTo>
                      <a:pt x="0" y="45"/>
                      <a:pt x="0" y="45"/>
                      <a:pt x="0" y="45"/>
                    </a:cubicBezTo>
                    <a:cubicBezTo>
                      <a:pt x="14" y="53"/>
                      <a:pt x="14" y="53"/>
                      <a:pt x="14" y="53"/>
                    </a:cubicBezTo>
                    <a:cubicBezTo>
                      <a:pt x="16" y="51"/>
                      <a:pt x="16" y="51"/>
                      <a:pt x="16" y="51"/>
                    </a:cubicBezTo>
                    <a:cubicBezTo>
                      <a:pt x="15" y="51"/>
                      <a:pt x="15" y="50"/>
                      <a:pt x="14" y="49"/>
                    </a:cubicBezTo>
                    <a:cubicBezTo>
                      <a:pt x="13" y="48"/>
                      <a:pt x="12" y="47"/>
                      <a:pt x="12" y="46"/>
                    </a:cubicBezTo>
                    <a:cubicBezTo>
                      <a:pt x="12" y="46"/>
                      <a:pt x="12" y="44"/>
                      <a:pt x="13" y="43"/>
                    </a:cubicBezTo>
                    <a:cubicBezTo>
                      <a:pt x="13" y="41"/>
                      <a:pt x="14" y="39"/>
                      <a:pt x="1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6" name="Freeform 26"/>
              <p:cNvSpPr/>
              <p:nvPr/>
            </p:nvSpPr>
            <p:spPr bwMode="auto">
              <a:xfrm>
                <a:off x="842963" y="1038226"/>
                <a:ext cx="20638" cy="25400"/>
              </a:xfrm>
              <a:custGeom>
                <a:avLst/>
                <a:gdLst>
                  <a:gd name="T0" fmla="*/ 2 w 40"/>
                  <a:gd name="T1" fmla="*/ 44 h 55"/>
                  <a:gd name="T2" fmla="*/ 4 w 40"/>
                  <a:gd name="T3" fmla="*/ 49 h 55"/>
                  <a:gd name="T4" fmla="*/ 8 w 40"/>
                  <a:gd name="T5" fmla="*/ 53 h 55"/>
                  <a:gd name="T6" fmla="*/ 15 w 40"/>
                  <a:gd name="T7" fmla="*/ 55 h 55"/>
                  <a:gd name="T8" fmla="*/ 19 w 40"/>
                  <a:gd name="T9" fmla="*/ 54 h 55"/>
                  <a:gd name="T10" fmla="*/ 24 w 40"/>
                  <a:gd name="T11" fmla="*/ 52 h 55"/>
                  <a:gd name="T12" fmla="*/ 28 w 40"/>
                  <a:gd name="T13" fmla="*/ 47 h 55"/>
                  <a:gd name="T14" fmla="*/ 30 w 40"/>
                  <a:gd name="T15" fmla="*/ 40 h 55"/>
                  <a:gd name="T16" fmla="*/ 33 w 40"/>
                  <a:gd name="T17" fmla="*/ 18 h 55"/>
                  <a:gd name="T18" fmla="*/ 34 w 40"/>
                  <a:gd name="T19" fmla="*/ 11 h 55"/>
                  <a:gd name="T20" fmla="*/ 35 w 40"/>
                  <a:gd name="T21" fmla="*/ 8 h 55"/>
                  <a:gd name="T22" fmla="*/ 38 w 40"/>
                  <a:gd name="T23" fmla="*/ 7 h 55"/>
                  <a:gd name="T24" fmla="*/ 40 w 40"/>
                  <a:gd name="T25" fmla="*/ 7 h 55"/>
                  <a:gd name="T26" fmla="*/ 40 w 40"/>
                  <a:gd name="T27" fmla="*/ 4 h 55"/>
                  <a:gd name="T28" fmla="*/ 24 w 40"/>
                  <a:gd name="T29" fmla="*/ 3 h 55"/>
                  <a:gd name="T30" fmla="*/ 24 w 40"/>
                  <a:gd name="T31" fmla="*/ 5 h 55"/>
                  <a:gd name="T32" fmla="*/ 26 w 40"/>
                  <a:gd name="T33" fmla="*/ 6 h 55"/>
                  <a:gd name="T34" fmla="*/ 29 w 40"/>
                  <a:gd name="T35" fmla="*/ 8 h 55"/>
                  <a:gd name="T36" fmla="*/ 30 w 40"/>
                  <a:gd name="T37" fmla="*/ 11 h 55"/>
                  <a:gd name="T38" fmla="*/ 30 w 40"/>
                  <a:gd name="T39" fmla="*/ 18 h 55"/>
                  <a:gd name="T40" fmla="*/ 28 w 40"/>
                  <a:gd name="T41" fmla="*/ 39 h 55"/>
                  <a:gd name="T42" fmla="*/ 27 w 40"/>
                  <a:gd name="T43" fmla="*/ 43 h 55"/>
                  <a:gd name="T44" fmla="*/ 25 w 40"/>
                  <a:gd name="T45" fmla="*/ 47 h 55"/>
                  <a:gd name="T46" fmla="*/ 21 w 40"/>
                  <a:gd name="T47" fmla="*/ 50 h 55"/>
                  <a:gd name="T48" fmla="*/ 16 w 40"/>
                  <a:gd name="T49" fmla="*/ 51 h 55"/>
                  <a:gd name="T50" fmla="*/ 11 w 40"/>
                  <a:gd name="T51" fmla="*/ 49 h 55"/>
                  <a:gd name="T52" fmla="*/ 8 w 40"/>
                  <a:gd name="T53" fmla="*/ 45 h 55"/>
                  <a:gd name="T54" fmla="*/ 7 w 40"/>
                  <a:gd name="T55" fmla="*/ 41 h 55"/>
                  <a:gd name="T56" fmla="*/ 8 w 40"/>
                  <a:gd name="T57" fmla="*/ 37 h 55"/>
                  <a:gd name="T58" fmla="*/ 10 w 40"/>
                  <a:gd name="T59" fmla="*/ 9 h 55"/>
                  <a:gd name="T60" fmla="*/ 11 w 40"/>
                  <a:gd name="T61" fmla="*/ 6 h 55"/>
                  <a:gd name="T62" fmla="*/ 12 w 40"/>
                  <a:gd name="T63" fmla="*/ 5 h 55"/>
                  <a:gd name="T64" fmla="*/ 14 w 40"/>
                  <a:gd name="T65" fmla="*/ 5 h 55"/>
                  <a:gd name="T66" fmla="*/ 16 w 40"/>
                  <a:gd name="T67" fmla="*/ 5 h 55"/>
                  <a:gd name="T68" fmla="*/ 16 w 40"/>
                  <a:gd name="T69" fmla="*/ 2 h 55"/>
                  <a:gd name="T70" fmla="*/ 0 w 40"/>
                  <a:gd name="T71" fmla="*/ 0 h 55"/>
                  <a:gd name="T72" fmla="*/ 0 w 40"/>
                  <a:gd name="T73" fmla="*/ 3 h 55"/>
                  <a:gd name="T74" fmla="*/ 1 w 40"/>
                  <a:gd name="T75" fmla="*/ 4 h 55"/>
                  <a:gd name="T76" fmla="*/ 3 w 40"/>
                  <a:gd name="T77" fmla="*/ 4 h 55"/>
                  <a:gd name="T78" fmla="*/ 4 w 40"/>
                  <a:gd name="T79" fmla="*/ 6 h 55"/>
                  <a:gd name="T80" fmla="*/ 4 w 40"/>
                  <a:gd name="T81" fmla="*/ 8 h 55"/>
                  <a:gd name="T82" fmla="*/ 1 w 40"/>
                  <a:gd name="T83" fmla="*/ 38 h 55"/>
                  <a:gd name="T84" fmla="*/ 2 w 40"/>
                  <a:gd name="T85"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55">
                    <a:moveTo>
                      <a:pt x="2" y="44"/>
                    </a:moveTo>
                    <a:cubicBezTo>
                      <a:pt x="2" y="46"/>
                      <a:pt x="3" y="47"/>
                      <a:pt x="4" y="49"/>
                    </a:cubicBezTo>
                    <a:cubicBezTo>
                      <a:pt x="5" y="50"/>
                      <a:pt x="7" y="52"/>
                      <a:pt x="8" y="53"/>
                    </a:cubicBezTo>
                    <a:cubicBezTo>
                      <a:pt x="10" y="54"/>
                      <a:pt x="12" y="54"/>
                      <a:pt x="15" y="55"/>
                    </a:cubicBezTo>
                    <a:cubicBezTo>
                      <a:pt x="16" y="55"/>
                      <a:pt x="18" y="55"/>
                      <a:pt x="19" y="54"/>
                    </a:cubicBezTo>
                    <a:cubicBezTo>
                      <a:pt x="21" y="54"/>
                      <a:pt x="23" y="53"/>
                      <a:pt x="24" y="52"/>
                    </a:cubicBezTo>
                    <a:cubicBezTo>
                      <a:pt x="26" y="51"/>
                      <a:pt x="27" y="49"/>
                      <a:pt x="28" y="47"/>
                    </a:cubicBezTo>
                    <a:cubicBezTo>
                      <a:pt x="29" y="45"/>
                      <a:pt x="30" y="43"/>
                      <a:pt x="30" y="40"/>
                    </a:cubicBezTo>
                    <a:cubicBezTo>
                      <a:pt x="33" y="18"/>
                      <a:pt x="33" y="18"/>
                      <a:pt x="33" y="18"/>
                    </a:cubicBezTo>
                    <a:cubicBezTo>
                      <a:pt x="33" y="15"/>
                      <a:pt x="33" y="13"/>
                      <a:pt x="34" y="11"/>
                    </a:cubicBezTo>
                    <a:cubicBezTo>
                      <a:pt x="34" y="10"/>
                      <a:pt x="34" y="9"/>
                      <a:pt x="35" y="8"/>
                    </a:cubicBezTo>
                    <a:cubicBezTo>
                      <a:pt x="36" y="8"/>
                      <a:pt x="37" y="7"/>
                      <a:pt x="38" y="7"/>
                    </a:cubicBezTo>
                    <a:cubicBezTo>
                      <a:pt x="39" y="7"/>
                      <a:pt x="40" y="7"/>
                      <a:pt x="40" y="7"/>
                    </a:cubicBezTo>
                    <a:cubicBezTo>
                      <a:pt x="40" y="4"/>
                      <a:pt x="40" y="4"/>
                      <a:pt x="40" y="4"/>
                    </a:cubicBezTo>
                    <a:cubicBezTo>
                      <a:pt x="24" y="3"/>
                      <a:pt x="24" y="3"/>
                      <a:pt x="24" y="3"/>
                    </a:cubicBezTo>
                    <a:cubicBezTo>
                      <a:pt x="24" y="5"/>
                      <a:pt x="24" y="5"/>
                      <a:pt x="24" y="5"/>
                    </a:cubicBezTo>
                    <a:cubicBezTo>
                      <a:pt x="25" y="5"/>
                      <a:pt x="25" y="6"/>
                      <a:pt x="26" y="6"/>
                    </a:cubicBezTo>
                    <a:cubicBezTo>
                      <a:pt x="28" y="7"/>
                      <a:pt x="28" y="7"/>
                      <a:pt x="29" y="8"/>
                    </a:cubicBezTo>
                    <a:cubicBezTo>
                      <a:pt x="29" y="8"/>
                      <a:pt x="30" y="10"/>
                      <a:pt x="30" y="11"/>
                    </a:cubicBezTo>
                    <a:cubicBezTo>
                      <a:pt x="30" y="13"/>
                      <a:pt x="30" y="15"/>
                      <a:pt x="30" y="18"/>
                    </a:cubicBezTo>
                    <a:cubicBezTo>
                      <a:pt x="28" y="39"/>
                      <a:pt x="28" y="39"/>
                      <a:pt x="28" y="39"/>
                    </a:cubicBezTo>
                    <a:cubicBezTo>
                      <a:pt x="28" y="40"/>
                      <a:pt x="27" y="42"/>
                      <a:pt x="27" y="43"/>
                    </a:cubicBezTo>
                    <a:cubicBezTo>
                      <a:pt x="26" y="44"/>
                      <a:pt x="26" y="46"/>
                      <a:pt x="25" y="47"/>
                    </a:cubicBezTo>
                    <a:cubicBezTo>
                      <a:pt x="24" y="48"/>
                      <a:pt x="23" y="49"/>
                      <a:pt x="21" y="50"/>
                    </a:cubicBezTo>
                    <a:cubicBezTo>
                      <a:pt x="20" y="51"/>
                      <a:pt x="18" y="51"/>
                      <a:pt x="16" y="51"/>
                    </a:cubicBezTo>
                    <a:cubicBezTo>
                      <a:pt x="14" y="50"/>
                      <a:pt x="12" y="50"/>
                      <a:pt x="11" y="49"/>
                    </a:cubicBezTo>
                    <a:cubicBezTo>
                      <a:pt x="10" y="48"/>
                      <a:pt x="9" y="47"/>
                      <a:pt x="8" y="45"/>
                    </a:cubicBezTo>
                    <a:cubicBezTo>
                      <a:pt x="8" y="44"/>
                      <a:pt x="8" y="43"/>
                      <a:pt x="7" y="41"/>
                    </a:cubicBezTo>
                    <a:cubicBezTo>
                      <a:pt x="7" y="39"/>
                      <a:pt x="7" y="38"/>
                      <a:pt x="8" y="37"/>
                    </a:cubicBezTo>
                    <a:cubicBezTo>
                      <a:pt x="10" y="9"/>
                      <a:pt x="10" y="9"/>
                      <a:pt x="10" y="9"/>
                    </a:cubicBezTo>
                    <a:cubicBezTo>
                      <a:pt x="10" y="8"/>
                      <a:pt x="10" y="7"/>
                      <a:pt x="11" y="6"/>
                    </a:cubicBezTo>
                    <a:cubicBezTo>
                      <a:pt x="11" y="6"/>
                      <a:pt x="12" y="5"/>
                      <a:pt x="12" y="5"/>
                    </a:cubicBezTo>
                    <a:cubicBezTo>
                      <a:pt x="13" y="5"/>
                      <a:pt x="13" y="5"/>
                      <a:pt x="14" y="5"/>
                    </a:cubicBezTo>
                    <a:cubicBezTo>
                      <a:pt x="15" y="5"/>
                      <a:pt x="15" y="5"/>
                      <a:pt x="16" y="5"/>
                    </a:cubicBezTo>
                    <a:cubicBezTo>
                      <a:pt x="16" y="2"/>
                      <a:pt x="16" y="2"/>
                      <a:pt x="16" y="2"/>
                    </a:cubicBezTo>
                    <a:cubicBezTo>
                      <a:pt x="0" y="0"/>
                      <a:pt x="0" y="0"/>
                      <a:pt x="0" y="0"/>
                    </a:cubicBezTo>
                    <a:cubicBezTo>
                      <a:pt x="0" y="3"/>
                      <a:pt x="0" y="3"/>
                      <a:pt x="0" y="3"/>
                    </a:cubicBezTo>
                    <a:cubicBezTo>
                      <a:pt x="0" y="3"/>
                      <a:pt x="1" y="3"/>
                      <a:pt x="1" y="4"/>
                    </a:cubicBezTo>
                    <a:cubicBezTo>
                      <a:pt x="2" y="4"/>
                      <a:pt x="3" y="4"/>
                      <a:pt x="3" y="4"/>
                    </a:cubicBezTo>
                    <a:cubicBezTo>
                      <a:pt x="4" y="5"/>
                      <a:pt x="4" y="6"/>
                      <a:pt x="4" y="6"/>
                    </a:cubicBezTo>
                    <a:cubicBezTo>
                      <a:pt x="4" y="7"/>
                      <a:pt x="4" y="7"/>
                      <a:pt x="4" y="8"/>
                    </a:cubicBezTo>
                    <a:cubicBezTo>
                      <a:pt x="1" y="38"/>
                      <a:pt x="1" y="38"/>
                      <a:pt x="1" y="38"/>
                    </a:cubicBezTo>
                    <a:cubicBezTo>
                      <a:pt x="1" y="40"/>
                      <a:pt x="1" y="42"/>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7" name="Freeform 27"/>
              <p:cNvSpPr/>
              <p:nvPr/>
            </p:nvSpPr>
            <p:spPr bwMode="auto">
              <a:xfrm>
                <a:off x="868363" y="1039813"/>
                <a:ext cx="20638" cy="25400"/>
              </a:xfrm>
              <a:custGeom>
                <a:avLst/>
                <a:gdLst>
                  <a:gd name="T0" fmla="*/ 33 w 43"/>
                  <a:gd name="T1" fmla="*/ 52 h 52"/>
                  <a:gd name="T2" fmla="*/ 36 w 43"/>
                  <a:gd name="T3" fmla="*/ 52 h 52"/>
                  <a:gd name="T4" fmla="*/ 36 w 43"/>
                  <a:gd name="T5" fmla="*/ 14 h 52"/>
                  <a:gd name="T6" fmla="*/ 36 w 43"/>
                  <a:gd name="T7" fmla="*/ 8 h 52"/>
                  <a:gd name="T8" fmla="*/ 38 w 43"/>
                  <a:gd name="T9" fmla="*/ 4 h 52"/>
                  <a:gd name="T10" fmla="*/ 40 w 43"/>
                  <a:gd name="T11" fmla="*/ 3 h 52"/>
                  <a:gd name="T12" fmla="*/ 43 w 43"/>
                  <a:gd name="T13" fmla="*/ 2 h 52"/>
                  <a:gd name="T14" fmla="*/ 43 w 43"/>
                  <a:gd name="T15" fmla="*/ 0 h 52"/>
                  <a:gd name="T16" fmla="*/ 26 w 43"/>
                  <a:gd name="T17" fmla="*/ 0 h 52"/>
                  <a:gd name="T18" fmla="*/ 26 w 43"/>
                  <a:gd name="T19" fmla="*/ 2 h 52"/>
                  <a:gd name="T20" fmla="*/ 29 w 43"/>
                  <a:gd name="T21" fmla="*/ 3 h 52"/>
                  <a:gd name="T22" fmla="*/ 32 w 43"/>
                  <a:gd name="T23" fmla="*/ 4 h 52"/>
                  <a:gd name="T24" fmla="*/ 33 w 43"/>
                  <a:gd name="T25" fmla="*/ 8 h 52"/>
                  <a:gd name="T26" fmla="*/ 33 w 43"/>
                  <a:gd name="T27" fmla="*/ 14 h 52"/>
                  <a:gd name="T28" fmla="*/ 33 w 43"/>
                  <a:gd name="T29" fmla="*/ 39 h 52"/>
                  <a:gd name="T30" fmla="*/ 11 w 43"/>
                  <a:gd name="T31" fmla="*/ 0 h 52"/>
                  <a:gd name="T32" fmla="*/ 0 w 43"/>
                  <a:gd name="T33" fmla="*/ 0 h 52"/>
                  <a:gd name="T34" fmla="*/ 0 w 43"/>
                  <a:gd name="T35" fmla="*/ 2 h 52"/>
                  <a:gd name="T36" fmla="*/ 3 w 43"/>
                  <a:gd name="T37" fmla="*/ 3 h 52"/>
                  <a:gd name="T38" fmla="*/ 5 w 43"/>
                  <a:gd name="T39" fmla="*/ 5 h 52"/>
                  <a:gd name="T40" fmla="*/ 6 w 43"/>
                  <a:gd name="T41" fmla="*/ 8 h 52"/>
                  <a:gd name="T42" fmla="*/ 7 w 43"/>
                  <a:gd name="T43" fmla="*/ 11 h 52"/>
                  <a:gd name="T44" fmla="*/ 7 w 43"/>
                  <a:gd name="T45" fmla="*/ 36 h 52"/>
                  <a:gd name="T46" fmla="*/ 6 w 43"/>
                  <a:gd name="T47" fmla="*/ 43 h 52"/>
                  <a:gd name="T48" fmla="*/ 5 w 43"/>
                  <a:gd name="T49" fmla="*/ 46 h 52"/>
                  <a:gd name="T50" fmla="*/ 3 w 43"/>
                  <a:gd name="T51" fmla="*/ 47 h 52"/>
                  <a:gd name="T52" fmla="*/ 0 w 43"/>
                  <a:gd name="T53" fmla="*/ 48 h 52"/>
                  <a:gd name="T54" fmla="*/ 0 w 43"/>
                  <a:gd name="T55" fmla="*/ 51 h 52"/>
                  <a:gd name="T56" fmla="*/ 16 w 43"/>
                  <a:gd name="T57" fmla="*/ 51 h 52"/>
                  <a:gd name="T58" fmla="*/ 16 w 43"/>
                  <a:gd name="T59" fmla="*/ 48 h 52"/>
                  <a:gd name="T60" fmla="*/ 14 w 43"/>
                  <a:gd name="T61" fmla="*/ 48 h 52"/>
                  <a:gd name="T62" fmla="*/ 11 w 43"/>
                  <a:gd name="T63" fmla="*/ 46 h 52"/>
                  <a:gd name="T64" fmla="*/ 10 w 43"/>
                  <a:gd name="T65" fmla="*/ 43 h 52"/>
                  <a:gd name="T66" fmla="*/ 9 w 43"/>
                  <a:gd name="T67" fmla="*/ 36 h 52"/>
                  <a:gd name="T68" fmla="*/ 10 w 43"/>
                  <a:gd name="T69" fmla="*/ 9 h 52"/>
                  <a:gd name="T70" fmla="*/ 33 w 43"/>
                  <a:gd name="T7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52">
                    <a:moveTo>
                      <a:pt x="33" y="52"/>
                    </a:moveTo>
                    <a:cubicBezTo>
                      <a:pt x="36" y="52"/>
                      <a:pt x="36" y="52"/>
                      <a:pt x="36" y="52"/>
                    </a:cubicBezTo>
                    <a:cubicBezTo>
                      <a:pt x="36" y="14"/>
                      <a:pt x="36" y="14"/>
                      <a:pt x="36" y="14"/>
                    </a:cubicBezTo>
                    <a:cubicBezTo>
                      <a:pt x="36" y="11"/>
                      <a:pt x="36" y="9"/>
                      <a:pt x="36" y="8"/>
                    </a:cubicBezTo>
                    <a:cubicBezTo>
                      <a:pt x="37" y="6"/>
                      <a:pt x="37" y="5"/>
                      <a:pt x="38" y="4"/>
                    </a:cubicBezTo>
                    <a:cubicBezTo>
                      <a:pt x="38" y="4"/>
                      <a:pt x="39" y="3"/>
                      <a:pt x="40" y="3"/>
                    </a:cubicBezTo>
                    <a:cubicBezTo>
                      <a:pt x="41" y="3"/>
                      <a:pt x="42" y="2"/>
                      <a:pt x="43" y="2"/>
                    </a:cubicBezTo>
                    <a:cubicBezTo>
                      <a:pt x="43" y="0"/>
                      <a:pt x="43" y="0"/>
                      <a:pt x="43" y="0"/>
                    </a:cubicBezTo>
                    <a:cubicBezTo>
                      <a:pt x="26" y="0"/>
                      <a:pt x="26" y="0"/>
                      <a:pt x="26" y="0"/>
                    </a:cubicBezTo>
                    <a:cubicBezTo>
                      <a:pt x="26" y="2"/>
                      <a:pt x="26" y="2"/>
                      <a:pt x="26" y="2"/>
                    </a:cubicBezTo>
                    <a:cubicBezTo>
                      <a:pt x="27" y="2"/>
                      <a:pt x="28" y="3"/>
                      <a:pt x="29" y="3"/>
                    </a:cubicBezTo>
                    <a:cubicBezTo>
                      <a:pt x="30" y="4"/>
                      <a:pt x="31" y="4"/>
                      <a:pt x="32" y="4"/>
                    </a:cubicBezTo>
                    <a:cubicBezTo>
                      <a:pt x="32" y="5"/>
                      <a:pt x="33" y="6"/>
                      <a:pt x="33" y="8"/>
                    </a:cubicBezTo>
                    <a:cubicBezTo>
                      <a:pt x="33" y="9"/>
                      <a:pt x="33" y="12"/>
                      <a:pt x="33" y="14"/>
                    </a:cubicBezTo>
                    <a:cubicBezTo>
                      <a:pt x="33" y="39"/>
                      <a:pt x="33" y="39"/>
                      <a:pt x="33" y="39"/>
                    </a:cubicBezTo>
                    <a:cubicBezTo>
                      <a:pt x="11" y="0"/>
                      <a:pt x="11" y="0"/>
                      <a:pt x="11" y="0"/>
                    </a:cubicBezTo>
                    <a:cubicBezTo>
                      <a:pt x="0" y="0"/>
                      <a:pt x="0" y="0"/>
                      <a:pt x="0" y="0"/>
                    </a:cubicBezTo>
                    <a:cubicBezTo>
                      <a:pt x="0" y="2"/>
                      <a:pt x="0" y="2"/>
                      <a:pt x="0" y="2"/>
                    </a:cubicBezTo>
                    <a:cubicBezTo>
                      <a:pt x="1" y="2"/>
                      <a:pt x="1" y="2"/>
                      <a:pt x="3" y="3"/>
                    </a:cubicBezTo>
                    <a:cubicBezTo>
                      <a:pt x="4" y="4"/>
                      <a:pt x="5" y="4"/>
                      <a:pt x="5" y="5"/>
                    </a:cubicBezTo>
                    <a:cubicBezTo>
                      <a:pt x="6" y="6"/>
                      <a:pt x="6" y="7"/>
                      <a:pt x="6" y="8"/>
                    </a:cubicBezTo>
                    <a:cubicBezTo>
                      <a:pt x="7" y="9"/>
                      <a:pt x="7" y="10"/>
                      <a:pt x="7" y="11"/>
                    </a:cubicBezTo>
                    <a:cubicBezTo>
                      <a:pt x="7" y="36"/>
                      <a:pt x="7" y="36"/>
                      <a:pt x="7" y="36"/>
                    </a:cubicBezTo>
                    <a:cubicBezTo>
                      <a:pt x="7" y="40"/>
                      <a:pt x="6" y="42"/>
                      <a:pt x="6" y="43"/>
                    </a:cubicBezTo>
                    <a:cubicBezTo>
                      <a:pt x="6" y="45"/>
                      <a:pt x="6" y="46"/>
                      <a:pt x="5" y="46"/>
                    </a:cubicBezTo>
                    <a:cubicBezTo>
                      <a:pt x="5" y="47"/>
                      <a:pt x="4" y="47"/>
                      <a:pt x="3" y="47"/>
                    </a:cubicBezTo>
                    <a:cubicBezTo>
                      <a:pt x="1" y="48"/>
                      <a:pt x="1" y="48"/>
                      <a:pt x="0" y="48"/>
                    </a:cubicBezTo>
                    <a:cubicBezTo>
                      <a:pt x="0" y="51"/>
                      <a:pt x="0" y="51"/>
                      <a:pt x="0" y="51"/>
                    </a:cubicBezTo>
                    <a:cubicBezTo>
                      <a:pt x="16" y="51"/>
                      <a:pt x="16" y="51"/>
                      <a:pt x="16" y="51"/>
                    </a:cubicBezTo>
                    <a:cubicBezTo>
                      <a:pt x="16" y="48"/>
                      <a:pt x="16" y="48"/>
                      <a:pt x="16" y="48"/>
                    </a:cubicBezTo>
                    <a:cubicBezTo>
                      <a:pt x="16" y="48"/>
                      <a:pt x="15" y="48"/>
                      <a:pt x="14" y="48"/>
                    </a:cubicBezTo>
                    <a:cubicBezTo>
                      <a:pt x="12" y="47"/>
                      <a:pt x="11" y="47"/>
                      <a:pt x="11" y="46"/>
                    </a:cubicBezTo>
                    <a:cubicBezTo>
                      <a:pt x="10" y="45"/>
                      <a:pt x="10" y="44"/>
                      <a:pt x="10" y="43"/>
                    </a:cubicBezTo>
                    <a:cubicBezTo>
                      <a:pt x="9" y="41"/>
                      <a:pt x="9" y="39"/>
                      <a:pt x="9" y="36"/>
                    </a:cubicBezTo>
                    <a:cubicBezTo>
                      <a:pt x="10" y="9"/>
                      <a:pt x="10" y="9"/>
                      <a:pt x="10" y="9"/>
                    </a:cubicBezTo>
                    <a:lnTo>
                      <a:pt x="33"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8" name="Freeform 28"/>
              <p:cNvSpPr/>
              <p:nvPr/>
            </p:nvSpPr>
            <p:spPr bwMode="auto">
              <a:xfrm>
                <a:off x="895351" y="1038226"/>
                <a:ext cx="11113" cy="25400"/>
              </a:xfrm>
              <a:custGeom>
                <a:avLst/>
                <a:gdLst>
                  <a:gd name="T0" fmla="*/ 8 w 21"/>
                  <a:gd name="T1" fmla="*/ 49 h 52"/>
                  <a:gd name="T2" fmla="*/ 6 w 21"/>
                  <a:gd name="T3" fmla="*/ 49 h 52"/>
                  <a:gd name="T4" fmla="*/ 3 w 21"/>
                  <a:gd name="T5" fmla="*/ 50 h 52"/>
                  <a:gd name="T6" fmla="*/ 4 w 21"/>
                  <a:gd name="T7" fmla="*/ 52 h 52"/>
                  <a:gd name="T8" fmla="*/ 21 w 21"/>
                  <a:gd name="T9" fmla="*/ 51 h 52"/>
                  <a:gd name="T10" fmla="*/ 21 w 21"/>
                  <a:gd name="T11" fmla="*/ 48 h 52"/>
                  <a:gd name="T12" fmla="*/ 19 w 21"/>
                  <a:gd name="T13" fmla="*/ 48 h 52"/>
                  <a:gd name="T14" fmla="*/ 17 w 21"/>
                  <a:gd name="T15" fmla="*/ 48 h 52"/>
                  <a:gd name="T16" fmla="*/ 16 w 21"/>
                  <a:gd name="T17" fmla="*/ 46 h 52"/>
                  <a:gd name="T18" fmla="*/ 15 w 21"/>
                  <a:gd name="T19" fmla="*/ 44 h 52"/>
                  <a:gd name="T20" fmla="*/ 12 w 21"/>
                  <a:gd name="T21" fmla="*/ 7 h 52"/>
                  <a:gd name="T22" fmla="*/ 12 w 21"/>
                  <a:gd name="T23" fmla="*/ 5 h 52"/>
                  <a:gd name="T24" fmla="*/ 14 w 21"/>
                  <a:gd name="T25" fmla="*/ 4 h 52"/>
                  <a:gd name="T26" fmla="*/ 16 w 21"/>
                  <a:gd name="T27" fmla="*/ 3 h 52"/>
                  <a:gd name="T28" fmla="*/ 18 w 21"/>
                  <a:gd name="T29" fmla="*/ 3 h 52"/>
                  <a:gd name="T30" fmla="*/ 17 w 21"/>
                  <a:gd name="T31" fmla="*/ 0 h 52"/>
                  <a:gd name="T32" fmla="*/ 0 w 21"/>
                  <a:gd name="T33" fmla="*/ 1 h 52"/>
                  <a:gd name="T34" fmla="*/ 0 w 21"/>
                  <a:gd name="T35" fmla="*/ 4 h 52"/>
                  <a:gd name="T36" fmla="*/ 2 w 21"/>
                  <a:gd name="T37" fmla="*/ 4 h 52"/>
                  <a:gd name="T38" fmla="*/ 4 w 21"/>
                  <a:gd name="T39" fmla="*/ 5 h 52"/>
                  <a:gd name="T40" fmla="*/ 6 w 21"/>
                  <a:gd name="T41" fmla="*/ 6 h 52"/>
                  <a:gd name="T42" fmla="*/ 6 w 21"/>
                  <a:gd name="T43" fmla="*/ 8 h 52"/>
                  <a:gd name="T44" fmla="*/ 9 w 21"/>
                  <a:gd name="T45" fmla="*/ 45 h 52"/>
                  <a:gd name="T46" fmla="*/ 9 w 21"/>
                  <a:gd name="T47" fmla="*/ 48 h 52"/>
                  <a:gd name="T48" fmla="*/ 8 w 21"/>
                  <a:gd name="T4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52">
                    <a:moveTo>
                      <a:pt x="8" y="49"/>
                    </a:moveTo>
                    <a:cubicBezTo>
                      <a:pt x="7" y="49"/>
                      <a:pt x="7" y="49"/>
                      <a:pt x="6" y="49"/>
                    </a:cubicBezTo>
                    <a:cubicBezTo>
                      <a:pt x="5" y="50"/>
                      <a:pt x="4" y="50"/>
                      <a:pt x="3" y="50"/>
                    </a:cubicBezTo>
                    <a:cubicBezTo>
                      <a:pt x="4" y="52"/>
                      <a:pt x="4" y="52"/>
                      <a:pt x="4" y="52"/>
                    </a:cubicBezTo>
                    <a:cubicBezTo>
                      <a:pt x="21" y="51"/>
                      <a:pt x="21" y="51"/>
                      <a:pt x="21" y="51"/>
                    </a:cubicBezTo>
                    <a:cubicBezTo>
                      <a:pt x="21" y="48"/>
                      <a:pt x="21" y="48"/>
                      <a:pt x="21" y="48"/>
                    </a:cubicBezTo>
                    <a:cubicBezTo>
                      <a:pt x="21" y="49"/>
                      <a:pt x="20" y="48"/>
                      <a:pt x="19" y="48"/>
                    </a:cubicBezTo>
                    <a:cubicBezTo>
                      <a:pt x="18" y="48"/>
                      <a:pt x="17" y="48"/>
                      <a:pt x="17" y="48"/>
                    </a:cubicBezTo>
                    <a:cubicBezTo>
                      <a:pt x="16" y="47"/>
                      <a:pt x="16" y="47"/>
                      <a:pt x="16" y="46"/>
                    </a:cubicBezTo>
                    <a:cubicBezTo>
                      <a:pt x="15" y="46"/>
                      <a:pt x="15" y="45"/>
                      <a:pt x="15" y="44"/>
                    </a:cubicBezTo>
                    <a:cubicBezTo>
                      <a:pt x="12" y="7"/>
                      <a:pt x="12" y="7"/>
                      <a:pt x="12" y="7"/>
                    </a:cubicBezTo>
                    <a:cubicBezTo>
                      <a:pt x="12" y="7"/>
                      <a:pt x="12" y="6"/>
                      <a:pt x="12" y="5"/>
                    </a:cubicBezTo>
                    <a:cubicBezTo>
                      <a:pt x="12" y="5"/>
                      <a:pt x="13" y="4"/>
                      <a:pt x="14" y="4"/>
                    </a:cubicBezTo>
                    <a:cubicBezTo>
                      <a:pt x="14" y="3"/>
                      <a:pt x="15" y="3"/>
                      <a:pt x="16" y="3"/>
                    </a:cubicBezTo>
                    <a:cubicBezTo>
                      <a:pt x="16" y="3"/>
                      <a:pt x="17" y="3"/>
                      <a:pt x="18" y="3"/>
                    </a:cubicBezTo>
                    <a:cubicBezTo>
                      <a:pt x="17" y="0"/>
                      <a:pt x="17" y="0"/>
                      <a:pt x="17" y="0"/>
                    </a:cubicBezTo>
                    <a:cubicBezTo>
                      <a:pt x="0" y="1"/>
                      <a:pt x="0" y="1"/>
                      <a:pt x="0" y="1"/>
                    </a:cubicBezTo>
                    <a:cubicBezTo>
                      <a:pt x="0" y="4"/>
                      <a:pt x="0" y="4"/>
                      <a:pt x="0" y="4"/>
                    </a:cubicBezTo>
                    <a:cubicBezTo>
                      <a:pt x="0" y="4"/>
                      <a:pt x="1" y="4"/>
                      <a:pt x="2" y="4"/>
                    </a:cubicBezTo>
                    <a:cubicBezTo>
                      <a:pt x="3" y="4"/>
                      <a:pt x="4" y="5"/>
                      <a:pt x="4" y="5"/>
                    </a:cubicBezTo>
                    <a:cubicBezTo>
                      <a:pt x="5" y="5"/>
                      <a:pt x="5" y="6"/>
                      <a:pt x="6" y="6"/>
                    </a:cubicBezTo>
                    <a:cubicBezTo>
                      <a:pt x="6" y="7"/>
                      <a:pt x="6" y="7"/>
                      <a:pt x="6" y="8"/>
                    </a:cubicBezTo>
                    <a:cubicBezTo>
                      <a:pt x="9" y="45"/>
                      <a:pt x="9" y="45"/>
                      <a:pt x="9" y="45"/>
                    </a:cubicBezTo>
                    <a:cubicBezTo>
                      <a:pt x="9" y="46"/>
                      <a:pt x="9" y="47"/>
                      <a:pt x="9" y="48"/>
                    </a:cubicBezTo>
                    <a:cubicBezTo>
                      <a:pt x="9" y="48"/>
                      <a:pt x="8" y="49"/>
                      <a:pt x="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9" name="Freeform 29"/>
              <p:cNvSpPr/>
              <p:nvPr/>
            </p:nvSpPr>
            <p:spPr bwMode="auto">
              <a:xfrm>
                <a:off x="909638" y="1031876"/>
                <a:ext cx="19050" cy="26988"/>
              </a:xfrm>
              <a:custGeom>
                <a:avLst/>
                <a:gdLst>
                  <a:gd name="T0" fmla="*/ 36 w 39"/>
                  <a:gd name="T1" fmla="*/ 5 h 56"/>
                  <a:gd name="T2" fmla="*/ 37 w 39"/>
                  <a:gd name="T3" fmla="*/ 3 h 56"/>
                  <a:gd name="T4" fmla="*/ 39 w 39"/>
                  <a:gd name="T5" fmla="*/ 3 h 56"/>
                  <a:gd name="T6" fmla="*/ 38 w 39"/>
                  <a:gd name="T7" fmla="*/ 0 h 56"/>
                  <a:gd name="T8" fmla="*/ 24 w 39"/>
                  <a:gd name="T9" fmla="*/ 5 h 56"/>
                  <a:gd name="T10" fmla="*/ 25 w 39"/>
                  <a:gd name="T11" fmla="*/ 7 h 56"/>
                  <a:gd name="T12" fmla="*/ 27 w 39"/>
                  <a:gd name="T13" fmla="*/ 7 h 56"/>
                  <a:gd name="T14" fmla="*/ 29 w 39"/>
                  <a:gd name="T15" fmla="*/ 7 h 56"/>
                  <a:gd name="T16" fmla="*/ 30 w 39"/>
                  <a:gd name="T17" fmla="*/ 7 h 56"/>
                  <a:gd name="T18" fmla="*/ 31 w 39"/>
                  <a:gd name="T19" fmla="*/ 8 h 56"/>
                  <a:gd name="T20" fmla="*/ 32 w 39"/>
                  <a:gd name="T21" fmla="*/ 10 h 56"/>
                  <a:gd name="T22" fmla="*/ 32 w 39"/>
                  <a:gd name="T23" fmla="*/ 15 h 56"/>
                  <a:gd name="T24" fmla="*/ 32 w 39"/>
                  <a:gd name="T25" fmla="*/ 28 h 56"/>
                  <a:gd name="T26" fmla="*/ 33 w 39"/>
                  <a:gd name="T27" fmla="*/ 44 h 56"/>
                  <a:gd name="T28" fmla="*/ 19 w 39"/>
                  <a:gd name="T29" fmla="*/ 25 h 56"/>
                  <a:gd name="T30" fmla="*/ 13 w 39"/>
                  <a:gd name="T31" fmla="*/ 15 h 56"/>
                  <a:gd name="T32" fmla="*/ 12 w 39"/>
                  <a:gd name="T33" fmla="*/ 14 h 56"/>
                  <a:gd name="T34" fmla="*/ 12 w 39"/>
                  <a:gd name="T35" fmla="*/ 13 h 56"/>
                  <a:gd name="T36" fmla="*/ 13 w 39"/>
                  <a:gd name="T37" fmla="*/ 12 h 56"/>
                  <a:gd name="T38" fmla="*/ 16 w 39"/>
                  <a:gd name="T39" fmla="*/ 10 h 56"/>
                  <a:gd name="T40" fmla="*/ 15 w 39"/>
                  <a:gd name="T41" fmla="*/ 8 h 56"/>
                  <a:gd name="T42" fmla="*/ 0 w 39"/>
                  <a:gd name="T43" fmla="*/ 13 h 56"/>
                  <a:gd name="T44" fmla="*/ 0 w 39"/>
                  <a:gd name="T45" fmla="*/ 15 h 56"/>
                  <a:gd name="T46" fmla="*/ 2 w 39"/>
                  <a:gd name="T47" fmla="*/ 15 h 56"/>
                  <a:gd name="T48" fmla="*/ 4 w 39"/>
                  <a:gd name="T49" fmla="*/ 15 h 56"/>
                  <a:gd name="T50" fmla="*/ 6 w 39"/>
                  <a:gd name="T51" fmla="*/ 16 h 56"/>
                  <a:gd name="T52" fmla="*/ 7 w 39"/>
                  <a:gd name="T53" fmla="*/ 18 h 56"/>
                  <a:gd name="T54" fmla="*/ 18 w 39"/>
                  <a:gd name="T55" fmla="*/ 33 h 56"/>
                  <a:gd name="T56" fmla="*/ 33 w 39"/>
                  <a:gd name="T57" fmla="*/ 56 h 56"/>
                  <a:gd name="T58" fmla="*/ 35 w 39"/>
                  <a:gd name="T59" fmla="*/ 55 h 56"/>
                  <a:gd name="T60" fmla="*/ 35 w 39"/>
                  <a:gd name="T61" fmla="*/ 29 h 56"/>
                  <a:gd name="T62" fmla="*/ 35 w 39"/>
                  <a:gd name="T63" fmla="*/ 10 h 56"/>
                  <a:gd name="T64" fmla="*/ 35 w 39"/>
                  <a:gd name="T65" fmla="*/ 7 h 56"/>
                  <a:gd name="T66" fmla="*/ 36 w 39"/>
                  <a:gd name="T67"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56">
                    <a:moveTo>
                      <a:pt x="36" y="5"/>
                    </a:moveTo>
                    <a:cubicBezTo>
                      <a:pt x="36" y="4"/>
                      <a:pt x="37" y="4"/>
                      <a:pt x="37" y="3"/>
                    </a:cubicBezTo>
                    <a:cubicBezTo>
                      <a:pt x="38" y="3"/>
                      <a:pt x="38" y="3"/>
                      <a:pt x="39" y="3"/>
                    </a:cubicBezTo>
                    <a:cubicBezTo>
                      <a:pt x="38" y="0"/>
                      <a:pt x="38" y="0"/>
                      <a:pt x="38" y="0"/>
                    </a:cubicBezTo>
                    <a:cubicBezTo>
                      <a:pt x="24" y="5"/>
                      <a:pt x="24" y="5"/>
                      <a:pt x="24" y="5"/>
                    </a:cubicBezTo>
                    <a:cubicBezTo>
                      <a:pt x="25" y="7"/>
                      <a:pt x="25" y="7"/>
                      <a:pt x="25" y="7"/>
                    </a:cubicBezTo>
                    <a:cubicBezTo>
                      <a:pt x="25" y="7"/>
                      <a:pt x="26" y="7"/>
                      <a:pt x="27" y="7"/>
                    </a:cubicBezTo>
                    <a:cubicBezTo>
                      <a:pt x="27" y="7"/>
                      <a:pt x="28" y="7"/>
                      <a:pt x="29" y="7"/>
                    </a:cubicBezTo>
                    <a:cubicBezTo>
                      <a:pt x="29" y="7"/>
                      <a:pt x="30" y="7"/>
                      <a:pt x="30" y="7"/>
                    </a:cubicBezTo>
                    <a:cubicBezTo>
                      <a:pt x="31" y="7"/>
                      <a:pt x="31" y="8"/>
                      <a:pt x="31" y="8"/>
                    </a:cubicBezTo>
                    <a:cubicBezTo>
                      <a:pt x="31" y="9"/>
                      <a:pt x="32" y="9"/>
                      <a:pt x="32" y="10"/>
                    </a:cubicBezTo>
                    <a:cubicBezTo>
                      <a:pt x="32" y="11"/>
                      <a:pt x="32" y="13"/>
                      <a:pt x="32" y="15"/>
                    </a:cubicBezTo>
                    <a:cubicBezTo>
                      <a:pt x="32" y="17"/>
                      <a:pt x="32" y="22"/>
                      <a:pt x="32" y="28"/>
                    </a:cubicBezTo>
                    <a:cubicBezTo>
                      <a:pt x="33" y="34"/>
                      <a:pt x="33" y="40"/>
                      <a:pt x="33" y="44"/>
                    </a:cubicBezTo>
                    <a:cubicBezTo>
                      <a:pt x="27" y="36"/>
                      <a:pt x="23" y="29"/>
                      <a:pt x="19" y="25"/>
                    </a:cubicBezTo>
                    <a:cubicBezTo>
                      <a:pt x="16" y="20"/>
                      <a:pt x="14" y="17"/>
                      <a:pt x="13" y="15"/>
                    </a:cubicBezTo>
                    <a:cubicBezTo>
                      <a:pt x="13" y="15"/>
                      <a:pt x="12" y="15"/>
                      <a:pt x="12" y="14"/>
                    </a:cubicBezTo>
                    <a:cubicBezTo>
                      <a:pt x="12" y="14"/>
                      <a:pt x="12" y="14"/>
                      <a:pt x="12" y="13"/>
                    </a:cubicBezTo>
                    <a:cubicBezTo>
                      <a:pt x="12" y="13"/>
                      <a:pt x="12" y="12"/>
                      <a:pt x="13" y="12"/>
                    </a:cubicBezTo>
                    <a:cubicBezTo>
                      <a:pt x="14" y="11"/>
                      <a:pt x="15" y="10"/>
                      <a:pt x="16" y="10"/>
                    </a:cubicBezTo>
                    <a:cubicBezTo>
                      <a:pt x="15" y="8"/>
                      <a:pt x="15" y="8"/>
                      <a:pt x="15" y="8"/>
                    </a:cubicBezTo>
                    <a:cubicBezTo>
                      <a:pt x="0" y="13"/>
                      <a:pt x="0" y="13"/>
                      <a:pt x="0" y="13"/>
                    </a:cubicBezTo>
                    <a:cubicBezTo>
                      <a:pt x="0" y="15"/>
                      <a:pt x="0" y="15"/>
                      <a:pt x="0" y="15"/>
                    </a:cubicBezTo>
                    <a:cubicBezTo>
                      <a:pt x="1" y="15"/>
                      <a:pt x="1" y="15"/>
                      <a:pt x="2" y="15"/>
                    </a:cubicBezTo>
                    <a:cubicBezTo>
                      <a:pt x="3" y="15"/>
                      <a:pt x="3" y="15"/>
                      <a:pt x="4" y="15"/>
                    </a:cubicBezTo>
                    <a:cubicBezTo>
                      <a:pt x="5" y="16"/>
                      <a:pt x="5" y="16"/>
                      <a:pt x="6" y="16"/>
                    </a:cubicBezTo>
                    <a:cubicBezTo>
                      <a:pt x="6" y="17"/>
                      <a:pt x="7" y="17"/>
                      <a:pt x="7" y="18"/>
                    </a:cubicBezTo>
                    <a:cubicBezTo>
                      <a:pt x="9" y="20"/>
                      <a:pt x="13" y="26"/>
                      <a:pt x="18" y="33"/>
                    </a:cubicBezTo>
                    <a:cubicBezTo>
                      <a:pt x="23" y="40"/>
                      <a:pt x="28" y="48"/>
                      <a:pt x="33" y="56"/>
                    </a:cubicBezTo>
                    <a:cubicBezTo>
                      <a:pt x="35" y="55"/>
                      <a:pt x="35" y="55"/>
                      <a:pt x="35" y="55"/>
                    </a:cubicBezTo>
                    <a:cubicBezTo>
                      <a:pt x="35" y="46"/>
                      <a:pt x="35" y="37"/>
                      <a:pt x="35" y="29"/>
                    </a:cubicBezTo>
                    <a:cubicBezTo>
                      <a:pt x="35" y="21"/>
                      <a:pt x="35" y="14"/>
                      <a:pt x="35" y="10"/>
                    </a:cubicBezTo>
                    <a:cubicBezTo>
                      <a:pt x="35" y="9"/>
                      <a:pt x="35" y="8"/>
                      <a:pt x="35" y="7"/>
                    </a:cubicBezTo>
                    <a:cubicBezTo>
                      <a:pt x="35" y="6"/>
                      <a:pt x="35" y="6"/>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0" name="Freeform 30"/>
              <p:cNvSpPr/>
              <p:nvPr/>
            </p:nvSpPr>
            <p:spPr bwMode="auto">
              <a:xfrm>
                <a:off x="933451" y="1023938"/>
                <a:ext cx="25400" cy="28575"/>
              </a:xfrm>
              <a:custGeom>
                <a:avLst/>
                <a:gdLst>
                  <a:gd name="T0" fmla="*/ 24 w 52"/>
                  <a:gd name="T1" fmla="*/ 56 h 60"/>
                  <a:gd name="T2" fmla="*/ 22 w 52"/>
                  <a:gd name="T3" fmla="*/ 57 h 60"/>
                  <a:gd name="T4" fmla="*/ 23 w 52"/>
                  <a:gd name="T5" fmla="*/ 60 h 60"/>
                  <a:gd name="T6" fmla="*/ 52 w 52"/>
                  <a:gd name="T7" fmla="*/ 45 h 60"/>
                  <a:gd name="T8" fmla="*/ 46 w 52"/>
                  <a:gd name="T9" fmla="*/ 31 h 60"/>
                  <a:gd name="T10" fmla="*/ 44 w 52"/>
                  <a:gd name="T11" fmla="*/ 32 h 60"/>
                  <a:gd name="T12" fmla="*/ 45 w 52"/>
                  <a:gd name="T13" fmla="*/ 37 h 60"/>
                  <a:gd name="T14" fmla="*/ 45 w 52"/>
                  <a:gd name="T15" fmla="*/ 43 h 60"/>
                  <a:gd name="T16" fmla="*/ 44 w 52"/>
                  <a:gd name="T17" fmla="*/ 45 h 60"/>
                  <a:gd name="T18" fmla="*/ 42 w 52"/>
                  <a:gd name="T19" fmla="*/ 46 h 60"/>
                  <a:gd name="T20" fmla="*/ 40 w 52"/>
                  <a:gd name="T21" fmla="*/ 48 h 60"/>
                  <a:gd name="T22" fmla="*/ 38 w 52"/>
                  <a:gd name="T23" fmla="*/ 49 h 60"/>
                  <a:gd name="T24" fmla="*/ 35 w 52"/>
                  <a:gd name="T25" fmla="*/ 50 h 60"/>
                  <a:gd name="T26" fmla="*/ 33 w 52"/>
                  <a:gd name="T27" fmla="*/ 50 h 60"/>
                  <a:gd name="T28" fmla="*/ 31 w 52"/>
                  <a:gd name="T29" fmla="*/ 49 h 60"/>
                  <a:gd name="T30" fmla="*/ 29 w 52"/>
                  <a:gd name="T31" fmla="*/ 46 h 60"/>
                  <a:gd name="T32" fmla="*/ 22 w 52"/>
                  <a:gd name="T33" fmla="*/ 32 h 60"/>
                  <a:gd name="T34" fmla="*/ 26 w 52"/>
                  <a:gd name="T35" fmla="*/ 30 h 60"/>
                  <a:gd name="T36" fmla="*/ 29 w 52"/>
                  <a:gd name="T37" fmla="*/ 29 h 60"/>
                  <a:gd name="T38" fmla="*/ 31 w 52"/>
                  <a:gd name="T39" fmla="*/ 30 h 60"/>
                  <a:gd name="T40" fmla="*/ 33 w 52"/>
                  <a:gd name="T41" fmla="*/ 32 h 60"/>
                  <a:gd name="T42" fmla="*/ 36 w 52"/>
                  <a:gd name="T43" fmla="*/ 35 h 60"/>
                  <a:gd name="T44" fmla="*/ 38 w 52"/>
                  <a:gd name="T45" fmla="*/ 34 h 60"/>
                  <a:gd name="T46" fmla="*/ 29 w 52"/>
                  <a:gd name="T47" fmla="*/ 16 h 60"/>
                  <a:gd name="T48" fmla="*/ 27 w 52"/>
                  <a:gd name="T49" fmla="*/ 17 h 60"/>
                  <a:gd name="T50" fmla="*/ 28 w 52"/>
                  <a:gd name="T51" fmla="*/ 20 h 60"/>
                  <a:gd name="T52" fmla="*/ 28 w 52"/>
                  <a:gd name="T53" fmla="*/ 23 h 60"/>
                  <a:gd name="T54" fmla="*/ 27 w 52"/>
                  <a:gd name="T55" fmla="*/ 25 h 60"/>
                  <a:gd name="T56" fmla="*/ 25 w 52"/>
                  <a:gd name="T57" fmla="*/ 27 h 60"/>
                  <a:gd name="T58" fmla="*/ 21 w 52"/>
                  <a:gd name="T59" fmla="*/ 29 h 60"/>
                  <a:gd name="T60" fmla="*/ 11 w 52"/>
                  <a:gd name="T61" fmla="*/ 11 h 60"/>
                  <a:gd name="T62" fmla="*/ 17 w 52"/>
                  <a:gd name="T63" fmla="*/ 8 h 60"/>
                  <a:gd name="T64" fmla="*/ 19 w 52"/>
                  <a:gd name="T65" fmla="*/ 7 h 60"/>
                  <a:gd name="T66" fmla="*/ 21 w 52"/>
                  <a:gd name="T67" fmla="*/ 6 h 60"/>
                  <a:gd name="T68" fmla="*/ 26 w 52"/>
                  <a:gd name="T69" fmla="*/ 8 h 60"/>
                  <a:gd name="T70" fmla="*/ 31 w 52"/>
                  <a:gd name="T71" fmla="*/ 12 h 60"/>
                  <a:gd name="T72" fmla="*/ 33 w 52"/>
                  <a:gd name="T73" fmla="*/ 11 h 60"/>
                  <a:gd name="T74" fmla="*/ 27 w 52"/>
                  <a:gd name="T75" fmla="*/ 0 h 60"/>
                  <a:gd name="T76" fmla="*/ 0 w 52"/>
                  <a:gd name="T77" fmla="*/ 14 h 60"/>
                  <a:gd name="T78" fmla="*/ 1 w 52"/>
                  <a:gd name="T79" fmla="*/ 16 h 60"/>
                  <a:gd name="T80" fmla="*/ 3 w 52"/>
                  <a:gd name="T81" fmla="*/ 16 h 60"/>
                  <a:gd name="T82" fmla="*/ 5 w 52"/>
                  <a:gd name="T83" fmla="*/ 15 h 60"/>
                  <a:gd name="T84" fmla="*/ 7 w 52"/>
                  <a:gd name="T85" fmla="*/ 16 h 60"/>
                  <a:gd name="T86" fmla="*/ 8 w 52"/>
                  <a:gd name="T87" fmla="*/ 18 h 60"/>
                  <a:gd name="T88" fmla="*/ 25 w 52"/>
                  <a:gd name="T89" fmla="*/ 51 h 60"/>
                  <a:gd name="T90" fmla="*/ 25 w 52"/>
                  <a:gd name="T91" fmla="*/ 53 h 60"/>
                  <a:gd name="T92" fmla="*/ 25 w 52"/>
                  <a:gd name="T93" fmla="*/ 55 h 60"/>
                  <a:gd name="T94" fmla="*/ 24 w 52"/>
                  <a:gd name="T95"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 h="60">
                    <a:moveTo>
                      <a:pt x="24" y="56"/>
                    </a:moveTo>
                    <a:cubicBezTo>
                      <a:pt x="23" y="57"/>
                      <a:pt x="22" y="57"/>
                      <a:pt x="22" y="57"/>
                    </a:cubicBezTo>
                    <a:cubicBezTo>
                      <a:pt x="23" y="60"/>
                      <a:pt x="23" y="60"/>
                      <a:pt x="23" y="60"/>
                    </a:cubicBezTo>
                    <a:cubicBezTo>
                      <a:pt x="52" y="45"/>
                      <a:pt x="52" y="45"/>
                      <a:pt x="52" y="45"/>
                    </a:cubicBezTo>
                    <a:cubicBezTo>
                      <a:pt x="46" y="31"/>
                      <a:pt x="46" y="31"/>
                      <a:pt x="46" y="31"/>
                    </a:cubicBezTo>
                    <a:cubicBezTo>
                      <a:pt x="44" y="32"/>
                      <a:pt x="44" y="32"/>
                      <a:pt x="44" y="32"/>
                    </a:cubicBezTo>
                    <a:cubicBezTo>
                      <a:pt x="45" y="33"/>
                      <a:pt x="45" y="35"/>
                      <a:pt x="45" y="37"/>
                    </a:cubicBezTo>
                    <a:cubicBezTo>
                      <a:pt x="45" y="40"/>
                      <a:pt x="45" y="42"/>
                      <a:pt x="45" y="43"/>
                    </a:cubicBezTo>
                    <a:cubicBezTo>
                      <a:pt x="45" y="44"/>
                      <a:pt x="45" y="44"/>
                      <a:pt x="44" y="45"/>
                    </a:cubicBezTo>
                    <a:cubicBezTo>
                      <a:pt x="43" y="45"/>
                      <a:pt x="43" y="46"/>
                      <a:pt x="42" y="46"/>
                    </a:cubicBezTo>
                    <a:cubicBezTo>
                      <a:pt x="42" y="47"/>
                      <a:pt x="41" y="47"/>
                      <a:pt x="40" y="48"/>
                    </a:cubicBezTo>
                    <a:cubicBezTo>
                      <a:pt x="39" y="48"/>
                      <a:pt x="39" y="48"/>
                      <a:pt x="38" y="49"/>
                    </a:cubicBezTo>
                    <a:cubicBezTo>
                      <a:pt x="37" y="49"/>
                      <a:pt x="36" y="50"/>
                      <a:pt x="35" y="50"/>
                    </a:cubicBezTo>
                    <a:cubicBezTo>
                      <a:pt x="34" y="50"/>
                      <a:pt x="33" y="50"/>
                      <a:pt x="33" y="50"/>
                    </a:cubicBezTo>
                    <a:cubicBezTo>
                      <a:pt x="32" y="50"/>
                      <a:pt x="31" y="49"/>
                      <a:pt x="31" y="49"/>
                    </a:cubicBezTo>
                    <a:cubicBezTo>
                      <a:pt x="30" y="48"/>
                      <a:pt x="30" y="47"/>
                      <a:pt x="29" y="46"/>
                    </a:cubicBezTo>
                    <a:cubicBezTo>
                      <a:pt x="22" y="32"/>
                      <a:pt x="22" y="32"/>
                      <a:pt x="22" y="32"/>
                    </a:cubicBezTo>
                    <a:cubicBezTo>
                      <a:pt x="26" y="30"/>
                      <a:pt x="26" y="30"/>
                      <a:pt x="26" y="30"/>
                    </a:cubicBezTo>
                    <a:cubicBezTo>
                      <a:pt x="27" y="29"/>
                      <a:pt x="28" y="29"/>
                      <a:pt x="29" y="29"/>
                    </a:cubicBezTo>
                    <a:cubicBezTo>
                      <a:pt x="30" y="29"/>
                      <a:pt x="30" y="29"/>
                      <a:pt x="31" y="30"/>
                    </a:cubicBezTo>
                    <a:cubicBezTo>
                      <a:pt x="32" y="30"/>
                      <a:pt x="33" y="31"/>
                      <a:pt x="33" y="32"/>
                    </a:cubicBezTo>
                    <a:cubicBezTo>
                      <a:pt x="34" y="33"/>
                      <a:pt x="35" y="34"/>
                      <a:pt x="36" y="35"/>
                    </a:cubicBezTo>
                    <a:cubicBezTo>
                      <a:pt x="38" y="34"/>
                      <a:pt x="38" y="34"/>
                      <a:pt x="38" y="34"/>
                    </a:cubicBezTo>
                    <a:cubicBezTo>
                      <a:pt x="29" y="16"/>
                      <a:pt x="29" y="16"/>
                      <a:pt x="29" y="16"/>
                    </a:cubicBezTo>
                    <a:cubicBezTo>
                      <a:pt x="27" y="17"/>
                      <a:pt x="27" y="17"/>
                      <a:pt x="27" y="17"/>
                    </a:cubicBezTo>
                    <a:cubicBezTo>
                      <a:pt x="27" y="18"/>
                      <a:pt x="27" y="19"/>
                      <a:pt x="28" y="20"/>
                    </a:cubicBezTo>
                    <a:cubicBezTo>
                      <a:pt x="28" y="21"/>
                      <a:pt x="28" y="22"/>
                      <a:pt x="28" y="23"/>
                    </a:cubicBezTo>
                    <a:cubicBezTo>
                      <a:pt x="28" y="24"/>
                      <a:pt x="28" y="25"/>
                      <a:pt x="27" y="25"/>
                    </a:cubicBezTo>
                    <a:cubicBezTo>
                      <a:pt x="27" y="26"/>
                      <a:pt x="26" y="27"/>
                      <a:pt x="25" y="27"/>
                    </a:cubicBezTo>
                    <a:cubicBezTo>
                      <a:pt x="21" y="29"/>
                      <a:pt x="21" y="29"/>
                      <a:pt x="21" y="29"/>
                    </a:cubicBezTo>
                    <a:cubicBezTo>
                      <a:pt x="11" y="11"/>
                      <a:pt x="11" y="11"/>
                      <a:pt x="11" y="11"/>
                    </a:cubicBezTo>
                    <a:cubicBezTo>
                      <a:pt x="17" y="8"/>
                      <a:pt x="17" y="8"/>
                      <a:pt x="17" y="8"/>
                    </a:cubicBezTo>
                    <a:cubicBezTo>
                      <a:pt x="18" y="8"/>
                      <a:pt x="19" y="7"/>
                      <a:pt x="19" y="7"/>
                    </a:cubicBezTo>
                    <a:cubicBezTo>
                      <a:pt x="20" y="7"/>
                      <a:pt x="21" y="7"/>
                      <a:pt x="21" y="6"/>
                    </a:cubicBezTo>
                    <a:cubicBezTo>
                      <a:pt x="23" y="6"/>
                      <a:pt x="24" y="7"/>
                      <a:pt x="26" y="8"/>
                    </a:cubicBezTo>
                    <a:cubicBezTo>
                      <a:pt x="28" y="9"/>
                      <a:pt x="30" y="11"/>
                      <a:pt x="31" y="12"/>
                    </a:cubicBezTo>
                    <a:cubicBezTo>
                      <a:pt x="33" y="11"/>
                      <a:pt x="33" y="11"/>
                      <a:pt x="33" y="11"/>
                    </a:cubicBezTo>
                    <a:cubicBezTo>
                      <a:pt x="27" y="0"/>
                      <a:pt x="27" y="0"/>
                      <a:pt x="27" y="0"/>
                    </a:cubicBezTo>
                    <a:cubicBezTo>
                      <a:pt x="0" y="14"/>
                      <a:pt x="0" y="14"/>
                      <a:pt x="0" y="14"/>
                    </a:cubicBezTo>
                    <a:cubicBezTo>
                      <a:pt x="1" y="16"/>
                      <a:pt x="1" y="16"/>
                      <a:pt x="1" y="16"/>
                    </a:cubicBezTo>
                    <a:cubicBezTo>
                      <a:pt x="1" y="16"/>
                      <a:pt x="2" y="16"/>
                      <a:pt x="3" y="16"/>
                    </a:cubicBezTo>
                    <a:cubicBezTo>
                      <a:pt x="4" y="15"/>
                      <a:pt x="5" y="15"/>
                      <a:pt x="5" y="15"/>
                    </a:cubicBezTo>
                    <a:cubicBezTo>
                      <a:pt x="6" y="15"/>
                      <a:pt x="7" y="16"/>
                      <a:pt x="7" y="16"/>
                    </a:cubicBezTo>
                    <a:cubicBezTo>
                      <a:pt x="7" y="17"/>
                      <a:pt x="8" y="17"/>
                      <a:pt x="8" y="18"/>
                    </a:cubicBezTo>
                    <a:cubicBezTo>
                      <a:pt x="25" y="51"/>
                      <a:pt x="25" y="51"/>
                      <a:pt x="25" y="51"/>
                    </a:cubicBezTo>
                    <a:cubicBezTo>
                      <a:pt x="25" y="52"/>
                      <a:pt x="25" y="52"/>
                      <a:pt x="25" y="53"/>
                    </a:cubicBezTo>
                    <a:cubicBezTo>
                      <a:pt x="26" y="54"/>
                      <a:pt x="25" y="54"/>
                      <a:pt x="25" y="55"/>
                    </a:cubicBezTo>
                    <a:cubicBezTo>
                      <a:pt x="25" y="55"/>
                      <a:pt x="24" y="55"/>
                      <a:pt x="2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1" name="Freeform 31"/>
              <p:cNvSpPr>
                <a:spLocks noEditPoints="1"/>
              </p:cNvSpPr>
              <p:nvPr/>
            </p:nvSpPr>
            <p:spPr bwMode="auto">
              <a:xfrm>
                <a:off x="954088" y="1014413"/>
                <a:ext cx="30163" cy="25400"/>
              </a:xfrm>
              <a:custGeom>
                <a:avLst/>
                <a:gdLst>
                  <a:gd name="T0" fmla="*/ 41 w 62"/>
                  <a:gd name="T1" fmla="*/ 32 h 55"/>
                  <a:gd name="T2" fmla="*/ 53 w 62"/>
                  <a:gd name="T3" fmla="*/ 38 h 55"/>
                  <a:gd name="T4" fmla="*/ 62 w 62"/>
                  <a:gd name="T5" fmla="*/ 32 h 55"/>
                  <a:gd name="T6" fmla="*/ 60 w 62"/>
                  <a:gd name="T7" fmla="*/ 30 h 55"/>
                  <a:gd name="T8" fmla="*/ 59 w 62"/>
                  <a:gd name="T9" fmla="*/ 30 h 55"/>
                  <a:gd name="T10" fmla="*/ 57 w 62"/>
                  <a:gd name="T11" fmla="*/ 31 h 55"/>
                  <a:gd name="T12" fmla="*/ 54 w 62"/>
                  <a:gd name="T13" fmla="*/ 31 h 55"/>
                  <a:gd name="T14" fmla="*/ 51 w 62"/>
                  <a:gd name="T15" fmla="*/ 30 h 55"/>
                  <a:gd name="T16" fmla="*/ 42 w 62"/>
                  <a:gd name="T17" fmla="*/ 26 h 55"/>
                  <a:gd name="T18" fmla="*/ 33 w 62"/>
                  <a:gd name="T19" fmla="*/ 22 h 55"/>
                  <a:gd name="T20" fmla="*/ 35 w 62"/>
                  <a:gd name="T21" fmla="*/ 18 h 55"/>
                  <a:gd name="T22" fmla="*/ 36 w 62"/>
                  <a:gd name="T23" fmla="*/ 14 h 55"/>
                  <a:gd name="T24" fmla="*/ 35 w 62"/>
                  <a:gd name="T25" fmla="*/ 10 h 55"/>
                  <a:gd name="T26" fmla="*/ 32 w 62"/>
                  <a:gd name="T27" fmla="*/ 5 h 55"/>
                  <a:gd name="T28" fmla="*/ 28 w 62"/>
                  <a:gd name="T29" fmla="*/ 1 h 55"/>
                  <a:gd name="T30" fmla="*/ 24 w 62"/>
                  <a:gd name="T31" fmla="*/ 0 h 55"/>
                  <a:gd name="T32" fmla="*/ 19 w 62"/>
                  <a:gd name="T33" fmla="*/ 0 h 55"/>
                  <a:gd name="T34" fmla="*/ 15 w 62"/>
                  <a:gd name="T35" fmla="*/ 3 h 55"/>
                  <a:gd name="T36" fmla="*/ 0 w 62"/>
                  <a:gd name="T37" fmla="*/ 13 h 55"/>
                  <a:gd name="T38" fmla="*/ 2 w 62"/>
                  <a:gd name="T39" fmla="*/ 16 h 55"/>
                  <a:gd name="T40" fmla="*/ 4 w 62"/>
                  <a:gd name="T41" fmla="*/ 15 h 55"/>
                  <a:gd name="T42" fmla="*/ 6 w 62"/>
                  <a:gd name="T43" fmla="*/ 14 h 55"/>
                  <a:gd name="T44" fmla="*/ 7 w 62"/>
                  <a:gd name="T45" fmla="*/ 14 h 55"/>
                  <a:gd name="T46" fmla="*/ 9 w 62"/>
                  <a:gd name="T47" fmla="*/ 16 h 55"/>
                  <a:gd name="T48" fmla="*/ 31 w 62"/>
                  <a:gd name="T49" fmla="*/ 46 h 55"/>
                  <a:gd name="T50" fmla="*/ 32 w 62"/>
                  <a:gd name="T51" fmla="*/ 48 h 55"/>
                  <a:gd name="T52" fmla="*/ 32 w 62"/>
                  <a:gd name="T53" fmla="*/ 50 h 55"/>
                  <a:gd name="T54" fmla="*/ 31 w 62"/>
                  <a:gd name="T55" fmla="*/ 51 h 55"/>
                  <a:gd name="T56" fmla="*/ 29 w 62"/>
                  <a:gd name="T57" fmla="*/ 53 h 55"/>
                  <a:gd name="T58" fmla="*/ 31 w 62"/>
                  <a:gd name="T59" fmla="*/ 55 h 55"/>
                  <a:gd name="T60" fmla="*/ 44 w 62"/>
                  <a:gd name="T61" fmla="*/ 45 h 55"/>
                  <a:gd name="T62" fmla="*/ 43 w 62"/>
                  <a:gd name="T63" fmla="*/ 43 h 55"/>
                  <a:gd name="T64" fmla="*/ 41 w 62"/>
                  <a:gd name="T65" fmla="*/ 44 h 55"/>
                  <a:gd name="T66" fmla="*/ 39 w 62"/>
                  <a:gd name="T67" fmla="*/ 44 h 55"/>
                  <a:gd name="T68" fmla="*/ 37 w 62"/>
                  <a:gd name="T69" fmla="*/ 44 h 55"/>
                  <a:gd name="T70" fmla="*/ 36 w 62"/>
                  <a:gd name="T71" fmla="*/ 42 h 55"/>
                  <a:gd name="T72" fmla="*/ 26 w 62"/>
                  <a:gd name="T73" fmla="*/ 29 h 55"/>
                  <a:gd name="T74" fmla="*/ 29 w 62"/>
                  <a:gd name="T75" fmla="*/ 27 h 55"/>
                  <a:gd name="T76" fmla="*/ 41 w 62"/>
                  <a:gd name="T77" fmla="*/ 32 h 55"/>
                  <a:gd name="T78" fmla="*/ 27 w 62"/>
                  <a:gd name="T79" fmla="*/ 25 h 55"/>
                  <a:gd name="T80" fmla="*/ 24 w 62"/>
                  <a:gd name="T81" fmla="*/ 27 h 55"/>
                  <a:gd name="T82" fmla="*/ 11 w 62"/>
                  <a:gd name="T83" fmla="*/ 9 h 55"/>
                  <a:gd name="T84" fmla="*/ 15 w 62"/>
                  <a:gd name="T85" fmla="*/ 6 h 55"/>
                  <a:gd name="T86" fmla="*/ 21 w 62"/>
                  <a:gd name="T87" fmla="*/ 5 h 55"/>
                  <a:gd name="T88" fmla="*/ 27 w 62"/>
                  <a:gd name="T89" fmla="*/ 10 h 55"/>
                  <a:gd name="T90" fmla="*/ 31 w 62"/>
                  <a:gd name="T91" fmla="*/ 18 h 55"/>
                  <a:gd name="T92" fmla="*/ 27 w 62"/>
                  <a:gd name="T93"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 h="55">
                    <a:moveTo>
                      <a:pt x="41" y="32"/>
                    </a:moveTo>
                    <a:cubicBezTo>
                      <a:pt x="44" y="33"/>
                      <a:pt x="49" y="36"/>
                      <a:pt x="53" y="38"/>
                    </a:cubicBezTo>
                    <a:cubicBezTo>
                      <a:pt x="62" y="32"/>
                      <a:pt x="62" y="32"/>
                      <a:pt x="62" y="32"/>
                    </a:cubicBezTo>
                    <a:cubicBezTo>
                      <a:pt x="60" y="30"/>
                      <a:pt x="60" y="30"/>
                      <a:pt x="60" y="30"/>
                    </a:cubicBezTo>
                    <a:cubicBezTo>
                      <a:pt x="60" y="30"/>
                      <a:pt x="59" y="30"/>
                      <a:pt x="59" y="30"/>
                    </a:cubicBezTo>
                    <a:cubicBezTo>
                      <a:pt x="58" y="31"/>
                      <a:pt x="57" y="31"/>
                      <a:pt x="57" y="31"/>
                    </a:cubicBezTo>
                    <a:cubicBezTo>
                      <a:pt x="56" y="31"/>
                      <a:pt x="55" y="31"/>
                      <a:pt x="54" y="31"/>
                    </a:cubicBezTo>
                    <a:cubicBezTo>
                      <a:pt x="53" y="31"/>
                      <a:pt x="52" y="30"/>
                      <a:pt x="51" y="30"/>
                    </a:cubicBezTo>
                    <a:cubicBezTo>
                      <a:pt x="47" y="28"/>
                      <a:pt x="44" y="27"/>
                      <a:pt x="42" y="26"/>
                    </a:cubicBezTo>
                    <a:cubicBezTo>
                      <a:pt x="39" y="25"/>
                      <a:pt x="36" y="23"/>
                      <a:pt x="33" y="22"/>
                    </a:cubicBezTo>
                    <a:cubicBezTo>
                      <a:pt x="34" y="20"/>
                      <a:pt x="34" y="19"/>
                      <a:pt x="35" y="18"/>
                    </a:cubicBezTo>
                    <a:cubicBezTo>
                      <a:pt x="35" y="17"/>
                      <a:pt x="36" y="15"/>
                      <a:pt x="36" y="14"/>
                    </a:cubicBezTo>
                    <a:cubicBezTo>
                      <a:pt x="36" y="13"/>
                      <a:pt x="36" y="11"/>
                      <a:pt x="35" y="10"/>
                    </a:cubicBezTo>
                    <a:cubicBezTo>
                      <a:pt x="34" y="8"/>
                      <a:pt x="34" y="7"/>
                      <a:pt x="32" y="5"/>
                    </a:cubicBezTo>
                    <a:cubicBezTo>
                      <a:pt x="31" y="3"/>
                      <a:pt x="30" y="2"/>
                      <a:pt x="28" y="1"/>
                    </a:cubicBezTo>
                    <a:cubicBezTo>
                      <a:pt x="27" y="0"/>
                      <a:pt x="25" y="0"/>
                      <a:pt x="24" y="0"/>
                    </a:cubicBezTo>
                    <a:cubicBezTo>
                      <a:pt x="22" y="0"/>
                      <a:pt x="21" y="0"/>
                      <a:pt x="19" y="0"/>
                    </a:cubicBezTo>
                    <a:cubicBezTo>
                      <a:pt x="18" y="1"/>
                      <a:pt x="16" y="2"/>
                      <a:pt x="15" y="3"/>
                    </a:cubicBezTo>
                    <a:cubicBezTo>
                      <a:pt x="0" y="13"/>
                      <a:pt x="0" y="13"/>
                      <a:pt x="0" y="13"/>
                    </a:cubicBezTo>
                    <a:cubicBezTo>
                      <a:pt x="2" y="16"/>
                      <a:pt x="2" y="16"/>
                      <a:pt x="2" y="16"/>
                    </a:cubicBezTo>
                    <a:cubicBezTo>
                      <a:pt x="2" y="15"/>
                      <a:pt x="3" y="15"/>
                      <a:pt x="4" y="15"/>
                    </a:cubicBezTo>
                    <a:cubicBezTo>
                      <a:pt x="4" y="14"/>
                      <a:pt x="5" y="14"/>
                      <a:pt x="6" y="14"/>
                    </a:cubicBezTo>
                    <a:cubicBezTo>
                      <a:pt x="6" y="14"/>
                      <a:pt x="7" y="14"/>
                      <a:pt x="7" y="14"/>
                    </a:cubicBezTo>
                    <a:cubicBezTo>
                      <a:pt x="8" y="15"/>
                      <a:pt x="8" y="15"/>
                      <a:pt x="9" y="16"/>
                    </a:cubicBezTo>
                    <a:cubicBezTo>
                      <a:pt x="31" y="46"/>
                      <a:pt x="31" y="46"/>
                      <a:pt x="31" y="46"/>
                    </a:cubicBezTo>
                    <a:cubicBezTo>
                      <a:pt x="32" y="47"/>
                      <a:pt x="32" y="47"/>
                      <a:pt x="32" y="48"/>
                    </a:cubicBezTo>
                    <a:cubicBezTo>
                      <a:pt x="32" y="49"/>
                      <a:pt x="32" y="49"/>
                      <a:pt x="32" y="50"/>
                    </a:cubicBezTo>
                    <a:cubicBezTo>
                      <a:pt x="32" y="50"/>
                      <a:pt x="31" y="51"/>
                      <a:pt x="31" y="51"/>
                    </a:cubicBezTo>
                    <a:cubicBezTo>
                      <a:pt x="30" y="52"/>
                      <a:pt x="30" y="52"/>
                      <a:pt x="29" y="53"/>
                    </a:cubicBezTo>
                    <a:cubicBezTo>
                      <a:pt x="31" y="55"/>
                      <a:pt x="31" y="55"/>
                      <a:pt x="31" y="55"/>
                    </a:cubicBezTo>
                    <a:cubicBezTo>
                      <a:pt x="44" y="45"/>
                      <a:pt x="44" y="45"/>
                      <a:pt x="44" y="45"/>
                    </a:cubicBezTo>
                    <a:cubicBezTo>
                      <a:pt x="43" y="43"/>
                      <a:pt x="43" y="43"/>
                      <a:pt x="43" y="43"/>
                    </a:cubicBezTo>
                    <a:cubicBezTo>
                      <a:pt x="42" y="43"/>
                      <a:pt x="42" y="43"/>
                      <a:pt x="41" y="44"/>
                    </a:cubicBezTo>
                    <a:cubicBezTo>
                      <a:pt x="40" y="44"/>
                      <a:pt x="40" y="44"/>
                      <a:pt x="39" y="44"/>
                    </a:cubicBezTo>
                    <a:cubicBezTo>
                      <a:pt x="39" y="44"/>
                      <a:pt x="38" y="44"/>
                      <a:pt x="37" y="44"/>
                    </a:cubicBezTo>
                    <a:cubicBezTo>
                      <a:pt x="37" y="44"/>
                      <a:pt x="36" y="43"/>
                      <a:pt x="36" y="42"/>
                    </a:cubicBezTo>
                    <a:cubicBezTo>
                      <a:pt x="26" y="29"/>
                      <a:pt x="26" y="29"/>
                      <a:pt x="26" y="29"/>
                    </a:cubicBezTo>
                    <a:cubicBezTo>
                      <a:pt x="29" y="27"/>
                      <a:pt x="29" y="27"/>
                      <a:pt x="29" y="27"/>
                    </a:cubicBezTo>
                    <a:cubicBezTo>
                      <a:pt x="33" y="29"/>
                      <a:pt x="37" y="30"/>
                      <a:pt x="41" y="32"/>
                    </a:cubicBezTo>
                    <a:close/>
                    <a:moveTo>
                      <a:pt x="27" y="25"/>
                    </a:moveTo>
                    <a:cubicBezTo>
                      <a:pt x="24" y="27"/>
                      <a:pt x="24" y="27"/>
                      <a:pt x="24" y="27"/>
                    </a:cubicBezTo>
                    <a:cubicBezTo>
                      <a:pt x="11" y="9"/>
                      <a:pt x="11" y="9"/>
                      <a:pt x="11" y="9"/>
                    </a:cubicBezTo>
                    <a:cubicBezTo>
                      <a:pt x="15" y="6"/>
                      <a:pt x="15" y="6"/>
                      <a:pt x="15" y="6"/>
                    </a:cubicBezTo>
                    <a:cubicBezTo>
                      <a:pt x="17" y="5"/>
                      <a:pt x="19" y="4"/>
                      <a:pt x="21" y="5"/>
                    </a:cubicBezTo>
                    <a:cubicBezTo>
                      <a:pt x="24" y="6"/>
                      <a:pt x="26" y="7"/>
                      <a:pt x="27" y="10"/>
                    </a:cubicBezTo>
                    <a:cubicBezTo>
                      <a:pt x="30" y="13"/>
                      <a:pt x="31" y="15"/>
                      <a:pt x="31" y="18"/>
                    </a:cubicBezTo>
                    <a:cubicBezTo>
                      <a:pt x="30" y="21"/>
                      <a:pt x="29" y="23"/>
                      <a:pt x="2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2" name="Freeform 32"/>
              <p:cNvSpPr/>
              <p:nvPr/>
            </p:nvSpPr>
            <p:spPr bwMode="auto">
              <a:xfrm>
                <a:off x="977901" y="996951"/>
                <a:ext cx="20638" cy="26988"/>
              </a:xfrm>
              <a:custGeom>
                <a:avLst/>
                <a:gdLst>
                  <a:gd name="T0" fmla="*/ 40 w 44"/>
                  <a:gd name="T1" fmla="*/ 47 h 55"/>
                  <a:gd name="T2" fmla="*/ 44 w 44"/>
                  <a:gd name="T3" fmla="*/ 37 h 55"/>
                  <a:gd name="T4" fmla="*/ 39 w 44"/>
                  <a:gd name="T5" fmla="*/ 26 h 55"/>
                  <a:gd name="T6" fmla="*/ 36 w 44"/>
                  <a:gd name="T7" fmla="*/ 23 h 55"/>
                  <a:gd name="T8" fmla="*/ 32 w 44"/>
                  <a:gd name="T9" fmla="*/ 21 h 55"/>
                  <a:gd name="T10" fmla="*/ 28 w 44"/>
                  <a:gd name="T11" fmla="*/ 21 h 55"/>
                  <a:gd name="T12" fmla="*/ 24 w 44"/>
                  <a:gd name="T13" fmla="*/ 21 h 55"/>
                  <a:gd name="T14" fmla="*/ 20 w 44"/>
                  <a:gd name="T15" fmla="*/ 22 h 55"/>
                  <a:gd name="T16" fmla="*/ 15 w 44"/>
                  <a:gd name="T17" fmla="*/ 23 h 55"/>
                  <a:gd name="T18" fmla="*/ 10 w 44"/>
                  <a:gd name="T19" fmla="*/ 23 h 55"/>
                  <a:gd name="T20" fmla="*/ 6 w 44"/>
                  <a:gd name="T21" fmla="*/ 20 h 55"/>
                  <a:gd name="T22" fmla="*/ 4 w 44"/>
                  <a:gd name="T23" fmla="*/ 15 h 55"/>
                  <a:gd name="T24" fmla="*/ 5 w 44"/>
                  <a:gd name="T25" fmla="*/ 10 h 55"/>
                  <a:gd name="T26" fmla="*/ 9 w 44"/>
                  <a:gd name="T27" fmla="*/ 8 h 55"/>
                  <a:gd name="T28" fmla="*/ 14 w 44"/>
                  <a:gd name="T29" fmla="*/ 9 h 55"/>
                  <a:gd name="T30" fmla="*/ 19 w 44"/>
                  <a:gd name="T31" fmla="*/ 11 h 55"/>
                  <a:gd name="T32" fmla="*/ 23 w 44"/>
                  <a:gd name="T33" fmla="*/ 14 h 55"/>
                  <a:gd name="T34" fmla="*/ 25 w 44"/>
                  <a:gd name="T35" fmla="*/ 12 h 55"/>
                  <a:gd name="T36" fmla="*/ 13 w 44"/>
                  <a:gd name="T37" fmla="*/ 0 h 55"/>
                  <a:gd name="T38" fmla="*/ 12 w 44"/>
                  <a:gd name="T39" fmla="*/ 2 h 55"/>
                  <a:gd name="T40" fmla="*/ 13 w 44"/>
                  <a:gd name="T41" fmla="*/ 4 h 55"/>
                  <a:gd name="T42" fmla="*/ 8 w 44"/>
                  <a:gd name="T43" fmla="*/ 5 h 55"/>
                  <a:gd name="T44" fmla="*/ 4 w 44"/>
                  <a:gd name="T45" fmla="*/ 7 h 55"/>
                  <a:gd name="T46" fmla="*/ 1 w 44"/>
                  <a:gd name="T47" fmla="*/ 11 h 55"/>
                  <a:gd name="T48" fmla="*/ 0 w 44"/>
                  <a:gd name="T49" fmla="*/ 16 h 55"/>
                  <a:gd name="T50" fmla="*/ 1 w 44"/>
                  <a:gd name="T51" fmla="*/ 21 h 55"/>
                  <a:gd name="T52" fmla="*/ 4 w 44"/>
                  <a:gd name="T53" fmla="*/ 26 h 55"/>
                  <a:gd name="T54" fmla="*/ 11 w 44"/>
                  <a:gd name="T55" fmla="*/ 31 h 55"/>
                  <a:gd name="T56" fmla="*/ 18 w 44"/>
                  <a:gd name="T57" fmla="*/ 31 h 55"/>
                  <a:gd name="T58" fmla="*/ 23 w 44"/>
                  <a:gd name="T59" fmla="*/ 30 h 55"/>
                  <a:gd name="T60" fmla="*/ 27 w 44"/>
                  <a:gd name="T61" fmla="*/ 29 h 55"/>
                  <a:gd name="T62" fmla="*/ 33 w 44"/>
                  <a:gd name="T63" fmla="*/ 29 h 55"/>
                  <a:gd name="T64" fmla="*/ 38 w 44"/>
                  <a:gd name="T65" fmla="*/ 32 h 55"/>
                  <a:gd name="T66" fmla="*/ 40 w 44"/>
                  <a:gd name="T67" fmla="*/ 35 h 55"/>
                  <a:gd name="T68" fmla="*/ 41 w 44"/>
                  <a:gd name="T69" fmla="*/ 38 h 55"/>
                  <a:gd name="T70" fmla="*/ 40 w 44"/>
                  <a:gd name="T71" fmla="*/ 41 h 55"/>
                  <a:gd name="T72" fmla="*/ 38 w 44"/>
                  <a:gd name="T73" fmla="*/ 44 h 55"/>
                  <a:gd name="T74" fmla="*/ 34 w 44"/>
                  <a:gd name="T75" fmla="*/ 46 h 55"/>
                  <a:gd name="T76" fmla="*/ 29 w 44"/>
                  <a:gd name="T77" fmla="*/ 46 h 55"/>
                  <a:gd name="T78" fmla="*/ 24 w 44"/>
                  <a:gd name="T79" fmla="*/ 44 h 55"/>
                  <a:gd name="T80" fmla="*/ 19 w 44"/>
                  <a:gd name="T81" fmla="*/ 40 h 55"/>
                  <a:gd name="T82" fmla="*/ 17 w 44"/>
                  <a:gd name="T83" fmla="*/ 42 h 55"/>
                  <a:gd name="T84" fmla="*/ 29 w 44"/>
                  <a:gd name="T85" fmla="*/ 55 h 55"/>
                  <a:gd name="T86" fmla="*/ 31 w 44"/>
                  <a:gd name="T87" fmla="*/ 53 h 55"/>
                  <a:gd name="T88" fmla="*/ 30 w 44"/>
                  <a:gd name="T89" fmla="*/ 50 h 55"/>
                  <a:gd name="T90" fmla="*/ 35 w 44"/>
                  <a:gd name="T91" fmla="*/ 49 h 55"/>
                  <a:gd name="T92" fmla="*/ 40 w 44"/>
                  <a:gd name="T93" fmla="*/ 4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 h="55">
                    <a:moveTo>
                      <a:pt x="40" y="47"/>
                    </a:moveTo>
                    <a:cubicBezTo>
                      <a:pt x="43" y="44"/>
                      <a:pt x="44" y="41"/>
                      <a:pt x="44" y="37"/>
                    </a:cubicBezTo>
                    <a:cubicBezTo>
                      <a:pt x="44" y="33"/>
                      <a:pt x="42" y="29"/>
                      <a:pt x="39" y="26"/>
                    </a:cubicBezTo>
                    <a:cubicBezTo>
                      <a:pt x="38" y="24"/>
                      <a:pt x="37" y="23"/>
                      <a:pt x="36" y="23"/>
                    </a:cubicBezTo>
                    <a:cubicBezTo>
                      <a:pt x="34" y="22"/>
                      <a:pt x="33" y="21"/>
                      <a:pt x="32" y="21"/>
                    </a:cubicBezTo>
                    <a:cubicBezTo>
                      <a:pt x="30" y="21"/>
                      <a:pt x="29" y="21"/>
                      <a:pt x="28" y="21"/>
                    </a:cubicBezTo>
                    <a:cubicBezTo>
                      <a:pt x="26" y="21"/>
                      <a:pt x="25" y="21"/>
                      <a:pt x="24" y="21"/>
                    </a:cubicBezTo>
                    <a:cubicBezTo>
                      <a:pt x="23" y="22"/>
                      <a:pt x="21" y="22"/>
                      <a:pt x="20" y="22"/>
                    </a:cubicBezTo>
                    <a:cubicBezTo>
                      <a:pt x="18" y="23"/>
                      <a:pt x="17" y="23"/>
                      <a:pt x="15" y="23"/>
                    </a:cubicBezTo>
                    <a:cubicBezTo>
                      <a:pt x="14" y="24"/>
                      <a:pt x="12" y="24"/>
                      <a:pt x="10" y="23"/>
                    </a:cubicBezTo>
                    <a:cubicBezTo>
                      <a:pt x="9" y="23"/>
                      <a:pt x="7" y="22"/>
                      <a:pt x="6" y="20"/>
                    </a:cubicBezTo>
                    <a:cubicBezTo>
                      <a:pt x="4" y="18"/>
                      <a:pt x="4" y="17"/>
                      <a:pt x="4" y="15"/>
                    </a:cubicBezTo>
                    <a:cubicBezTo>
                      <a:pt x="3" y="13"/>
                      <a:pt x="4" y="11"/>
                      <a:pt x="5" y="10"/>
                    </a:cubicBezTo>
                    <a:cubicBezTo>
                      <a:pt x="7" y="9"/>
                      <a:pt x="8" y="8"/>
                      <a:pt x="9" y="8"/>
                    </a:cubicBezTo>
                    <a:cubicBezTo>
                      <a:pt x="11" y="8"/>
                      <a:pt x="12" y="8"/>
                      <a:pt x="14" y="9"/>
                    </a:cubicBezTo>
                    <a:cubicBezTo>
                      <a:pt x="15" y="9"/>
                      <a:pt x="17" y="10"/>
                      <a:pt x="19" y="11"/>
                    </a:cubicBezTo>
                    <a:cubicBezTo>
                      <a:pt x="20" y="12"/>
                      <a:pt x="22" y="13"/>
                      <a:pt x="23" y="14"/>
                    </a:cubicBezTo>
                    <a:cubicBezTo>
                      <a:pt x="25" y="12"/>
                      <a:pt x="25" y="12"/>
                      <a:pt x="25" y="12"/>
                    </a:cubicBezTo>
                    <a:cubicBezTo>
                      <a:pt x="13" y="0"/>
                      <a:pt x="13" y="0"/>
                      <a:pt x="13" y="0"/>
                    </a:cubicBezTo>
                    <a:cubicBezTo>
                      <a:pt x="12" y="2"/>
                      <a:pt x="12" y="2"/>
                      <a:pt x="12" y="2"/>
                    </a:cubicBezTo>
                    <a:cubicBezTo>
                      <a:pt x="13" y="4"/>
                      <a:pt x="13" y="4"/>
                      <a:pt x="13" y="4"/>
                    </a:cubicBezTo>
                    <a:cubicBezTo>
                      <a:pt x="11" y="4"/>
                      <a:pt x="9" y="4"/>
                      <a:pt x="8" y="5"/>
                    </a:cubicBezTo>
                    <a:cubicBezTo>
                      <a:pt x="6" y="5"/>
                      <a:pt x="5" y="6"/>
                      <a:pt x="4" y="7"/>
                    </a:cubicBezTo>
                    <a:cubicBezTo>
                      <a:pt x="2" y="8"/>
                      <a:pt x="1" y="10"/>
                      <a:pt x="1" y="11"/>
                    </a:cubicBezTo>
                    <a:cubicBezTo>
                      <a:pt x="0" y="13"/>
                      <a:pt x="0" y="14"/>
                      <a:pt x="0" y="16"/>
                    </a:cubicBezTo>
                    <a:cubicBezTo>
                      <a:pt x="0" y="18"/>
                      <a:pt x="0" y="19"/>
                      <a:pt x="1" y="21"/>
                    </a:cubicBezTo>
                    <a:cubicBezTo>
                      <a:pt x="2" y="23"/>
                      <a:pt x="3" y="24"/>
                      <a:pt x="4" y="26"/>
                    </a:cubicBezTo>
                    <a:cubicBezTo>
                      <a:pt x="6" y="28"/>
                      <a:pt x="9" y="30"/>
                      <a:pt x="11" y="31"/>
                    </a:cubicBezTo>
                    <a:cubicBezTo>
                      <a:pt x="13" y="31"/>
                      <a:pt x="16" y="31"/>
                      <a:pt x="18" y="31"/>
                    </a:cubicBezTo>
                    <a:cubicBezTo>
                      <a:pt x="20" y="31"/>
                      <a:pt x="21" y="30"/>
                      <a:pt x="23" y="30"/>
                    </a:cubicBezTo>
                    <a:cubicBezTo>
                      <a:pt x="24" y="29"/>
                      <a:pt x="26" y="29"/>
                      <a:pt x="27" y="29"/>
                    </a:cubicBezTo>
                    <a:cubicBezTo>
                      <a:pt x="29" y="28"/>
                      <a:pt x="31" y="28"/>
                      <a:pt x="33" y="29"/>
                    </a:cubicBezTo>
                    <a:cubicBezTo>
                      <a:pt x="35" y="30"/>
                      <a:pt x="36" y="31"/>
                      <a:pt x="38" y="32"/>
                    </a:cubicBezTo>
                    <a:cubicBezTo>
                      <a:pt x="39" y="33"/>
                      <a:pt x="39" y="34"/>
                      <a:pt x="40" y="35"/>
                    </a:cubicBezTo>
                    <a:cubicBezTo>
                      <a:pt x="40" y="36"/>
                      <a:pt x="41" y="37"/>
                      <a:pt x="41" y="38"/>
                    </a:cubicBezTo>
                    <a:cubicBezTo>
                      <a:pt x="41" y="39"/>
                      <a:pt x="41" y="40"/>
                      <a:pt x="40" y="41"/>
                    </a:cubicBezTo>
                    <a:cubicBezTo>
                      <a:pt x="40" y="42"/>
                      <a:pt x="39" y="43"/>
                      <a:pt x="38" y="44"/>
                    </a:cubicBezTo>
                    <a:cubicBezTo>
                      <a:pt x="37" y="45"/>
                      <a:pt x="36" y="46"/>
                      <a:pt x="34" y="46"/>
                    </a:cubicBezTo>
                    <a:cubicBezTo>
                      <a:pt x="33" y="46"/>
                      <a:pt x="31" y="46"/>
                      <a:pt x="29" y="46"/>
                    </a:cubicBezTo>
                    <a:cubicBezTo>
                      <a:pt x="27" y="45"/>
                      <a:pt x="26" y="45"/>
                      <a:pt x="24" y="44"/>
                    </a:cubicBezTo>
                    <a:cubicBezTo>
                      <a:pt x="23" y="43"/>
                      <a:pt x="21" y="42"/>
                      <a:pt x="19" y="40"/>
                    </a:cubicBezTo>
                    <a:cubicBezTo>
                      <a:pt x="17" y="42"/>
                      <a:pt x="17" y="42"/>
                      <a:pt x="17" y="42"/>
                    </a:cubicBezTo>
                    <a:cubicBezTo>
                      <a:pt x="29" y="55"/>
                      <a:pt x="29" y="55"/>
                      <a:pt x="29" y="55"/>
                    </a:cubicBezTo>
                    <a:cubicBezTo>
                      <a:pt x="31" y="53"/>
                      <a:pt x="31" y="53"/>
                      <a:pt x="31" y="53"/>
                    </a:cubicBezTo>
                    <a:cubicBezTo>
                      <a:pt x="30" y="50"/>
                      <a:pt x="30" y="50"/>
                      <a:pt x="30" y="50"/>
                    </a:cubicBezTo>
                    <a:cubicBezTo>
                      <a:pt x="32" y="50"/>
                      <a:pt x="34" y="50"/>
                      <a:pt x="35" y="49"/>
                    </a:cubicBezTo>
                    <a:cubicBezTo>
                      <a:pt x="37" y="49"/>
                      <a:pt x="39" y="48"/>
                      <a:pt x="40"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3" name="Freeform 33"/>
              <p:cNvSpPr/>
              <p:nvPr/>
            </p:nvSpPr>
            <p:spPr bwMode="auto">
              <a:xfrm>
                <a:off x="989013" y="984251"/>
                <a:ext cx="25400" cy="22225"/>
              </a:xfrm>
              <a:custGeom>
                <a:avLst/>
                <a:gdLst>
                  <a:gd name="T0" fmla="*/ 38 w 51"/>
                  <a:gd name="T1" fmla="*/ 45 h 46"/>
                  <a:gd name="T2" fmla="*/ 40 w 51"/>
                  <a:gd name="T3" fmla="*/ 46 h 46"/>
                  <a:gd name="T4" fmla="*/ 51 w 51"/>
                  <a:gd name="T5" fmla="*/ 32 h 46"/>
                  <a:gd name="T6" fmla="*/ 49 w 51"/>
                  <a:gd name="T7" fmla="*/ 31 h 46"/>
                  <a:gd name="T8" fmla="*/ 47 w 51"/>
                  <a:gd name="T9" fmla="*/ 32 h 46"/>
                  <a:gd name="T10" fmla="*/ 46 w 51"/>
                  <a:gd name="T11" fmla="*/ 33 h 46"/>
                  <a:gd name="T12" fmla="*/ 44 w 51"/>
                  <a:gd name="T13" fmla="*/ 34 h 46"/>
                  <a:gd name="T14" fmla="*/ 42 w 51"/>
                  <a:gd name="T15" fmla="*/ 33 h 46"/>
                  <a:gd name="T16" fmla="*/ 13 w 51"/>
                  <a:gd name="T17" fmla="*/ 9 h 46"/>
                  <a:gd name="T18" fmla="*/ 12 w 51"/>
                  <a:gd name="T19" fmla="*/ 8 h 46"/>
                  <a:gd name="T20" fmla="*/ 11 w 51"/>
                  <a:gd name="T21" fmla="*/ 6 h 46"/>
                  <a:gd name="T22" fmla="*/ 12 w 51"/>
                  <a:gd name="T23" fmla="*/ 4 h 46"/>
                  <a:gd name="T24" fmla="*/ 13 w 51"/>
                  <a:gd name="T25" fmla="*/ 2 h 46"/>
                  <a:gd name="T26" fmla="*/ 11 w 51"/>
                  <a:gd name="T27" fmla="*/ 0 h 46"/>
                  <a:gd name="T28" fmla="*/ 0 w 51"/>
                  <a:gd name="T29" fmla="*/ 14 h 46"/>
                  <a:gd name="T30" fmla="*/ 2 w 51"/>
                  <a:gd name="T31" fmla="*/ 16 h 46"/>
                  <a:gd name="T32" fmla="*/ 4 w 51"/>
                  <a:gd name="T33" fmla="*/ 14 h 46"/>
                  <a:gd name="T34" fmla="*/ 6 w 51"/>
                  <a:gd name="T35" fmla="*/ 13 h 46"/>
                  <a:gd name="T36" fmla="*/ 8 w 51"/>
                  <a:gd name="T37" fmla="*/ 13 h 46"/>
                  <a:gd name="T38" fmla="*/ 10 w 51"/>
                  <a:gd name="T39" fmla="*/ 14 h 46"/>
                  <a:gd name="T40" fmla="*/ 38 w 51"/>
                  <a:gd name="T41" fmla="*/ 37 h 46"/>
                  <a:gd name="T42" fmla="*/ 40 w 51"/>
                  <a:gd name="T43" fmla="*/ 39 h 46"/>
                  <a:gd name="T44" fmla="*/ 40 w 51"/>
                  <a:gd name="T45" fmla="*/ 41 h 46"/>
                  <a:gd name="T46" fmla="*/ 39 w 51"/>
                  <a:gd name="T47" fmla="*/ 43 h 46"/>
                  <a:gd name="T48" fmla="*/ 38 w 51"/>
                  <a:gd name="T4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46">
                    <a:moveTo>
                      <a:pt x="38" y="45"/>
                    </a:moveTo>
                    <a:cubicBezTo>
                      <a:pt x="40" y="46"/>
                      <a:pt x="40" y="46"/>
                      <a:pt x="40" y="46"/>
                    </a:cubicBezTo>
                    <a:cubicBezTo>
                      <a:pt x="51" y="32"/>
                      <a:pt x="51" y="32"/>
                      <a:pt x="51" y="32"/>
                    </a:cubicBezTo>
                    <a:cubicBezTo>
                      <a:pt x="49" y="31"/>
                      <a:pt x="49" y="31"/>
                      <a:pt x="49" y="31"/>
                    </a:cubicBezTo>
                    <a:cubicBezTo>
                      <a:pt x="49" y="31"/>
                      <a:pt x="48" y="32"/>
                      <a:pt x="47" y="32"/>
                    </a:cubicBezTo>
                    <a:cubicBezTo>
                      <a:pt x="47" y="33"/>
                      <a:pt x="46" y="33"/>
                      <a:pt x="46" y="33"/>
                    </a:cubicBezTo>
                    <a:cubicBezTo>
                      <a:pt x="45" y="34"/>
                      <a:pt x="44" y="34"/>
                      <a:pt x="44" y="34"/>
                    </a:cubicBezTo>
                    <a:cubicBezTo>
                      <a:pt x="43" y="33"/>
                      <a:pt x="42" y="33"/>
                      <a:pt x="42" y="33"/>
                    </a:cubicBezTo>
                    <a:cubicBezTo>
                      <a:pt x="13" y="9"/>
                      <a:pt x="13" y="9"/>
                      <a:pt x="13" y="9"/>
                    </a:cubicBezTo>
                    <a:cubicBezTo>
                      <a:pt x="12" y="9"/>
                      <a:pt x="12" y="8"/>
                      <a:pt x="12" y="8"/>
                    </a:cubicBezTo>
                    <a:cubicBezTo>
                      <a:pt x="11" y="7"/>
                      <a:pt x="11" y="6"/>
                      <a:pt x="11" y="6"/>
                    </a:cubicBezTo>
                    <a:cubicBezTo>
                      <a:pt x="12" y="5"/>
                      <a:pt x="12" y="4"/>
                      <a:pt x="12" y="4"/>
                    </a:cubicBezTo>
                    <a:cubicBezTo>
                      <a:pt x="13" y="3"/>
                      <a:pt x="13" y="2"/>
                      <a:pt x="13" y="2"/>
                    </a:cubicBezTo>
                    <a:cubicBezTo>
                      <a:pt x="11" y="0"/>
                      <a:pt x="11" y="0"/>
                      <a:pt x="11" y="0"/>
                    </a:cubicBezTo>
                    <a:cubicBezTo>
                      <a:pt x="0" y="14"/>
                      <a:pt x="0" y="14"/>
                      <a:pt x="0" y="14"/>
                    </a:cubicBezTo>
                    <a:cubicBezTo>
                      <a:pt x="2" y="16"/>
                      <a:pt x="2" y="16"/>
                      <a:pt x="2" y="16"/>
                    </a:cubicBezTo>
                    <a:cubicBezTo>
                      <a:pt x="2" y="15"/>
                      <a:pt x="3" y="15"/>
                      <a:pt x="4" y="14"/>
                    </a:cubicBezTo>
                    <a:cubicBezTo>
                      <a:pt x="4" y="14"/>
                      <a:pt x="5" y="13"/>
                      <a:pt x="6" y="13"/>
                    </a:cubicBezTo>
                    <a:cubicBezTo>
                      <a:pt x="6" y="13"/>
                      <a:pt x="7" y="13"/>
                      <a:pt x="8" y="13"/>
                    </a:cubicBezTo>
                    <a:cubicBezTo>
                      <a:pt x="8" y="13"/>
                      <a:pt x="9" y="14"/>
                      <a:pt x="10" y="14"/>
                    </a:cubicBezTo>
                    <a:cubicBezTo>
                      <a:pt x="38" y="37"/>
                      <a:pt x="38" y="37"/>
                      <a:pt x="38" y="37"/>
                    </a:cubicBezTo>
                    <a:cubicBezTo>
                      <a:pt x="39" y="38"/>
                      <a:pt x="40" y="39"/>
                      <a:pt x="40" y="39"/>
                    </a:cubicBezTo>
                    <a:cubicBezTo>
                      <a:pt x="40" y="40"/>
                      <a:pt x="40" y="40"/>
                      <a:pt x="40" y="41"/>
                    </a:cubicBezTo>
                    <a:cubicBezTo>
                      <a:pt x="40" y="41"/>
                      <a:pt x="40" y="42"/>
                      <a:pt x="39" y="43"/>
                    </a:cubicBezTo>
                    <a:cubicBezTo>
                      <a:pt x="39" y="44"/>
                      <a:pt x="38" y="44"/>
                      <a:pt x="38"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4" name="Freeform 34"/>
              <p:cNvSpPr/>
              <p:nvPr/>
            </p:nvSpPr>
            <p:spPr bwMode="auto">
              <a:xfrm>
                <a:off x="1000126" y="965201"/>
                <a:ext cx="28575" cy="23813"/>
              </a:xfrm>
              <a:custGeom>
                <a:avLst/>
                <a:gdLst>
                  <a:gd name="T0" fmla="*/ 45 w 57"/>
                  <a:gd name="T1" fmla="*/ 49 h 50"/>
                  <a:gd name="T2" fmla="*/ 47 w 57"/>
                  <a:gd name="T3" fmla="*/ 50 h 50"/>
                  <a:gd name="T4" fmla="*/ 57 w 57"/>
                  <a:gd name="T5" fmla="*/ 35 h 50"/>
                  <a:gd name="T6" fmla="*/ 55 w 57"/>
                  <a:gd name="T7" fmla="*/ 33 h 50"/>
                  <a:gd name="T8" fmla="*/ 53 w 57"/>
                  <a:gd name="T9" fmla="*/ 35 h 50"/>
                  <a:gd name="T10" fmla="*/ 51 w 57"/>
                  <a:gd name="T11" fmla="*/ 37 h 50"/>
                  <a:gd name="T12" fmla="*/ 49 w 57"/>
                  <a:gd name="T13" fmla="*/ 37 h 50"/>
                  <a:gd name="T14" fmla="*/ 47 w 57"/>
                  <a:gd name="T15" fmla="*/ 36 h 50"/>
                  <a:gd name="T16" fmla="*/ 13 w 57"/>
                  <a:gd name="T17" fmla="*/ 13 h 50"/>
                  <a:gd name="T18" fmla="*/ 14 w 57"/>
                  <a:gd name="T19" fmla="*/ 12 h 50"/>
                  <a:gd name="T20" fmla="*/ 15 w 57"/>
                  <a:gd name="T21" fmla="*/ 10 h 50"/>
                  <a:gd name="T22" fmla="*/ 17 w 57"/>
                  <a:gd name="T23" fmla="*/ 8 h 50"/>
                  <a:gd name="T24" fmla="*/ 19 w 57"/>
                  <a:gd name="T25" fmla="*/ 8 h 50"/>
                  <a:gd name="T26" fmla="*/ 23 w 57"/>
                  <a:gd name="T27" fmla="*/ 8 h 50"/>
                  <a:gd name="T28" fmla="*/ 26 w 57"/>
                  <a:gd name="T29" fmla="*/ 8 h 50"/>
                  <a:gd name="T30" fmla="*/ 29 w 57"/>
                  <a:gd name="T31" fmla="*/ 9 h 50"/>
                  <a:gd name="T32" fmla="*/ 30 w 57"/>
                  <a:gd name="T33" fmla="*/ 8 h 50"/>
                  <a:gd name="T34" fmla="*/ 19 w 57"/>
                  <a:gd name="T35" fmla="*/ 0 h 50"/>
                  <a:gd name="T36" fmla="*/ 0 w 57"/>
                  <a:gd name="T37" fmla="*/ 29 h 50"/>
                  <a:gd name="T38" fmla="*/ 11 w 57"/>
                  <a:gd name="T39" fmla="*/ 36 h 50"/>
                  <a:gd name="T40" fmla="*/ 12 w 57"/>
                  <a:gd name="T41" fmla="*/ 35 h 50"/>
                  <a:gd name="T42" fmla="*/ 10 w 57"/>
                  <a:gd name="T43" fmla="*/ 32 h 50"/>
                  <a:gd name="T44" fmla="*/ 8 w 57"/>
                  <a:gd name="T45" fmla="*/ 29 h 50"/>
                  <a:gd name="T46" fmla="*/ 7 w 57"/>
                  <a:gd name="T47" fmla="*/ 26 h 50"/>
                  <a:gd name="T48" fmla="*/ 7 w 57"/>
                  <a:gd name="T49" fmla="*/ 24 h 50"/>
                  <a:gd name="T50" fmla="*/ 8 w 57"/>
                  <a:gd name="T51" fmla="*/ 22 h 50"/>
                  <a:gd name="T52" fmla="*/ 9 w 57"/>
                  <a:gd name="T53" fmla="*/ 20 h 50"/>
                  <a:gd name="T54" fmla="*/ 10 w 57"/>
                  <a:gd name="T55" fmla="*/ 18 h 50"/>
                  <a:gd name="T56" fmla="*/ 44 w 57"/>
                  <a:gd name="T57" fmla="*/ 41 h 50"/>
                  <a:gd name="T58" fmla="*/ 46 w 57"/>
                  <a:gd name="T59" fmla="*/ 43 h 50"/>
                  <a:gd name="T60" fmla="*/ 46 w 57"/>
                  <a:gd name="T61" fmla="*/ 45 h 50"/>
                  <a:gd name="T62" fmla="*/ 46 w 57"/>
                  <a:gd name="T63" fmla="*/ 47 h 50"/>
                  <a:gd name="T64" fmla="*/ 45 w 57"/>
                  <a:gd name="T65"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 h="50">
                    <a:moveTo>
                      <a:pt x="45" y="49"/>
                    </a:moveTo>
                    <a:cubicBezTo>
                      <a:pt x="47" y="50"/>
                      <a:pt x="47" y="50"/>
                      <a:pt x="47" y="50"/>
                    </a:cubicBezTo>
                    <a:cubicBezTo>
                      <a:pt x="57" y="35"/>
                      <a:pt x="57" y="35"/>
                      <a:pt x="57" y="35"/>
                    </a:cubicBezTo>
                    <a:cubicBezTo>
                      <a:pt x="55" y="33"/>
                      <a:pt x="55" y="33"/>
                      <a:pt x="55" y="33"/>
                    </a:cubicBezTo>
                    <a:cubicBezTo>
                      <a:pt x="55" y="34"/>
                      <a:pt x="54" y="35"/>
                      <a:pt x="53" y="35"/>
                    </a:cubicBezTo>
                    <a:cubicBezTo>
                      <a:pt x="52" y="36"/>
                      <a:pt x="52" y="36"/>
                      <a:pt x="51" y="37"/>
                    </a:cubicBezTo>
                    <a:cubicBezTo>
                      <a:pt x="51" y="37"/>
                      <a:pt x="50" y="37"/>
                      <a:pt x="49" y="37"/>
                    </a:cubicBezTo>
                    <a:cubicBezTo>
                      <a:pt x="49" y="37"/>
                      <a:pt x="48" y="36"/>
                      <a:pt x="47" y="36"/>
                    </a:cubicBezTo>
                    <a:cubicBezTo>
                      <a:pt x="13" y="13"/>
                      <a:pt x="13" y="13"/>
                      <a:pt x="13" y="13"/>
                    </a:cubicBezTo>
                    <a:cubicBezTo>
                      <a:pt x="14" y="12"/>
                      <a:pt x="14" y="12"/>
                      <a:pt x="14" y="12"/>
                    </a:cubicBezTo>
                    <a:cubicBezTo>
                      <a:pt x="14" y="11"/>
                      <a:pt x="15" y="11"/>
                      <a:pt x="15" y="10"/>
                    </a:cubicBezTo>
                    <a:cubicBezTo>
                      <a:pt x="16" y="9"/>
                      <a:pt x="16" y="9"/>
                      <a:pt x="17" y="8"/>
                    </a:cubicBezTo>
                    <a:cubicBezTo>
                      <a:pt x="17" y="8"/>
                      <a:pt x="18" y="8"/>
                      <a:pt x="19" y="8"/>
                    </a:cubicBezTo>
                    <a:cubicBezTo>
                      <a:pt x="20" y="7"/>
                      <a:pt x="21" y="7"/>
                      <a:pt x="23" y="8"/>
                    </a:cubicBezTo>
                    <a:cubicBezTo>
                      <a:pt x="24" y="8"/>
                      <a:pt x="25" y="8"/>
                      <a:pt x="26" y="8"/>
                    </a:cubicBezTo>
                    <a:cubicBezTo>
                      <a:pt x="27" y="9"/>
                      <a:pt x="28" y="9"/>
                      <a:pt x="29" y="9"/>
                    </a:cubicBezTo>
                    <a:cubicBezTo>
                      <a:pt x="30" y="8"/>
                      <a:pt x="30" y="8"/>
                      <a:pt x="30" y="8"/>
                    </a:cubicBezTo>
                    <a:cubicBezTo>
                      <a:pt x="19" y="0"/>
                      <a:pt x="19" y="0"/>
                      <a:pt x="19" y="0"/>
                    </a:cubicBezTo>
                    <a:cubicBezTo>
                      <a:pt x="0" y="29"/>
                      <a:pt x="0" y="29"/>
                      <a:pt x="0" y="29"/>
                    </a:cubicBezTo>
                    <a:cubicBezTo>
                      <a:pt x="11" y="36"/>
                      <a:pt x="11" y="36"/>
                      <a:pt x="11" y="36"/>
                    </a:cubicBezTo>
                    <a:cubicBezTo>
                      <a:pt x="12" y="35"/>
                      <a:pt x="12" y="35"/>
                      <a:pt x="12" y="35"/>
                    </a:cubicBezTo>
                    <a:cubicBezTo>
                      <a:pt x="12" y="34"/>
                      <a:pt x="11" y="33"/>
                      <a:pt x="10" y="32"/>
                    </a:cubicBezTo>
                    <a:cubicBezTo>
                      <a:pt x="9" y="31"/>
                      <a:pt x="9" y="30"/>
                      <a:pt x="8" y="29"/>
                    </a:cubicBezTo>
                    <a:cubicBezTo>
                      <a:pt x="8" y="28"/>
                      <a:pt x="7" y="27"/>
                      <a:pt x="7" y="26"/>
                    </a:cubicBezTo>
                    <a:cubicBezTo>
                      <a:pt x="6" y="25"/>
                      <a:pt x="6" y="24"/>
                      <a:pt x="7" y="24"/>
                    </a:cubicBezTo>
                    <a:cubicBezTo>
                      <a:pt x="7" y="23"/>
                      <a:pt x="7" y="22"/>
                      <a:pt x="8" y="22"/>
                    </a:cubicBezTo>
                    <a:cubicBezTo>
                      <a:pt x="8" y="21"/>
                      <a:pt x="9" y="20"/>
                      <a:pt x="9" y="20"/>
                    </a:cubicBezTo>
                    <a:cubicBezTo>
                      <a:pt x="10" y="18"/>
                      <a:pt x="10" y="18"/>
                      <a:pt x="10" y="18"/>
                    </a:cubicBezTo>
                    <a:cubicBezTo>
                      <a:pt x="44" y="41"/>
                      <a:pt x="44" y="41"/>
                      <a:pt x="44" y="41"/>
                    </a:cubicBezTo>
                    <a:cubicBezTo>
                      <a:pt x="45" y="42"/>
                      <a:pt x="46" y="42"/>
                      <a:pt x="46" y="43"/>
                    </a:cubicBezTo>
                    <a:cubicBezTo>
                      <a:pt x="46" y="43"/>
                      <a:pt x="46" y="44"/>
                      <a:pt x="46" y="45"/>
                    </a:cubicBezTo>
                    <a:cubicBezTo>
                      <a:pt x="46" y="45"/>
                      <a:pt x="46" y="46"/>
                      <a:pt x="46" y="47"/>
                    </a:cubicBezTo>
                    <a:cubicBezTo>
                      <a:pt x="45" y="48"/>
                      <a:pt x="45" y="49"/>
                      <a:pt x="45"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5" name="Freeform 35"/>
              <p:cNvSpPr/>
              <p:nvPr/>
            </p:nvSpPr>
            <p:spPr bwMode="auto">
              <a:xfrm>
                <a:off x="1012826" y="942976"/>
                <a:ext cx="26988" cy="22225"/>
              </a:xfrm>
              <a:custGeom>
                <a:avLst/>
                <a:gdLst>
                  <a:gd name="T0" fmla="*/ 49 w 58"/>
                  <a:gd name="T1" fmla="*/ 45 h 46"/>
                  <a:gd name="T2" fmla="*/ 51 w 58"/>
                  <a:gd name="T3" fmla="*/ 46 h 46"/>
                  <a:gd name="T4" fmla="*/ 58 w 58"/>
                  <a:gd name="T5" fmla="*/ 29 h 46"/>
                  <a:gd name="T6" fmla="*/ 55 w 58"/>
                  <a:gd name="T7" fmla="*/ 28 h 46"/>
                  <a:gd name="T8" fmla="*/ 54 w 58"/>
                  <a:gd name="T9" fmla="*/ 30 h 46"/>
                  <a:gd name="T10" fmla="*/ 53 w 58"/>
                  <a:gd name="T11" fmla="*/ 32 h 46"/>
                  <a:gd name="T12" fmla="*/ 51 w 58"/>
                  <a:gd name="T13" fmla="*/ 32 h 46"/>
                  <a:gd name="T14" fmla="*/ 49 w 58"/>
                  <a:gd name="T15" fmla="*/ 32 h 46"/>
                  <a:gd name="T16" fmla="*/ 39 w 58"/>
                  <a:gd name="T17" fmla="*/ 28 h 46"/>
                  <a:gd name="T18" fmla="*/ 36 w 58"/>
                  <a:gd name="T19" fmla="*/ 26 h 46"/>
                  <a:gd name="T20" fmla="*/ 33 w 58"/>
                  <a:gd name="T21" fmla="*/ 24 h 46"/>
                  <a:gd name="T22" fmla="*/ 25 w 58"/>
                  <a:gd name="T23" fmla="*/ 16 h 46"/>
                  <a:gd name="T24" fmla="*/ 19 w 58"/>
                  <a:gd name="T25" fmla="*/ 9 h 46"/>
                  <a:gd name="T26" fmla="*/ 17 w 58"/>
                  <a:gd name="T27" fmla="*/ 6 h 46"/>
                  <a:gd name="T28" fmla="*/ 17 w 58"/>
                  <a:gd name="T29" fmla="*/ 5 h 46"/>
                  <a:gd name="T30" fmla="*/ 16 w 58"/>
                  <a:gd name="T31" fmla="*/ 3 h 46"/>
                  <a:gd name="T32" fmla="*/ 16 w 58"/>
                  <a:gd name="T33" fmla="*/ 1 h 46"/>
                  <a:gd name="T34" fmla="*/ 14 w 58"/>
                  <a:gd name="T35" fmla="*/ 0 h 46"/>
                  <a:gd name="T36" fmla="*/ 9 w 58"/>
                  <a:gd name="T37" fmla="*/ 13 h 46"/>
                  <a:gd name="T38" fmla="*/ 11 w 58"/>
                  <a:gd name="T39" fmla="*/ 14 h 46"/>
                  <a:gd name="T40" fmla="*/ 12 w 58"/>
                  <a:gd name="T41" fmla="*/ 13 h 46"/>
                  <a:gd name="T42" fmla="*/ 13 w 58"/>
                  <a:gd name="T43" fmla="*/ 11 h 46"/>
                  <a:gd name="T44" fmla="*/ 14 w 58"/>
                  <a:gd name="T45" fmla="*/ 10 h 46"/>
                  <a:gd name="T46" fmla="*/ 16 w 58"/>
                  <a:gd name="T47" fmla="*/ 10 h 46"/>
                  <a:gd name="T48" fmla="*/ 21 w 58"/>
                  <a:gd name="T49" fmla="*/ 15 h 46"/>
                  <a:gd name="T50" fmla="*/ 31 w 58"/>
                  <a:gd name="T51" fmla="*/ 26 h 46"/>
                  <a:gd name="T52" fmla="*/ 22 w 58"/>
                  <a:gd name="T53" fmla="*/ 26 h 46"/>
                  <a:gd name="T54" fmla="*/ 15 w 58"/>
                  <a:gd name="T55" fmla="*/ 26 h 46"/>
                  <a:gd name="T56" fmla="*/ 13 w 58"/>
                  <a:gd name="T57" fmla="*/ 26 h 46"/>
                  <a:gd name="T58" fmla="*/ 10 w 58"/>
                  <a:gd name="T59" fmla="*/ 26 h 46"/>
                  <a:gd name="T60" fmla="*/ 9 w 58"/>
                  <a:gd name="T61" fmla="*/ 26 h 46"/>
                  <a:gd name="T62" fmla="*/ 8 w 58"/>
                  <a:gd name="T63" fmla="*/ 26 h 46"/>
                  <a:gd name="T64" fmla="*/ 8 w 58"/>
                  <a:gd name="T65" fmla="*/ 25 h 46"/>
                  <a:gd name="T66" fmla="*/ 9 w 58"/>
                  <a:gd name="T67" fmla="*/ 21 h 46"/>
                  <a:gd name="T68" fmla="*/ 6 w 58"/>
                  <a:gd name="T69" fmla="*/ 20 h 46"/>
                  <a:gd name="T70" fmla="*/ 0 w 58"/>
                  <a:gd name="T71" fmla="*/ 36 h 46"/>
                  <a:gd name="T72" fmla="*/ 2 w 58"/>
                  <a:gd name="T73" fmla="*/ 36 h 46"/>
                  <a:gd name="T74" fmla="*/ 3 w 58"/>
                  <a:gd name="T75" fmla="*/ 35 h 46"/>
                  <a:gd name="T76" fmla="*/ 5 w 58"/>
                  <a:gd name="T77" fmla="*/ 34 h 46"/>
                  <a:gd name="T78" fmla="*/ 7 w 58"/>
                  <a:gd name="T79" fmla="*/ 33 h 46"/>
                  <a:gd name="T80" fmla="*/ 10 w 58"/>
                  <a:gd name="T81" fmla="*/ 33 h 46"/>
                  <a:gd name="T82" fmla="*/ 20 w 58"/>
                  <a:gd name="T83" fmla="*/ 33 h 46"/>
                  <a:gd name="T84" fmla="*/ 29 w 58"/>
                  <a:gd name="T85" fmla="*/ 32 h 46"/>
                  <a:gd name="T86" fmla="*/ 33 w 58"/>
                  <a:gd name="T87" fmla="*/ 33 h 46"/>
                  <a:gd name="T88" fmla="*/ 35 w 58"/>
                  <a:gd name="T89" fmla="*/ 33 h 46"/>
                  <a:gd name="T90" fmla="*/ 47 w 58"/>
                  <a:gd name="T91" fmla="*/ 37 h 46"/>
                  <a:gd name="T92" fmla="*/ 49 w 58"/>
                  <a:gd name="T93" fmla="*/ 39 h 46"/>
                  <a:gd name="T94" fmla="*/ 49 w 58"/>
                  <a:gd name="T95" fmla="*/ 41 h 46"/>
                  <a:gd name="T96" fmla="*/ 49 w 58"/>
                  <a:gd name="T97" fmla="*/ 43 h 46"/>
                  <a:gd name="T98" fmla="*/ 49 w 58"/>
                  <a:gd name="T9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 h="46">
                    <a:moveTo>
                      <a:pt x="49" y="45"/>
                    </a:moveTo>
                    <a:cubicBezTo>
                      <a:pt x="51" y="46"/>
                      <a:pt x="51" y="46"/>
                      <a:pt x="51" y="46"/>
                    </a:cubicBezTo>
                    <a:cubicBezTo>
                      <a:pt x="58" y="29"/>
                      <a:pt x="58" y="29"/>
                      <a:pt x="58" y="29"/>
                    </a:cubicBezTo>
                    <a:cubicBezTo>
                      <a:pt x="55" y="28"/>
                      <a:pt x="55" y="28"/>
                      <a:pt x="55" y="28"/>
                    </a:cubicBezTo>
                    <a:cubicBezTo>
                      <a:pt x="55" y="28"/>
                      <a:pt x="55" y="29"/>
                      <a:pt x="54" y="30"/>
                    </a:cubicBezTo>
                    <a:cubicBezTo>
                      <a:pt x="54" y="31"/>
                      <a:pt x="53" y="31"/>
                      <a:pt x="53" y="32"/>
                    </a:cubicBezTo>
                    <a:cubicBezTo>
                      <a:pt x="52" y="32"/>
                      <a:pt x="51" y="32"/>
                      <a:pt x="51" y="32"/>
                    </a:cubicBezTo>
                    <a:cubicBezTo>
                      <a:pt x="50" y="32"/>
                      <a:pt x="49" y="32"/>
                      <a:pt x="49" y="32"/>
                    </a:cubicBezTo>
                    <a:cubicBezTo>
                      <a:pt x="39" y="28"/>
                      <a:pt x="39" y="28"/>
                      <a:pt x="39" y="28"/>
                    </a:cubicBezTo>
                    <a:cubicBezTo>
                      <a:pt x="38" y="28"/>
                      <a:pt x="37" y="27"/>
                      <a:pt x="36" y="26"/>
                    </a:cubicBezTo>
                    <a:cubicBezTo>
                      <a:pt x="35" y="26"/>
                      <a:pt x="34" y="25"/>
                      <a:pt x="33" y="24"/>
                    </a:cubicBezTo>
                    <a:cubicBezTo>
                      <a:pt x="30" y="20"/>
                      <a:pt x="27" y="18"/>
                      <a:pt x="25" y="16"/>
                    </a:cubicBezTo>
                    <a:cubicBezTo>
                      <a:pt x="23" y="13"/>
                      <a:pt x="21" y="11"/>
                      <a:pt x="19" y="9"/>
                    </a:cubicBezTo>
                    <a:cubicBezTo>
                      <a:pt x="18" y="8"/>
                      <a:pt x="18" y="7"/>
                      <a:pt x="17" y="6"/>
                    </a:cubicBezTo>
                    <a:cubicBezTo>
                      <a:pt x="17" y="6"/>
                      <a:pt x="17" y="6"/>
                      <a:pt x="17" y="5"/>
                    </a:cubicBezTo>
                    <a:cubicBezTo>
                      <a:pt x="16" y="4"/>
                      <a:pt x="16" y="4"/>
                      <a:pt x="16" y="3"/>
                    </a:cubicBezTo>
                    <a:cubicBezTo>
                      <a:pt x="16" y="2"/>
                      <a:pt x="16" y="2"/>
                      <a:pt x="16" y="1"/>
                    </a:cubicBezTo>
                    <a:cubicBezTo>
                      <a:pt x="14" y="0"/>
                      <a:pt x="14" y="0"/>
                      <a:pt x="14" y="0"/>
                    </a:cubicBezTo>
                    <a:cubicBezTo>
                      <a:pt x="9" y="13"/>
                      <a:pt x="9" y="13"/>
                      <a:pt x="9" y="13"/>
                    </a:cubicBezTo>
                    <a:cubicBezTo>
                      <a:pt x="11" y="14"/>
                      <a:pt x="11" y="14"/>
                      <a:pt x="11" y="14"/>
                    </a:cubicBezTo>
                    <a:cubicBezTo>
                      <a:pt x="12" y="14"/>
                      <a:pt x="12" y="13"/>
                      <a:pt x="12" y="13"/>
                    </a:cubicBezTo>
                    <a:cubicBezTo>
                      <a:pt x="12" y="12"/>
                      <a:pt x="13" y="11"/>
                      <a:pt x="13" y="11"/>
                    </a:cubicBezTo>
                    <a:cubicBezTo>
                      <a:pt x="14" y="11"/>
                      <a:pt x="14" y="10"/>
                      <a:pt x="14" y="10"/>
                    </a:cubicBezTo>
                    <a:cubicBezTo>
                      <a:pt x="15" y="10"/>
                      <a:pt x="15" y="10"/>
                      <a:pt x="16" y="10"/>
                    </a:cubicBezTo>
                    <a:cubicBezTo>
                      <a:pt x="16" y="10"/>
                      <a:pt x="18" y="12"/>
                      <a:pt x="21" y="15"/>
                    </a:cubicBezTo>
                    <a:cubicBezTo>
                      <a:pt x="23" y="17"/>
                      <a:pt x="27" y="21"/>
                      <a:pt x="31" y="26"/>
                    </a:cubicBezTo>
                    <a:cubicBezTo>
                      <a:pt x="28" y="26"/>
                      <a:pt x="25" y="26"/>
                      <a:pt x="22" y="26"/>
                    </a:cubicBezTo>
                    <a:cubicBezTo>
                      <a:pt x="20" y="26"/>
                      <a:pt x="18" y="26"/>
                      <a:pt x="15" y="26"/>
                    </a:cubicBezTo>
                    <a:cubicBezTo>
                      <a:pt x="15" y="26"/>
                      <a:pt x="14" y="26"/>
                      <a:pt x="13" y="26"/>
                    </a:cubicBezTo>
                    <a:cubicBezTo>
                      <a:pt x="12" y="26"/>
                      <a:pt x="11" y="26"/>
                      <a:pt x="10" y="26"/>
                    </a:cubicBezTo>
                    <a:cubicBezTo>
                      <a:pt x="10" y="26"/>
                      <a:pt x="9" y="26"/>
                      <a:pt x="9" y="26"/>
                    </a:cubicBezTo>
                    <a:cubicBezTo>
                      <a:pt x="9" y="26"/>
                      <a:pt x="8" y="26"/>
                      <a:pt x="8" y="26"/>
                    </a:cubicBezTo>
                    <a:cubicBezTo>
                      <a:pt x="8" y="26"/>
                      <a:pt x="8" y="26"/>
                      <a:pt x="8" y="25"/>
                    </a:cubicBezTo>
                    <a:cubicBezTo>
                      <a:pt x="8" y="24"/>
                      <a:pt x="8" y="23"/>
                      <a:pt x="9" y="21"/>
                    </a:cubicBezTo>
                    <a:cubicBezTo>
                      <a:pt x="6" y="20"/>
                      <a:pt x="6" y="20"/>
                      <a:pt x="6" y="20"/>
                    </a:cubicBezTo>
                    <a:cubicBezTo>
                      <a:pt x="0" y="36"/>
                      <a:pt x="0" y="36"/>
                      <a:pt x="0" y="36"/>
                    </a:cubicBezTo>
                    <a:cubicBezTo>
                      <a:pt x="2" y="36"/>
                      <a:pt x="2" y="36"/>
                      <a:pt x="2" y="36"/>
                    </a:cubicBezTo>
                    <a:cubicBezTo>
                      <a:pt x="3" y="36"/>
                      <a:pt x="3" y="36"/>
                      <a:pt x="3" y="35"/>
                    </a:cubicBezTo>
                    <a:cubicBezTo>
                      <a:pt x="4" y="35"/>
                      <a:pt x="4" y="34"/>
                      <a:pt x="5" y="34"/>
                    </a:cubicBezTo>
                    <a:cubicBezTo>
                      <a:pt x="5" y="34"/>
                      <a:pt x="6" y="33"/>
                      <a:pt x="7" y="33"/>
                    </a:cubicBezTo>
                    <a:cubicBezTo>
                      <a:pt x="8" y="33"/>
                      <a:pt x="9" y="33"/>
                      <a:pt x="10" y="33"/>
                    </a:cubicBezTo>
                    <a:cubicBezTo>
                      <a:pt x="13" y="33"/>
                      <a:pt x="16" y="33"/>
                      <a:pt x="20" y="33"/>
                    </a:cubicBezTo>
                    <a:cubicBezTo>
                      <a:pt x="23" y="32"/>
                      <a:pt x="26" y="32"/>
                      <a:pt x="29" y="32"/>
                    </a:cubicBezTo>
                    <a:cubicBezTo>
                      <a:pt x="31" y="32"/>
                      <a:pt x="32" y="33"/>
                      <a:pt x="33" y="33"/>
                    </a:cubicBezTo>
                    <a:cubicBezTo>
                      <a:pt x="34" y="33"/>
                      <a:pt x="35" y="33"/>
                      <a:pt x="35" y="33"/>
                    </a:cubicBezTo>
                    <a:cubicBezTo>
                      <a:pt x="47" y="37"/>
                      <a:pt x="47" y="37"/>
                      <a:pt x="47" y="37"/>
                    </a:cubicBezTo>
                    <a:cubicBezTo>
                      <a:pt x="47" y="38"/>
                      <a:pt x="48" y="38"/>
                      <a:pt x="49" y="39"/>
                    </a:cubicBezTo>
                    <a:cubicBezTo>
                      <a:pt x="49" y="39"/>
                      <a:pt x="49" y="40"/>
                      <a:pt x="49" y="41"/>
                    </a:cubicBezTo>
                    <a:cubicBezTo>
                      <a:pt x="50" y="41"/>
                      <a:pt x="49" y="42"/>
                      <a:pt x="49" y="43"/>
                    </a:cubicBezTo>
                    <a:cubicBezTo>
                      <a:pt x="49" y="44"/>
                      <a:pt x="49" y="45"/>
                      <a:pt x="4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6" name="Freeform 36"/>
              <p:cNvSpPr>
                <a:spLocks noEditPoints="1"/>
              </p:cNvSpPr>
              <p:nvPr/>
            </p:nvSpPr>
            <p:spPr bwMode="auto">
              <a:xfrm>
                <a:off x="823913" y="1079501"/>
                <a:ext cx="11113" cy="14288"/>
              </a:xfrm>
              <a:custGeom>
                <a:avLst/>
                <a:gdLst>
                  <a:gd name="T0" fmla="*/ 12 w 21"/>
                  <a:gd name="T1" fmla="*/ 0 h 31"/>
                  <a:gd name="T2" fmla="*/ 1 w 21"/>
                  <a:gd name="T3" fmla="*/ 9 h 31"/>
                  <a:gd name="T4" fmla="*/ 7 w 21"/>
                  <a:gd name="T5" fmla="*/ 20 h 31"/>
                  <a:gd name="T6" fmla="*/ 12 w 21"/>
                  <a:gd name="T7" fmla="*/ 19 h 31"/>
                  <a:gd name="T8" fmla="*/ 0 w 21"/>
                  <a:gd name="T9" fmla="*/ 30 h 31"/>
                  <a:gd name="T10" fmla="*/ 1 w 21"/>
                  <a:gd name="T11" fmla="*/ 31 h 31"/>
                  <a:gd name="T12" fmla="*/ 19 w 21"/>
                  <a:gd name="T13" fmla="*/ 16 h 31"/>
                  <a:gd name="T14" fmla="*/ 12 w 21"/>
                  <a:gd name="T15" fmla="*/ 0 h 31"/>
                  <a:gd name="T16" fmla="*/ 14 w 21"/>
                  <a:gd name="T17" fmla="*/ 12 h 31"/>
                  <a:gd name="T18" fmla="*/ 13 w 21"/>
                  <a:gd name="T19" fmla="*/ 17 h 31"/>
                  <a:gd name="T20" fmla="*/ 9 w 21"/>
                  <a:gd name="T21" fmla="*/ 18 h 31"/>
                  <a:gd name="T22" fmla="*/ 7 w 21"/>
                  <a:gd name="T23" fmla="*/ 9 h 31"/>
                  <a:gd name="T24" fmla="*/ 12 w 21"/>
                  <a:gd name="T25" fmla="*/ 2 h 31"/>
                  <a:gd name="T26" fmla="*/ 14 w 21"/>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1">
                    <a:moveTo>
                      <a:pt x="12" y="0"/>
                    </a:moveTo>
                    <a:cubicBezTo>
                      <a:pt x="6" y="0"/>
                      <a:pt x="3" y="2"/>
                      <a:pt x="1" y="9"/>
                    </a:cubicBezTo>
                    <a:cubicBezTo>
                      <a:pt x="0" y="15"/>
                      <a:pt x="2" y="18"/>
                      <a:pt x="7" y="20"/>
                    </a:cubicBezTo>
                    <a:cubicBezTo>
                      <a:pt x="9" y="20"/>
                      <a:pt x="10" y="20"/>
                      <a:pt x="12" y="19"/>
                    </a:cubicBezTo>
                    <a:cubicBezTo>
                      <a:pt x="10" y="26"/>
                      <a:pt x="5" y="29"/>
                      <a:pt x="0" y="30"/>
                    </a:cubicBezTo>
                    <a:cubicBezTo>
                      <a:pt x="1" y="31"/>
                      <a:pt x="1" y="31"/>
                      <a:pt x="1" y="31"/>
                    </a:cubicBezTo>
                    <a:cubicBezTo>
                      <a:pt x="11" y="31"/>
                      <a:pt x="17" y="26"/>
                      <a:pt x="19" y="16"/>
                    </a:cubicBezTo>
                    <a:cubicBezTo>
                      <a:pt x="21" y="7"/>
                      <a:pt x="18" y="2"/>
                      <a:pt x="12" y="0"/>
                    </a:cubicBezTo>
                    <a:close/>
                    <a:moveTo>
                      <a:pt x="14" y="12"/>
                    </a:moveTo>
                    <a:cubicBezTo>
                      <a:pt x="14" y="13"/>
                      <a:pt x="13" y="15"/>
                      <a:pt x="13" y="17"/>
                    </a:cubicBezTo>
                    <a:cubicBezTo>
                      <a:pt x="11" y="18"/>
                      <a:pt x="10" y="18"/>
                      <a:pt x="9" y="18"/>
                    </a:cubicBezTo>
                    <a:cubicBezTo>
                      <a:pt x="6" y="17"/>
                      <a:pt x="6" y="15"/>
                      <a:pt x="7" y="9"/>
                    </a:cubicBezTo>
                    <a:cubicBezTo>
                      <a:pt x="8" y="4"/>
                      <a:pt x="9" y="1"/>
                      <a:pt x="12" y="2"/>
                    </a:cubicBezTo>
                    <a:cubicBezTo>
                      <a:pt x="14" y="3"/>
                      <a:pt x="15" y="6"/>
                      <a:pt x="1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7" name="Freeform 37"/>
              <p:cNvSpPr/>
              <p:nvPr/>
            </p:nvSpPr>
            <p:spPr bwMode="auto">
              <a:xfrm>
                <a:off x="839788" y="1082676"/>
                <a:ext cx="9525" cy="15875"/>
              </a:xfrm>
              <a:custGeom>
                <a:avLst/>
                <a:gdLst>
                  <a:gd name="T0" fmla="*/ 0 w 20"/>
                  <a:gd name="T1" fmla="*/ 8 h 33"/>
                  <a:gd name="T2" fmla="*/ 2 w 20"/>
                  <a:gd name="T3" fmla="*/ 9 h 33"/>
                  <a:gd name="T4" fmla="*/ 3 w 20"/>
                  <a:gd name="T5" fmla="*/ 6 h 33"/>
                  <a:gd name="T6" fmla="*/ 6 w 20"/>
                  <a:gd name="T7" fmla="*/ 6 h 33"/>
                  <a:gd name="T8" fmla="*/ 15 w 20"/>
                  <a:gd name="T9" fmla="*/ 7 h 33"/>
                  <a:gd name="T10" fmla="*/ 2 w 20"/>
                  <a:gd name="T11" fmla="*/ 32 h 33"/>
                  <a:gd name="T12" fmla="*/ 7 w 20"/>
                  <a:gd name="T13" fmla="*/ 33 h 33"/>
                  <a:gd name="T14" fmla="*/ 20 w 20"/>
                  <a:gd name="T15" fmla="*/ 4 h 33"/>
                  <a:gd name="T16" fmla="*/ 20 w 20"/>
                  <a:gd name="T17" fmla="*/ 2 h 33"/>
                  <a:gd name="T18" fmla="*/ 2 w 20"/>
                  <a:gd name="T19" fmla="*/ 0 h 33"/>
                  <a:gd name="T20" fmla="*/ 0 w 20"/>
                  <a:gd name="T21"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33">
                    <a:moveTo>
                      <a:pt x="0" y="8"/>
                    </a:moveTo>
                    <a:cubicBezTo>
                      <a:pt x="2" y="9"/>
                      <a:pt x="2" y="9"/>
                      <a:pt x="2" y="9"/>
                    </a:cubicBezTo>
                    <a:cubicBezTo>
                      <a:pt x="2" y="7"/>
                      <a:pt x="3" y="6"/>
                      <a:pt x="3" y="6"/>
                    </a:cubicBezTo>
                    <a:cubicBezTo>
                      <a:pt x="4" y="6"/>
                      <a:pt x="5" y="6"/>
                      <a:pt x="6" y="6"/>
                    </a:cubicBezTo>
                    <a:cubicBezTo>
                      <a:pt x="15" y="7"/>
                      <a:pt x="15" y="7"/>
                      <a:pt x="15" y="7"/>
                    </a:cubicBezTo>
                    <a:cubicBezTo>
                      <a:pt x="2" y="32"/>
                      <a:pt x="2" y="32"/>
                      <a:pt x="2" y="32"/>
                    </a:cubicBezTo>
                    <a:cubicBezTo>
                      <a:pt x="7" y="33"/>
                      <a:pt x="7" y="33"/>
                      <a:pt x="7" y="33"/>
                    </a:cubicBezTo>
                    <a:cubicBezTo>
                      <a:pt x="20" y="4"/>
                      <a:pt x="20" y="4"/>
                      <a:pt x="20" y="4"/>
                    </a:cubicBezTo>
                    <a:cubicBezTo>
                      <a:pt x="20" y="2"/>
                      <a:pt x="20" y="2"/>
                      <a:pt x="20" y="2"/>
                    </a:cubicBezTo>
                    <a:cubicBezTo>
                      <a:pt x="2" y="0"/>
                      <a:pt x="2" y="0"/>
                      <a:pt x="2"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8" name="Freeform 38"/>
              <p:cNvSpPr>
                <a:spLocks noEditPoints="1"/>
              </p:cNvSpPr>
              <p:nvPr/>
            </p:nvSpPr>
            <p:spPr bwMode="auto">
              <a:xfrm>
                <a:off x="854076" y="1087438"/>
                <a:ext cx="9525" cy="14288"/>
              </a:xfrm>
              <a:custGeom>
                <a:avLst/>
                <a:gdLst>
                  <a:gd name="T0" fmla="*/ 21 w 21"/>
                  <a:gd name="T1" fmla="*/ 2 h 32"/>
                  <a:gd name="T2" fmla="*/ 20 w 21"/>
                  <a:gd name="T3" fmla="*/ 0 h 32"/>
                  <a:gd name="T4" fmla="*/ 1 w 21"/>
                  <a:gd name="T5" fmla="*/ 16 h 32"/>
                  <a:gd name="T6" fmla="*/ 9 w 21"/>
                  <a:gd name="T7" fmla="*/ 31 h 32"/>
                  <a:gd name="T8" fmla="*/ 20 w 21"/>
                  <a:gd name="T9" fmla="*/ 23 h 32"/>
                  <a:gd name="T10" fmla="*/ 14 w 21"/>
                  <a:gd name="T11" fmla="*/ 12 h 32"/>
                  <a:gd name="T12" fmla="*/ 9 w 21"/>
                  <a:gd name="T13" fmla="*/ 12 h 32"/>
                  <a:gd name="T14" fmla="*/ 21 w 21"/>
                  <a:gd name="T15" fmla="*/ 2 h 32"/>
                  <a:gd name="T16" fmla="*/ 12 w 21"/>
                  <a:gd name="T17" fmla="*/ 14 h 32"/>
                  <a:gd name="T18" fmla="*/ 14 w 21"/>
                  <a:gd name="T19" fmla="*/ 22 h 32"/>
                  <a:gd name="T20" fmla="*/ 9 w 21"/>
                  <a:gd name="T21" fmla="*/ 30 h 32"/>
                  <a:gd name="T22" fmla="*/ 7 w 21"/>
                  <a:gd name="T23" fmla="*/ 19 h 32"/>
                  <a:gd name="T24" fmla="*/ 8 w 21"/>
                  <a:gd name="T25" fmla="*/ 15 h 32"/>
                  <a:gd name="T26" fmla="*/ 8 w 21"/>
                  <a:gd name="T27" fmla="*/ 15 h 32"/>
                  <a:gd name="T28" fmla="*/ 12 w 21"/>
                  <a:gd name="T2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2">
                    <a:moveTo>
                      <a:pt x="21" y="2"/>
                    </a:moveTo>
                    <a:cubicBezTo>
                      <a:pt x="20" y="0"/>
                      <a:pt x="20" y="0"/>
                      <a:pt x="20" y="0"/>
                    </a:cubicBezTo>
                    <a:cubicBezTo>
                      <a:pt x="10" y="0"/>
                      <a:pt x="4" y="6"/>
                      <a:pt x="1" y="16"/>
                    </a:cubicBezTo>
                    <a:cubicBezTo>
                      <a:pt x="0" y="25"/>
                      <a:pt x="3" y="30"/>
                      <a:pt x="9" y="31"/>
                    </a:cubicBezTo>
                    <a:cubicBezTo>
                      <a:pt x="15" y="32"/>
                      <a:pt x="18" y="29"/>
                      <a:pt x="20" y="23"/>
                    </a:cubicBezTo>
                    <a:cubicBezTo>
                      <a:pt x="21" y="17"/>
                      <a:pt x="19" y="13"/>
                      <a:pt x="14" y="12"/>
                    </a:cubicBezTo>
                    <a:cubicBezTo>
                      <a:pt x="12" y="11"/>
                      <a:pt x="11" y="12"/>
                      <a:pt x="9" y="12"/>
                    </a:cubicBezTo>
                    <a:cubicBezTo>
                      <a:pt x="11" y="6"/>
                      <a:pt x="15" y="3"/>
                      <a:pt x="21" y="2"/>
                    </a:cubicBezTo>
                    <a:close/>
                    <a:moveTo>
                      <a:pt x="12" y="14"/>
                    </a:moveTo>
                    <a:cubicBezTo>
                      <a:pt x="14" y="14"/>
                      <a:pt x="15" y="17"/>
                      <a:pt x="14" y="22"/>
                    </a:cubicBezTo>
                    <a:cubicBezTo>
                      <a:pt x="13" y="28"/>
                      <a:pt x="11" y="30"/>
                      <a:pt x="9" y="30"/>
                    </a:cubicBezTo>
                    <a:cubicBezTo>
                      <a:pt x="7" y="29"/>
                      <a:pt x="6" y="26"/>
                      <a:pt x="7" y="19"/>
                    </a:cubicBezTo>
                    <a:cubicBezTo>
                      <a:pt x="7" y="18"/>
                      <a:pt x="7" y="17"/>
                      <a:pt x="8" y="15"/>
                    </a:cubicBezTo>
                    <a:cubicBezTo>
                      <a:pt x="8" y="15"/>
                      <a:pt x="8" y="15"/>
                      <a:pt x="8" y="15"/>
                    </a:cubicBezTo>
                    <a:cubicBezTo>
                      <a:pt x="9" y="14"/>
                      <a:pt x="11" y="13"/>
                      <a:pt x="1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9" name="Freeform 39"/>
              <p:cNvSpPr/>
              <p:nvPr/>
            </p:nvSpPr>
            <p:spPr bwMode="auto">
              <a:xfrm>
                <a:off x="868363" y="1096963"/>
                <a:ext cx="4763" cy="1588"/>
              </a:xfrm>
              <a:custGeom>
                <a:avLst/>
                <a:gdLst>
                  <a:gd name="T0" fmla="*/ 0 w 3"/>
                  <a:gd name="T1" fmla="*/ 0 h 1"/>
                  <a:gd name="T2" fmla="*/ 0 w 3"/>
                  <a:gd name="T3" fmla="*/ 1 h 1"/>
                  <a:gd name="T4" fmla="*/ 3 w 3"/>
                  <a:gd name="T5" fmla="*/ 1 h 1"/>
                  <a:gd name="T6" fmla="*/ 2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lnTo>
                      <a:pt x="0" y="1"/>
                    </a:lnTo>
                    <a:lnTo>
                      <a:pt x="3" y="1"/>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0" name="Freeform 40"/>
              <p:cNvSpPr/>
              <p:nvPr/>
            </p:nvSpPr>
            <p:spPr bwMode="auto">
              <a:xfrm>
                <a:off x="876301" y="1087438"/>
                <a:ext cx="7938" cy="15875"/>
              </a:xfrm>
              <a:custGeom>
                <a:avLst/>
                <a:gdLst>
                  <a:gd name="T0" fmla="*/ 12 w 17"/>
                  <a:gd name="T1" fmla="*/ 29 h 33"/>
                  <a:gd name="T2" fmla="*/ 12 w 17"/>
                  <a:gd name="T3" fmla="*/ 0 h 33"/>
                  <a:gd name="T4" fmla="*/ 10 w 17"/>
                  <a:gd name="T5" fmla="*/ 0 h 33"/>
                  <a:gd name="T6" fmla="*/ 0 w 17"/>
                  <a:gd name="T7" fmla="*/ 7 h 33"/>
                  <a:gd name="T8" fmla="*/ 1 w 17"/>
                  <a:gd name="T9" fmla="*/ 9 h 33"/>
                  <a:gd name="T10" fmla="*/ 7 w 17"/>
                  <a:gd name="T11" fmla="*/ 6 h 33"/>
                  <a:gd name="T12" fmla="*/ 6 w 17"/>
                  <a:gd name="T13" fmla="*/ 29 h 33"/>
                  <a:gd name="T14" fmla="*/ 4 w 17"/>
                  <a:gd name="T15" fmla="*/ 31 h 33"/>
                  <a:gd name="T16" fmla="*/ 2 w 17"/>
                  <a:gd name="T17" fmla="*/ 30 h 33"/>
                  <a:gd name="T18" fmla="*/ 2 w 17"/>
                  <a:gd name="T19" fmla="*/ 32 h 33"/>
                  <a:gd name="T20" fmla="*/ 16 w 17"/>
                  <a:gd name="T21" fmla="*/ 33 h 33"/>
                  <a:gd name="T22" fmla="*/ 17 w 17"/>
                  <a:gd name="T23" fmla="*/ 31 h 33"/>
                  <a:gd name="T24" fmla="*/ 13 w 17"/>
                  <a:gd name="T25" fmla="*/ 31 h 33"/>
                  <a:gd name="T26" fmla="*/ 12 w 17"/>
                  <a:gd name="T2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3">
                    <a:moveTo>
                      <a:pt x="12" y="29"/>
                    </a:moveTo>
                    <a:cubicBezTo>
                      <a:pt x="12" y="0"/>
                      <a:pt x="12" y="0"/>
                      <a:pt x="12" y="0"/>
                    </a:cubicBezTo>
                    <a:cubicBezTo>
                      <a:pt x="10" y="0"/>
                      <a:pt x="10" y="0"/>
                      <a:pt x="10" y="0"/>
                    </a:cubicBezTo>
                    <a:cubicBezTo>
                      <a:pt x="7" y="3"/>
                      <a:pt x="4" y="5"/>
                      <a:pt x="0" y="7"/>
                    </a:cubicBezTo>
                    <a:cubicBezTo>
                      <a:pt x="1" y="9"/>
                      <a:pt x="1" y="9"/>
                      <a:pt x="1" y="9"/>
                    </a:cubicBezTo>
                    <a:cubicBezTo>
                      <a:pt x="3" y="8"/>
                      <a:pt x="5" y="7"/>
                      <a:pt x="7" y="6"/>
                    </a:cubicBezTo>
                    <a:cubicBezTo>
                      <a:pt x="6" y="29"/>
                      <a:pt x="6" y="29"/>
                      <a:pt x="6" y="29"/>
                    </a:cubicBezTo>
                    <a:cubicBezTo>
                      <a:pt x="6" y="30"/>
                      <a:pt x="6" y="30"/>
                      <a:pt x="4" y="31"/>
                    </a:cubicBezTo>
                    <a:cubicBezTo>
                      <a:pt x="2" y="30"/>
                      <a:pt x="2" y="30"/>
                      <a:pt x="2" y="30"/>
                    </a:cubicBezTo>
                    <a:cubicBezTo>
                      <a:pt x="2" y="32"/>
                      <a:pt x="2" y="32"/>
                      <a:pt x="2" y="32"/>
                    </a:cubicBezTo>
                    <a:cubicBezTo>
                      <a:pt x="16" y="33"/>
                      <a:pt x="16" y="33"/>
                      <a:pt x="16" y="33"/>
                    </a:cubicBezTo>
                    <a:cubicBezTo>
                      <a:pt x="17" y="31"/>
                      <a:pt x="17" y="31"/>
                      <a:pt x="17" y="31"/>
                    </a:cubicBezTo>
                    <a:cubicBezTo>
                      <a:pt x="13" y="31"/>
                      <a:pt x="13" y="31"/>
                      <a:pt x="13" y="31"/>
                    </a:cubicBezTo>
                    <a:cubicBezTo>
                      <a:pt x="12" y="31"/>
                      <a:pt x="12" y="30"/>
                      <a:pt x="1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1" name="Freeform 41"/>
              <p:cNvSpPr>
                <a:spLocks noEditPoints="1"/>
              </p:cNvSpPr>
              <p:nvPr/>
            </p:nvSpPr>
            <p:spPr bwMode="auto">
              <a:xfrm>
                <a:off x="890588" y="1087438"/>
                <a:ext cx="9525" cy="15875"/>
              </a:xfrm>
              <a:custGeom>
                <a:avLst/>
                <a:gdLst>
                  <a:gd name="T0" fmla="*/ 11 w 20"/>
                  <a:gd name="T1" fmla="*/ 0 h 32"/>
                  <a:gd name="T2" fmla="*/ 0 w 20"/>
                  <a:gd name="T3" fmla="*/ 9 h 32"/>
                  <a:gd name="T4" fmla="*/ 8 w 20"/>
                  <a:gd name="T5" fmla="*/ 20 h 32"/>
                  <a:gd name="T6" fmla="*/ 13 w 20"/>
                  <a:gd name="T7" fmla="*/ 19 h 32"/>
                  <a:gd name="T8" fmla="*/ 1 w 20"/>
                  <a:gd name="T9" fmla="*/ 30 h 32"/>
                  <a:gd name="T10" fmla="*/ 2 w 20"/>
                  <a:gd name="T11" fmla="*/ 32 h 32"/>
                  <a:gd name="T12" fmla="*/ 20 w 20"/>
                  <a:gd name="T13" fmla="*/ 14 h 32"/>
                  <a:gd name="T14" fmla="*/ 11 w 20"/>
                  <a:gd name="T15" fmla="*/ 0 h 32"/>
                  <a:gd name="T16" fmla="*/ 14 w 20"/>
                  <a:gd name="T17" fmla="*/ 11 h 32"/>
                  <a:gd name="T18" fmla="*/ 13 w 20"/>
                  <a:gd name="T19" fmla="*/ 16 h 32"/>
                  <a:gd name="T20" fmla="*/ 9 w 20"/>
                  <a:gd name="T21" fmla="*/ 18 h 32"/>
                  <a:gd name="T22" fmla="*/ 7 w 20"/>
                  <a:gd name="T23" fmla="*/ 9 h 32"/>
                  <a:gd name="T24" fmla="*/ 11 w 20"/>
                  <a:gd name="T25" fmla="*/ 2 h 32"/>
                  <a:gd name="T26" fmla="*/ 14 w 20"/>
                  <a:gd name="T2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32">
                    <a:moveTo>
                      <a:pt x="11" y="0"/>
                    </a:moveTo>
                    <a:cubicBezTo>
                      <a:pt x="5" y="0"/>
                      <a:pt x="1" y="3"/>
                      <a:pt x="0" y="9"/>
                    </a:cubicBezTo>
                    <a:cubicBezTo>
                      <a:pt x="0" y="15"/>
                      <a:pt x="3" y="19"/>
                      <a:pt x="8" y="20"/>
                    </a:cubicBezTo>
                    <a:cubicBezTo>
                      <a:pt x="9" y="20"/>
                      <a:pt x="11" y="20"/>
                      <a:pt x="13" y="19"/>
                    </a:cubicBezTo>
                    <a:cubicBezTo>
                      <a:pt x="11" y="25"/>
                      <a:pt x="7" y="29"/>
                      <a:pt x="1" y="30"/>
                    </a:cubicBezTo>
                    <a:cubicBezTo>
                      <a:pt x="2" y="32"/>
                      <a:pt x="2" y="32"/>
                      <a:pt x="2" y="32"/>
                    </a:cubicBezTo>
                    <a:cubicBezTo>
                      <a:pt x="13" y="30"/>
                      <a:pt x="18" y="25"/>
                      <a:pt x="20" y="14"/>
                    </a:cubicBezTo>
                    <a:cubicBezTo>
                      <a:pt x="20" y="6"/>
                      <a:pt x="17" y="1"/>
                      <a:pt x="11" y="0"/>
                    </a:cubicBezTo>
                    <a:close/>
                    <a:moveTo>
                      <a:pt x="14" y="11"/>
                    </a:moveTo>
                    <a:cubicBezTo>
                      <a:pt x="14" y="13"/>
                      <a:pt x="13" y="14"/>
                      <a:pt x="13" y="16"/>
                    </a:cubicBezTo>
                    <a:cubicBezTo>
                      <a:pt x="12" y="17"/>
                      <a:pt x="10" y="18"/>
                      <a:pt x="9" y="18"/>
                    </a:cubicBezTo>
                    <a:cubicBezTo>
                      <a:pt x="7" y="17"/>
                      <a:pt x="6" y="15"/>
                      <a:pt x="7" y="9"/>
                    </a:cubicBezTo>
                    <a:cubicBezTo>
                      <a:pt x="7" y="4"/>
                      <a:pt x="8" y="1"/>
                      <a:pt x="11" y="2"/>
                    </a:cubicBezTo>
                    <a:cubicBezTo>
                      <a:pt x="13" y="2"/>
                      <a:pt x="14" y="5"/>
                      <a:pt x="1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2" name="Freeform 42"/>
              <p:cNvSpPr/>
              <p:nvPr/>
            </p:nvSpPr>
            <p:spPr bwMode="auto">
              <a:xfrm>
                <a:off x="904876" y="1084263"/>
                <a:ext cx="11113" cy="15875"/>
              </a:xfrm>
              <a:custGeom>
                <a:avLst/>
                <a:gdLst>
                  <a:gd name="T0" fmla="*/ 20 w 22"/>
                  <a:gd name="T1" fmla="*/ 22 h 34"/>
                  <a:gd name="T2" fmla="*/ 17 w 22"/>
                  <a:gd name="T3" fmla="*/ 26 h 34"/>
                  <a:gd name="T4" fmla="*/ 8 w 22"/>
                  <a:gd name="T5" fmla="*/ 27 h 34"/>
                  <a:gd name="T6" fmla="*/ 13 w 22"/>
                  <a:gd name="T7" fmla="*/ 20 h 34"/>
                  <a:gd name="T8" fmla="*/ 17 w 22"/>
                  <a:gd name="T9" fmla="*/ 8 h 34"/>
                  <a:gd name="T10" fmla="*/ 8 w 22"/>
                  <a:gd name="T11" fmla="*/ 0 h 34"/>
                  <a:gd name="T12" fmla="*/ 0 w 22"/>
                  <a:gd name="T13" fmla="*/ 11 h 34"/>
                  <a:gd name="T14" fmla="*/ 2 w 22"/>
                  <a:gd name="T15" fmla="*/ 11 h 34"/>
                  <a:gd name="T16" fmla="*/ 6 w 22"/>
                  <a:gd name="T17" fmla="*/ 5 h 34"/>
                  <a:gd name="T18" fmla="*/ 12 w 22"/>
                  <a:gd name="T19" fmla="*/ 10 h 34"/>
                  <a:gd name="T20" fmla="*/ 5 w 22"/>
                  <a:gd name="T21" fmla="*/ 29 h 34"/>
                  <a:gd name="T22" fmla="*/ 3 w 22"/>
                  <a:gd name="T23" fmla="*/ 32 h 34"/>
                  <a:gd name="T24" fmla="*/ 4 w 22"/>
                  <a:gd name="T25" fmla="*/ 34 h 34"/>
                  <a:gd name="T26" fmla="*/ 22 w 22"/>
                  <a:gd name="T27" fmla="*/ 31 h 34"/>
                  <a:gd name="T28" fmla="*/ 21 w 22"/>
                  <a:gd name="T29" fmla="*/ 22 h 34"/>
                  <a:gd name="T30" fmla="*/ 20 w 22"/>
                  <a:gd name="T3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4">
                    <a:moveTo>
                      <a:pt x="20" y="22"/>
                    </a:moveTo>
                    <a:cubicBezTo>
                      <a:pt x="20" y="25"/>
                      <a:pt x="19" y="26"/>
                      <a:pt x="17" y="26"/>
                    </a:cubicBezTo>
                    <a:cubicBezTo>
                      <a:pt x="8" y="27"/>
                      <a:pt x="8" y="27"/>
                      <a:pt x="8" y="27"/>
                    </a:cubicBezTo>
                    <a:cubicBezTo>
                      <a:pt x="9" y="25"/>
                      <a:pt x="11" y="23"/>
                      <a:pt x="13" y="20"/>
                    </a:cubicBezTo>
                    <a:cubicBezTo>
                      <a:pt x="17" y="15"/>
                      <a:pt x="18" y="11"/>
                      <a:pt x="17" y="8"/>
                    </a:cubicBezTo>
                    <a:cubicBezTo>
                      <a:pt x="16" y="2"/>
                      <a:pt x="13" y="0"/>
                      <a:pt x="8" y="0"/>
                    </a:cubicBezTo>
                    <a:cubicBezTo>
                      <a:pt x="3" y="1"/>
                      <a:pt x="0" y="5"/>
                      <a:pt x="0" y="11"/>
                    </a:cubicBezTo>
                    <a:cubicBezTo>
                      <a:pt x="2" y="11"/>
                      <a:pt x="2" y="11"/>
                      <a:pt x="2" y="11"/>
                    </a:cubicBezTo>
                    <a:cubicBezTo>
                      <a:pt x="2" y="7"/>
                      <a:pt x="4" y="5"/>
                      <a:pt x="6" y="5"/>
                    </a:cubicBezTo>
                    <a:cubicBezTo>
                      <a:pt x="9" y="4"/>
                      <a:pt x="11" y="6"/>
                      <a:pt x="12" y="10"/>
                    </a:cubicBezTo>
                    <a:cubicBezTo>
                      <a:pt x="14" y="13"/>
                      <a:pt x="11" y="19"/>
                      <a:pt x="5" y="29"/>
                    </a:cubicBezTo>
                    <a:cubicBezTo>
                      <a:pt x="4" y="30"/>
                      <a:pt x="4" y="31"/>
                      <a:pt x="3" y="32"/>
                    </a:cubicBezTo>
                    <a:cubicBezTo>
                      <a:pt x="4" y="34"/>
                      <a:pt x="4" y="34"/>
                      <a:pt x="4" y="34"/>
                    </a:cubicBezTo>
                    <a:cubicBezTo>
                      <a:pt x="22" y="31"/>
                      <a:pt x="22" y="31"/>
                      <a:pt x="22" y="31"/>
                    </a:cubicBezTo>
                    <a:cubicBezTo>
                      <a:pt x="21" y="22"/>
                      <a:pt x="21" y="22"/>
                      <a:pt x="21" y="22"/>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3" name="Freeform 43"/>
              <p:cNvSpPr>
                <a:spLocks noEditPoints="1"/>
              </p:cNvSpPr>
              <p:nvPr/>
            </p:nvSpPr>
            <p:spPr bwMode="auto">
              <a:xfrm>
                <a:off x="920751" y="1081088"/>
                <a:ext cx="9525" cy="15875"/>
              </a:xfrm>
              <a:custGeom>
                <a:avLst/>
                <a:gdLst>
                  <a:gd name="T0" fmla="*/ 11 w 20"/>
                  <a:gd name="T1" fmla="*/ 13 h 33"/>
                  <a:gd name="T2" fmla="*/ 7 w 20"/>
                  <a:gd name="T3" fmla="*/ 15 h 33"/>
                  <a:gd name="T4" fmla="*/ 15 w 20"/>
                  <a:gd name="T5" fmla="*/ 1 h 33"/>
                  <a:gd name="T6" fmla="*/ 14 w 20"/>
                  <a:gd name="T7" fmla="*/ 0 h 33"/>
                  <a:gd name="T8" fmla="*/ 1 w 20"/>
                  <a:gd name="T9" fmla="*/ 21 h 33"/>
                  <a:gd name="T10" fmla="*/ 12 w 20"/>
                  <a:gd name="T11" fmla="*/ 33 h 33"/>
                  <a:gd name="T12" fmla="*/ 20 w 20"/>
                  <a:gd name="T13" fmla="*/ 22 h 33"/>
                  <a:gd name="T14" fmla="*/ 11 w 20"/>
                  <a:gd name="T15" fmla="*/ 13 h 33"/>
                  <a:gd name="T16" fmla="*/ 12 w 20"/>
                  <a:gd name="T17" fmla="*/ 31 h 33"/>
                  <a:gd name="T18" fmla="*/ 7 w 20"/>
                  <a:gd name="T19" fmla="*/ 22 h 33"/>
                  <a:gd name="T20" fmla="*/ 7 w 20"/>
                  <a:gd name="T21" fmla="*/ 18 h 33"/>
                  <a:gd name="T22" fmla="*/ 6 w 20"/>
                  <a:gd name="T23" fmla="*/ 17 h 33"/>
                  <a:gd name="T24" fmla="*/ 10 w 20"/>
                  <a:gd name="T25" fmla="*/ 15 h 33"/>
                  <a:gd name="T26" fmla="*/ 14 w 20"/>
                  <a:gd name="T27" fmla="*/ 23 h 33"/>
                  <a:gd name="T28" fmla="*/ 12 w 20"/>
                  <a:gd name="T2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3">
                    <a:moveTo>
                      <a:pt x="11" y="13"/>
                    </a:moveTo>
                    <a:cubicBezTo>
                      <a:pt x="10" y="13"/>
                      <a:pt x="8" y="14"/>
                      <a:pt x="7" y="15"/>
                    </a:cubicBezTo>
                    <a:cubicBezTo>
                      <a:pt x="7" y="8"/>
                      <a:pt x="10" y="4"/>
                      <a:pt x="15" y="1"/>
                    </a:cubicBezTo>
                    <a:cubicBezTo>
                      <a:pt x="14" y="0"/>
                      <a:pt x="14" y="0"/>
                      <a:pt x="14" y="0"/>
                    </a:cubicBezTo>
                    <a:cubicBezTo>
                      <a:pt x="5" y="3"/>
                      <a:pt x="0" y="10"/>
                      <a:pt x="1" y="21"/>
                    </a:cubicBezTo>
                    <a:cubicBezTo>
                      <a:pt x="2" y="29"/>
                      <a:pt x="6" y="33"/>
                      <a:pt x="12" y="33"/>
                    </a:cubicBezTo>
                    <a:cubicBezTo>
                      <a:pt x="18" y="32"/>
                      <a:pt x="20" y="29"/>
                      <a:pt x="20" y="22"/>
                    </a:cubicBezTo>
                    <a:cubicBezTo>
                      <a:pt x="19" y="16"/>
                      <a:pt x="16" y="13"/>
                      <a:pt x="11" y="13"/>
                    </a:cubicBezTo>
                    <a:close/>
                    <a:moveTo>
                      <a:pt x="12" y="31"/>
                    </a:moveTo>
                    <a:cubicBezTo>
                      <a:pt x="9" y="31"/>
                      <a:pt x="7" y="28"/>
                      <a:pt x="7" y="22"/>
                    </a:cubicBezTo>
                    <a:cubicBezTo>
                      <a:pt x="7" y="21"/>
                      <a:pt x="7" y="19"/>
                      <a:pt x="7" y="18"/>
                    </a:cubicBezTo>
                    <a:cubicBezTo>
                      <a:pt x="6" y="18"/>
                      <a:pt x="6" y="17"/>
                      <a:pt x="6" y="17"/>
                    </a:cubicBezTo>
                    <a:cubicBezTo>
                      <a:pt x="8" y="16"/>
                      <a:pt x="9" y="15"/>
                      <a:pt x="10" y="15"/>
                    </a:cubicBezTo>
                    <a:cubicBezTo>
                      <a:pt x="12" y="15"/>
                      <a:pt x="14" y="17"/>
                      <a:pt x="14" y="23"/>
                    </a:cubicBezTo>
                    <a:cubicBezTo>
                      <a:pt x="15" y="28"/>
                      <a:pt x="14" y="31"/>
                      <a:pt x="1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4" name="Freeform 44"/>
              <p:cNvSpPr/>
              <p:nvPr/>
            </p:nvSpPr>
            <p:spPr bwMode="auto">
              <a:xfrm>
                <a:off x="987426" y="769938"/>
                <a:ext cx="53975" cy="36513"/>
              </a:xfrm>
              <a:custGeom>
                <a:avLst/>
                <a:gdLst>
                  <a:gd name="T0" fmla="*/ 64 w 109"/>
                  <a:gd name="T1" fmla="*/ 55 h 75"/>
                  <a:gd name="T2" fmla="*/ 69 w 109"/>
                  <a:gd name="T3" fmla="*/ 46 h 75"/>
                  <a:gd name="T4" fmla="*/ 103 w 109"/>
                  <a:gd name="T5" fmla="*/ 45 h 75"/>
                  <a:gd name="T6" fmla="*/ 82 w 109"/>
                  <a:gd name="T7" fmla="*/ 28 h 75"/>
                  <a:gd name="T8" fmla="*/ 80 w 109"/>
                  <a:gd name="T9" fmla="*/ 20 h 75"/>
                  <a:gd name="T10" fmla="*/ 93 w 109"/>
                  <a:gd name="T11" fmla="*/ 20 h 75"/>
                  <a:gd name="T12" fmla="*/ 106 w 109"/>
                  <a:gd name="T13" fmla="*/ 12 h 75"/>
                  <a:gd name="T14" fmla="*/ 95 w 109"/>
                  <a:gd name="T15" fmla="*/ 17 h 75"/>
                  <a:gd name="T16" fmla="*/ 77 w 109"/>
                  <a:gd name="T17" fmla="*/ 18 h 75"/>
                  <a:gd name="T18" fmla="*/ 73 w 109"/>
                  <a:gd name="T19" fmla="*/ 14 h 75"/>
                  <a:gd name="T20" fmla="*/ 72 w 109"/>
                  <a:gd name="T21" fmla="*/ 16 h 75"/>
                  <a:gd name="T22" fmla="*/ 69 w 109"/>
                  <a:gd name="T23" fmla="*/ 16 h 75"/>
                  <a:gd name="T24" fmla="*/ 73 w 109"/>
                  <a:gd name="T25" fmla="*/ 18 h 75"/>
                  <a:gd name="T26" fmla="*/ 76 w 109"/>
                  <a:gd name="T27" fmla="*/ 27 h 75"/>
                  <a:gd name="T28" fmla="*/ 57 w 109"/>
                  <a:gd name="T29" fmla="*/ 21 h 75"/>
                  <a:gd name="T30" fmla="*/ 68 w 109"/>
                  <a:gd name="T31" fmla="*/ 1 h 75"/>
                  <a:gd name="T32" fmla="*/ 67 w 109"/>
                  <a:gd name="T33" fmla="*/ 1 h 75"/>
                  <a:gd name="T34" fmla="*/ 67 w 109"/>
                  <a:gd name="T35" fmla="*/ 0 h 75"/>
                  <a:gd name="T36" fmla="*/ 54 w 109"/>
                  <a:gd name="T37" fmla="*/ 20 h 75"/>
                  <a:gd name="T38" fmla="*/ 49 w 109"/>
                  <a:gd name="T39" fmla="*/ 20 h 75"/>
                  <a:gd name="T40" fmla="*/ 54 w 109"/>
                  <a:gd name="T41" fmla="*/ 8 h 75"/>
                  <a:gd name="T42" fmla="*/ 49 w 109"/>
                  <a:gd name="T43" fmla="*/ 14 h 75"/>
                  <a:gd name="T44" fmla="*/ 44 w 109"/>
                  <a:gd name="T45" fmla="*/ 24 h 75"/>
                  <a:gd name="T46" fmla="*/ 66 w 109"/>
                  <a:gd name="T47" fmla="*/ 25 h 75"/>
                  <a:gd name="T48" fmla="*/ 53 w 109"/>
                  <a:gd name="T49" fmla="*/ 28 h 75"/>
                  <a:gd name="T50" fmla="*/ 65 w 109"/>
                  <a:gd name="T51" fmla="*/ 30 h 75"/>
                  <a:gd name="T52" fmla="*/ 66 w 109"/>
                  <a:gd name="T53" fmla="*/ 34 h 75"/>
                  <a:gd name="T54" fmla="*/ 68 w 109"/>
                  <a:gd name="T55" fmla="*/ 30 h 75"/>
                  <a:gd name="T56" fmla="*/ 77 w 109"/>
                  <a:gd name="T57" fmla="*/ 30 h 75"/>
                  <a:gd name="T58" fmla="*/ 97 w 109"/>
                  <a:gd name="T59" fmla="*/ 40 h 75"/>
                  <a:gd name="T60" fmla="*/ 67 w 109"/>
                  <a:gd name="T61" fmla="*/ 43 h 75"/>
                  <a:gd name="T62" fmla="*/ 65 w 109"/>
                  <a:gd name="T63" fmla="*/ 42 h 75"/>
                  <a:gd name="T64" fmla="*/ 62 w 109"/>
                  <a:gd name="T65" fmla="*/ 45 h 75"/>
                  <a:gd name="T66" fmla="*/ 35 w 109"/>
                  <a:gd name="T67" fmla="*/ 28 h 75"/>
                  <a:gd name="T68" fmla="*/ 61 w 109"/>
                  <a:gd name="T69" fmla="*/ 46 h 75"/>
                  <a:gd name="T70" fmla="*/ 50 w 109"/>
                  <a:gd name="T71" fmla="*/ 47 h 75"/>
                  <a:gd name="T72" fmla="*/ 35 w 109"/>
                  <a:gd name="T73" fmla="*/ 48 h 75"/>
                  <a:gd name="T74" fmla="*/ 4 w 109"/>
                  <a:gd name="T75" fmla="*/ 31 h 75"/>
                  <a:gd name="T76" fmla="*/ 8 w 109"/>
                  <a:gd name="T77" fmla="*/ 40 h 75"/>
                  <a:gd name="T78" fmla="*/ 32 w 109"/>
                  <a:gd name="T79" fmla="*/ 51 h 75"/>
                  <a:gd name="T80" fmla="*/ 13 w 109"/>
                  <a:gd name="T81" fmla="*/ 67 h 75"/>
                  <a:gd name="T82" fmla="*/ 2 w 109"/>
                  <a:gd name="T83" fmla="*/ 53 h 75"/>
                  <a:gd name="T84" fmla="*/ 8 w 109"/>
                  <a:gd name="T85" fmla="*/ 72 h 75"/>
                  <a:gd name="T86" fmla="*/ 34 w 109"/>
                  <a:gd name="T87" fmla="*/ 52 h 75"/>
                  <a:gd name="T88" fmla="*/ 43 w 109"/>
                  <a:gd name="T89" fmla="*/ 58 h 75"/>
                  <a:gd name="T90" fmla="*/ 32 w 109"/>
                  <a:gd name="T91" fmla="*/ 59 h 75"/>
                  <a:gd name="T92" fmla="*/ 47 w 109"/>
                  <a:gd name="T93" fmla="*/ 67 h 75"/>
                  <a:gd name="T94" fmla="*/ 37 w 109"/>
                  <a:gd name="T95" fmla="*/ 50 h 75"/>
                  <a:gd name="T96" fmla="*/ 41 w 109"/>
                  <a:gd name="T97" fmla="*/ 48 h 75"/>
                  <a:gd name="T98" fmla="*/ 64 w 109"/>
                  <a:gd name="T99"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75">
                    <a:moveTo>
                      <a:pt x="64" y="55"/>
                    </a:moveTo>
                    <a:cubicBezTo>
                      <a:pt x="74" y="55"/>
                      <a:pt x="69" y="46"/>
                      <a:pt x="69" y="46"/>
                    </a:cubicBezTo>
                    <a:cubicBezTo>
                      <a:pt x="90" y="47"/>
                      <a:pt x="103" y="45"/>
                      <a:pt x="103" y="45"/>
                    </a:cubicBezTo>
                    <a:cubicBezTo>
                      <a:pt x="106" y="38"/>
                      <a:pt x="82" y="28"/>
                      <a:pt x="82" y="28"/>
                    </a:cubicBezTo>
                    <a:cubicBezTo>
                      <a:pt x="84" y="26"/>
                      <a:pt x="80" y="20"/>
                      <a:pt x="80" y="20"/>
                    </a:cubicBezTo>
                    <a:cubicBezTo>
                      <a:pt x="86" y="19"/>
                      <a:pt x="93" y="20"/>
                      <a:pt x="93" y="20"/>
                    </a:cubicBezTo>
                    <a:cubicBezTo>
                      <a:pt x="109" y="22"/>
                      <a:pt x="106" y="12"/>
                      <a:pt x="106" y="12"/>
                    </a:cubicBezTo>
                    <a:cubicBezTo>
                      <a:pt x="103" y="19"/>
                      <a:pt x="95" y="17"/>
                      <a:pt x="95" y="17"/>
                    </a:cubicBezTo>
                    <a:cubicBezTo>
                      <a:pt x="81" y="17"/>
                      <a:pt x="77" y="18"/>
                      <a:pt x="77" y="18"/>
                    </a:cubicBezTo>
                    <a:cubicBezTo>
                      <a:pt x="73" y="14"/>
                      <a:pt x="73" y="14"/>
                      <a:pt x="73" y="14"/>
                    </a:cubicBezTo>
                    <a:cubicBezTo>
                      <a:pt x="70" y="11"/>
                      <a:pt x="72" y="16"/>
                      <a:pt x="72" y="16"/>
                    </a:cubicBezTo>
                    <a:cubicBezTo>
                      <a:pt x="71" y="16"/>
                      <a:pt x="69" y="16"/>
                      <a:pt x="69" y="16"/>
                    </a:cubicBezTo>
                    <a:cubicBezTo>
                      <a:pt x="70" y="18"/>
                      <a:pt x="73" y="18"/>
                      <a:pt x="73" y="18"/>
                    </a:cubicBezTo>
                    <a:cubicBezTo>
                      <a:pt x="82" y="26"/>
                      <a:pt x="76" y="27"/>
                      <a:pt x="76" y="27"/>
                    </a:cubicBezTo>
                    <a:cubicBezTo>
                      <a:pt x="72" y="25"/>
                      <a:pt x="57" y="21"/>
                      <a:pt x="57" y="21"/>
                    </a:cubicBezTo>
                    <a:cubicBezTo>
                      <a:pt x="68" y="15"/>
                      <a:pt x="68" y="1"/>
                      <a:pt x="68" y="1"/>
                    </a:cubicBezTo>
                    <a:cubicBezTo>
                      <a:pt x="68" y="1"/>
                      <a:pt x="67" y="1"/>
                      <a:pt x="67" y="1"/>
                    </a:cubicBezTo>
                    <a:cubicBezTo>
                      <a:pt x="67" y="0"/>
                      <a:pt x="67" y="0"/>
                      <a:pt x="67" y="0"/>
                    </a:cubicBezTo>
                    <a:cubicBezTo>
                      <a:pt x="63" y="14"/>
                      <a:pt x="54" y="20"/>
                      <a:pt x="54" y="20"/>
                    </a:cubicBezTo>
                    <a:cubicBezTo>
                      <a:pt x="49" y="20"/>
                      <a:pt x="49" y="20"/>
                      <a:pt x="49" y="20"/>
                    </a:cubicBezTo>
                    <a:cubicBezTo>
                      <a:pt x="53" y="16"/>
                      <a:pt x="54" y="8"/>
                      <a:pt x="54" y="8"/>
                    </a:cubicBezTo>
                    <a:cubicBezTo>
                      <a:pt x="52" y="11"/>
                      <a:pt x="49" y="14"/>
                      <a:pt x="49" y="14"/>
                    </a:cubicBezTo>
                    <a:cubicBezTo>
                      <a:pt x="44" y="18"/>
                      <a:pt x="44" y="24"/>
                      <a:pt x="44" y="24"/>
                    </a:cubicBezTo>
                    <a:cubicBezTo>
                      <a:pt x="49" y="20"/>
                      <a:pt x="66" y="25"/>
                      <a:pt x="66" y="25"/>
                    </a:cubicBezTo>
                    <a:cubicBezTo>
                      <a:pt x="75" y="29"/>
                      <a:pt x="53" y="28"/>
                      <a:pt x="53" y="28"/>
                    </a:cubicBezTo>
                    <a:cubicBezTo>
                      <a:pt x="55" y="29"/>
                      <a:pt x="65" y="30"/>
                      <a:pt x="65" y="30"/>
                    </a:cubicBezTo>
                    <a:cubicBezTo>
                      <a:pt x="66" y="34"/>
                      <a:pt x="66" y="34"/>
                      <a:pt x="66" y="34"/>
                    </a:cubicBezTo>
                    <a:cubicBezTo>
                      <a:pt x="68" y="30"/>
                      <a:pt x="68" y="30"/>
                      <a:pt x="68" y="30"/>
                    </a:cubicBezTo>
                    <a:cubicBezTo>
                      <a:pt x="77" y="30"/>
                      <a:pt x="77" y="30"/>
                      <a:pt x="77" y="30"/>
                    </a:cubicBezTo>
                    <a:cubicBezTo>
                      <a:pt x="80" y="29"/>
                      <a:pt x="97" y="40"/>
                      <a:pt x="97" y="40"/>
                    </a:cubicBezTo>
                    <a:cubicBezTo>
                      <a:pt x="103" y="45"/>
                      <a:pt x="67" y="43"/>
                      <a:pt x="67" y="43"/>
                    </a:cubicBezTo>
                    <a:cubicBezTo>
                      <a:pt x="66" y="42"/>
                      <a:pt x="65" y="42"/>
                      <a:pt x="65" y="42"/>
                    </a:cubicBezTo>
                    <a:cubicBezTo>
                      <a:pt x="66" y="43"/>
                      <a:pt x="62" y="45"/>
                      <a:pt x="62" y="45"/>
                    </a:cubicBezTo>
                    <a:cubicBezTo>
                      <a:pt x="60" y="41"/>
                      <a:pt x="35" y="28"/>
                      <a:pt x="35" y="28"/>
                    </a:cubicBezTo>
                    <a:cubicBezTo>
                      <a:pt x="40" y="35"/>
                      <a:pt x="61" y="46"/>
                      <a:pt x="61" y="46"/>
                    </a:cubicBezTo>
                    <a:cubicBezTo>
                      <a:pt x="71" y="50"/>
                      <a:pt x="50" y="47"/>
                      <a:pt x="50" y="47"/>
                    </a:cubicBezTo>
                    <a:cubicBezTo>
                      <a:pt x="37" y="45"/>
                      <a:pt x="35" y="48"/>
                      <a:pt x="35" y="48"/>
                    </a:cubicBezTo>
                    <a:cubicBezTo>
                      <a:pt x="31" y="44"/>
                      <a:pt x="4" y="31"/>
                      <a:pt x="4" y="31"/>
                    </a:cubicBezTo>
                    <a:cubicBezTo>
                      <a:pt x="0" y="30"/>
                      <a:pt x="8" y="40"/>
                      <a:pt x="8" y="40"/>
                    </a:cubicBezTo>
                    <a:cubicBezTo>
                      <a:pt x="10" y="39"/>
                      <a:pt x="32" y="51"/>
                      <a:pt x="32" y="51"/>
                    </a:cubicBezTo>
                    <a:cubicBezTo>
                      <a:pt x="27" y="57"/>
                      <a:pt x="13" y="67"/>
                      <a:pt x="13" y="67"/>
                    </a:cubicBezTo>
                    <a:cubicBezTo>
                      <a:pt x="4" y="67"/>
                      <a:pt x="2" y="53"/>
                      <a:pt x="2" y="53"/>
                    </a:cubicBezTo>
                    <a:cubicBezTo>
                      <a:pt x="0" y="60"/>
                      <a:pt x="8" y="72"/>
                      <a:pt x="8" y="72"/>
                    </a:cubicBezTo>
                    <a:cubicBezTo>
                      <a:pt x="13" y="75"/>
                      <a:pt x="34" y="52"/>
                      <a:pt x="34" y="52"/>
                    </a:cubicBezTo>
                    <a:cubicBezTo>
                      <a:pt x="35" y="51"/>
                      <a:pt x="43" y="58"/>
                      <a:pt x="43" y="58"/>
                    </a:cubicBezTo>
                    <a:cubicBezTo>
                      <a:pt x="49" y="66"/>
                      <a:pt x="32" y="59"/>
                      <a:pt x="32" y="59"/>
                    </a:cubicBezTo>
                    <a:cubicBezTo>
                      <a:pt x="37" y="64"/>
                      <a:pt x="47" y="67"/>
                      <a:pt x="47" y="67"/>
                    </a:cubicBezTo>
                    <a:cubicBezTo>
                      <a:pt x="53" y="61"/>
                      <a:pt x="37" y="50"/>
                      <a:pt x="37" y="50"/>
                    </a:cubicBezTo>
                    <a:cubicBezTo>
                      <a:pt x="39" y="48"/>
                      <a:pt x="41" y="48"/>
                      <a:pt x="41" y="48"/>
                    </a:cubicBezTo>
                    <a:cubicBezTo>
                      <a:pt x="42" y="47"/>
                      <a:pt x="64" y="55"/>
                      <a:pt x="6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5" name="Freeform 45"/>
              <p:cNvSpPr/>
              <p:nvPr/>
            </p:nvSpPr>
            <p:spPr bwMode="auto">
              <a:xfrm>
                <a:off x="1017588" y="785813"/>
                <a:ext cx="7938" cy="3175"/>
              </a:xfrm>
              <a:custGeom>
                <a:avLst/>
                <a:gdLst>
                  <a:gd name="T0" fmla="*/ 17 w 17"/>
                  <a:gd name="T1" fmla="*/ 1 h 7"/>
                  <a:gd name="T2" fmla="*/ 17 w 17"/>
                  <a:gd name="T3" fmla="*/ 1 h 7"/>
                  <a:gd name="T4" fmla="*/ 17 w 17"/>
                  <a:gd name="T5" fmla="*/ 0 h 7"/>
                  <a:gd name="T6" fmla="*/ 0 w 17"/>
                  <a:gd name="T7" fmla="*/ 4 h 7"/>
                  <a:gd name="T8" fmla="*/ 5 w 17"/>
                  <a:gd name="T9" fmla="*/ 6 h 7"/>
                  <a:gd name="T10" fmla="*/ 17 w 17"/>
                  <a:gd name="T11" fmla="*/ 1 h 7"/>
                </a:gdLst>
                <a:ahLst/>
                <a:cxnLst>
                  <a:cxn ang="0">
                    <a:pos x="T0" y="T1"/>
                  </a:cxn>
                  <a:cxn ang="0">
                    <a:pos x="T2" y="T3"/>
                  </a:cxn>
                  <a:cxn ang="0">
                    <a:pos x="T4" y="T5"/>
                  </a:cxn>
                  <a:cxn ang="0">
                    <a:pos x="T6" y="T7"/>
                  </a:cxn>
                  <a:cxn ang="0">
                    <a:pos x="T8" y="T9"/>
                  </a:cxn>
                  <a:cxn ang="0">
                    <a:pos x="T10" y="T11"/>
                  </a:cxn>
                </a:cxnLst>
                <a:rect l="0" t="0" r="r" b="b"/>
                <a:pathLst>
                  <a:path w="17" h="7">
                    <a:moveTo>
                      <a:pt x="17" y="1"/>
                    </a:moveTo>
                    <a:cubicBezTo>
                      <a:pt x="17" y="1"/>
                      <a:pt x="17" y="1"/>
                      <a:pt x="17" y="1"/>
                    </a:cubicBezTo>
                    <a:cubicBezTo>
                      <a:pt x="17" y="0"/>
                      <a:pt x="17" y="0"/>
                      <a:pt x="17" y="0"/>
                    </a:cubicBezTo>
                    <a:cubicBezTo>
                      <a:pt x="10" y="5"/>
                      <a:pt x="0" y="4"/>
                      <a:pt x="0" y="4"/>
                    </a:cubicBezTo>
                    <a:cubicBezTo>
                      <a:pt x="5" y="6"/>
                      <a:pt x="5" y="6"/>
                      <a:pt x="5" y="6"/>
                    </a:cubicBezTo>
                    <a:cubicBezTo>
                      <a:pt x="16" y="7"/>
                      <a:pt x="17" y="1"/>
                      <a:pt x="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6" name="Freeform 46"/>
              <p:cNvSpPr/>
              <p:nvPr/>
            </p:nvSpPr>
            <p:spPr bwMode="auto">
              <a:xfrm>
                <a:off x="908051" y="709613"/>
                <a:ext cx="28575" cy="36513"/>
              </a:xfrm>
              <a:custGeom>
                <a:avLst/>
                <a:gdLst>
                  <a:gd name="T0" fmla="*/ 0 w 58"/>
                  <a:gd name="T1" fmla="*/ 75 h 75"/>
                  <a:gd name="T2" fmla="*/ 33 w 58"/>
                  <a:gd name="T3" fmla="*/ 52 h 75"/>
                  <a:gd name="T4" fmla="*/ 56 w 58"/>
                  <a:gd name="T5" fmla="*/ 45 h 75"/>
                  <a:gd name="T6" fmla="*/ 55 w 58"/>
                  <a:gd name="T7" fmla="*/ 33 h 75"/>
                  <a:gd name="T8" fmla="*/ 54 w 58"/>
                  <a:gd name="T9" fmla="*/ 41 h 75"/>
                  <a:gd name="T10" fmla="*/ 37 w 58"/>
                  <a:gd name="T11" fmla="*/ 46 h 75"/>
                  <a:gd name="T12" fmla="*/ 54 w 58"/>
                  <a:gd name="T13" fmla="*/ 16 h 75"/>
                  <a:gd name="T14" fmla="*/ 48 w 58"/>
                  <a:gd name="T15" fmla="*/ 14 h 75"/>
                  <a:gd name="T16" fmla="*/ 47 w 58"/>
                  <a:gd name="T17" fmla="*/ 16 h 75"/>
                  <a:gd name="T18" fmla="*/ 30 w 58"/>
                  <a:gd name="T19" fmla="*/ 47 h 75"/>
                  <a:gd name="T20" fmla="*/ 14 w 58"/>
                  <a:gd name="T21" fmla="*/ 50 h 75"/>
                  <a:gd name="T22" fmla="*/ 14 w 58"/>
                  <a:gd name="T23" fmla="*/ 53 h 75"/>
                  <a:gd name="T24" fmla="*/ 24 w 58"/>
                  <a:gd name="T25" fmla="*/ 53 h 75"/>
                  <a:gd name="T26" fmla="*/ 0 w 58"/>
                  <a:gd name="T2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0" y="75"/>
                    </a:moveTo>
                    <a:cubicBezTo>
                      <a:pt x="16" y="75"/>
                      <a:pt x="33" y="52"/>
                      <a:pt x="33" y="52"/>
                    </a:cubicBezTo>
                    <a:cubicBezTo>
                      <a:pt x="43" y="51"/>
                      <a:pt x="56" y="45"/>
                      <a:pt x="56" y="45"/>
                    </a:cubicBezTo>
                    <a:cubicBezTo>
                      <a:pt x="58" y="42"/>
                      <a:pt x="55" y="33"/>
                      <a:pt x="55" y="33"/>
                    </a:cubicBezTo>
                    <a:cubicBezTo>
                      <a:pt x="54" y="41"/>
                      <a:pt x="54" y="41"/>
                      <a:pt x="54" y="41"/>
                    </a:cubicBezTo>
                    <a:cubicBezTo>
                      <a:pt x="48" y="45"/>
                      <a:pt x="37" y="46"/>
                      <a:pt x="37" y="46"/>
                    </a:cubicBezTo>
                    <a:cubicBezTo>
                      <a:pt x="42" y="41"/>
                      <a:pt x="54" y="16"/>
                      <a:pt x="54" y="16"/>
                    </a:cubicBezTo>
                    <a:cubicBezTo>
                      <a:pt x="57" y="0"/>
                      <a:pt x="48" y="14"/>
                      <a:pt x="48" y="14"/>
                    </a:cubicBezTo>
                    <a:cubicBezTo>
                      <a:pt x="47" y="16"/>
                      <a:pt x="47" y="16"/>
                      <a:pt x="47" y="16"/>
                    </a:cubicBezTo>
                    <a:cubicBezTo>
                      <a:pt x="30" y="47"/>
                      <a:pt x="30" y="47"/>
                      <a:pt x="30" y="47"/>
                    </a:cubicBezTo>
                    <a:cubicBezTo>
                      <a:pt x="14" y="50"/>
                      <a:pt x="14" y="50"/>
                      <a:pt x="14" y="50"/>
                    </a:cubicBezTo>
                    <a:cubicBezTo>
                      <a:pt x="10" y="51"/>
                      <a:pt x="14" y="53"/>
                      <a:pt x="14" y="53"/>
                    </a:cubicBezTo>
                    <a:cubicBezTo>
                      <a:pt x="24" y="53"/>
                      <a:pt x="24" y="53"/>
                      <a:pt x="24" y="53"/>
                    </a:cubicBezTo>
                    <a:cubicBezTo>
                      <a:pt x="20" y="67"/>
                      <a:pt x="0" y="75"/>
                      <a:pt x="0"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7" name="Freeform 47"/>
              <p:cNvSpPr/>
              <p:nvPr/>
            </p:nvSpPr>
            <p:spPr bwMode="auto">
              <a:xfrm>
                <a:off x="923926" y="738188"/>
                <a:ext cx="14288" cy="15875"/>
              </a:xfrm>
              <a:custGeom>
                <a:avLst/>
                <a:gdLst>
                  <a:gd name="T0" fmla="*/ 11 w 30"/>
                  <a:gd name="T1" fmla="*/ 25 h 34"/>
                  <a:gd name="T2" fmla="*/ 21 w 30"/>
                  <a:gd name="T3" fmla="*/ 33 h 34"/>
                  <a:gd name="T4" fmla="*/ 28 w 30"/>
                  <a:gd name="T5" fmla="*/ 31 h 34"/>
                  <a:gd name="T6" fmla="*/ 1 w 30"/>
                  <a:gd name="T7" fmla="*/ 0 h 34"/>
                  <a:gd name="T8" fmla="*/ 0 w 30"/>
                  <a:gd name="T9" fmla="*/ 1 h 34"/>
                  <a:gd name="T10" fmla="*/ 1 w 30"/>
                  <a:gd name="T11" fmla="*/ 2 h 34"/>
                  <a:gd name="T12" fmla="*/ 11 w 30"/>
                  <a:gd name="T13" fmla="*/ 25 h 34"/>
                </a:gdLst>
                <a:ahLst/>
                <a:cxnLst>
                  <a:cxn ang="0">
                    <a:pos x="T0" y="T1"/>
                  </a:cxn>
                  <a:cxn ang="0">
                    <a:pos x="T2" y="T3"/>
                  </a:cxn>
                  <a:cxn ang="0">
                    <a:pos x="T4" y="T5"/>
                  </a:cxn>
                  <a:cxn ang="0">
                    <a:pos x="T6" y="T7"/>
                  </a:cxn>
                  <a:cxn ang="0">
                    <a:pos x="T8" y="T9"/>
                  </a:cxn>
                  <a:cxn ang="0">
                    <a:pos x="T10" y="T11"/>
                  </a:cxn>
                  <a:cxn ang="0">
                    <a:pos x="T12" y="T13"/>
                  </a:cxn>
                </a:cxnLst>
                <a:rect l="0" t="0" r="r" b="b"/>
                <a:pathLst>
                  <a:path w="30" h="34">
                    <a:moveTo>
                      <a:pt x="11" y="25"/>
                    </a:moveTo>
                    <a:cubicBezTo>
                      <a:pt x="13" y="32"/>
                      <a:pt x="21" y="33"/>
                      <a:pt x="21" y="33"/>
                    </a:cubicBezTo>
                    <a:cubicBezTo>
                      <a:pt x="30" y="34"/>
                      <a:pt x="28" y="31"/>
                      <a:pt x="28" y="31"/>
                    </a:cubicBezTo>
                    <a:cubicBezTo>
                      <a:pt x="15" y="27"/>
                      <a:pt x="1" y="0"/>
                      <a:pt x="1" y="0"/>
                    </a:cubicBezTo>
                    <a:cubicBezTo>
                      <a:pt x="1" y="0"/>
                      <a:pt x="0" y="1"/>
                      <a:pt x="0" y="1"/>
                    </a:cubicBezTo>
                    <a:cubicBezTo>
                      <a:pt x="1" y="2"/>
                      <a:pt x="1" y="2"/>
                      <a:pt x="1" y="2"/>
                    </a:cubicBezTo>
                    <a:cubicBezTo>
                      <a:pt x="4" y="7"/>
                      <a:pt x="11" y="25"/>
                      <a:pt x="1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8" name="Freeform 48"/>
              <p:cNvSpPr/>
              <p:nvPr/>
            </p:nvSpPr>
            <p:spPr bwMode="auto">
              <a:xfrm>
                <a:off x="709613" y="788988"/>
                <a:ext cx="12700" cy="7938"/>
              </a:xfrm>
              <a:custGeom>
                <a:avLst/>
                <a:gdLst>
                  <a:gd name="T0" fmla="*/ 23 w 23"/>
                  <a:gd name="T1" fmla="*/ 18 h 18"/>
                  <a:gd name="T2" fmla="*/ 16 w 23"/>
                  <a:gd name="T3" fmla="*/ 4 h 18"/>
                  <a:gd name="T4" fmla="*/ 1 w 23"/>
                  <a:gd name="T5" fmla="*/ 2 h 18"/>
                  <a:gd name="T6" fmla="*/ 1 w 23"/>
                  <a:gd name="T7" fmla="*/ 2 h 18"/>
                  <a:gd name="T8" fmla="*/ 0 w 23"/>
                  <a:gd name="T9" fmla="*/ 2 h 18"/>
                  <a:gd name="T10" fmla="*/ 23 w 23"/>
                  <a:gd name="T11" fmla="*/ 18 h 18"/>
                </a:gdLst>
                <a:ahLst/>
                <a:cxnLst>
                  <a:cxn ang="0">
                    <a:pos x="T0" y="T1"/>
                  </a:cxn>
                  <a:cxn ang="0">
                    <a:pos x="T2" y="T3"/>
                  </a:cxn>
                  <a:cxn ang="0">
                    <a:pos x="T4" y="T5"/>
                  </a:cxn>
                  <a:cxn ang="0">
                    <a:pos x="T6" y="T7"/>
                  </a:cxn>
                  <a:cxn ang="0">
                    <a:pos x="T8" y="T9"/>
                  </a:cxn>
                  <a:cxn ang="0">
                    <a:pos x="T10" y="T11"/>
                  </a:cxn>
                </a:cxnLst>
                <a:rect l="0" t="0" r="r" b="b"/>
                <a:pathLst>
                  <a:path w="23" h="18">
                    <a:moveTo>
                      <a:pt x="23" y="18"/>
                    </a:moveTo>
                    <a:cubicBezTo>
                      <a:pt x="23" y="18"/>
                      <a:pt x="23" y="11"/>
                      <a:pt x="16" y="4"/>
                    </a:cubicBezTo>
                    <a:cubicBezTo>
                      <a:pt x="16" y="4"/>
                      <a:pt x="10" y="0"/>
                      <a:pt x="1" y="2"/>
                    </a:cubicBezTo>
                    <a:cubicBezTo>
                      <a:pt x="1" y="2"/>
                      <a:pt x="1" y="2"/>
                      <a:pt x="1" y="2"/>
                    </a:cubicBezTo>
                    <a:cubicBezTo>
                      <a:pt x="1" y="2"/>
                      <a:pt x="0" y="2"/>
                      <a:pt x="0" y="2"/>
                    </a:cubicBezTo>
                    <a:cubicBezTo>
                      <a:pt x="0" y="2"/>
                      <a:pt x="22" y="11"/>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9" name="Freeform 49"/>
              <p:cNvSpPr/>
              <p:nvPr/>
            </p:nvSpPr>
            <p:spPr bwMode="auto">
              <a:xfrm>
                <a:off x="739776" y="785813"/>
                <a:ext cx="25400" cy="25400"/>
              </a:xfrm>
              <a:custGeom>
                <a:avLst/>
                <a:gdLst>
                  <a:gd name="T0" fmla="*/ 40 w 53"/>
                  <a:gd name="T1" fmla="*/ 49 h 53"/>
                  <a:gd name="T2" fmla="*/ 51 w 53"/>
                  <a:gd name="T3" fmla="*/ 47 h 53"/>
                  <a:gd name="T4" fmla="*/ 19 w 53"/>
                  <a:gd name="T5" fmla="*/ 13 h 53"/>
                  <a:gd name="T6" fmla="*/ 10 w 53"/>
                  <a:gd name="T7" fmla="*/ 3 h 53"/>
                  <a:gd name="T8" fmla="*/ 6 w 53"/>
                  <a:gd name="T9" fmla="*/ 7 h 53"/>
                  <a:gd name="T10" fmla="*/ 15 w 53"/>
                  <a:gd name="T11" fmla="*/ 22 h 53"/>
                  <a:gd name="T12" fmla="*/ 14 w 53"/>
                  <a:gd name="T13" fmla="*/ 26 h 53"/>
                  <a:gd name="T14" fmla="*/ 7 w 53"/>
                  <a:gd name="T15" fmla="*/ 20 h 53"/>
                  <a:gd name="T16" fmla="*/ 9 w 53"/>
                  <a:gd name="T17" fmla="*/ 41 h 53"/>
                  <a:gd name="T18" fmla="*/ 9 w 53"/>
                  <a:gd name="T19" fmla="*/ 44 h 53"/>
                  <a:gd name="T20" fmla="*/ 14 w 53"/>
                  <a:gd name="T21" fmla="*/ 42 h 53"/>
                  <a:gd name="T22" fmla="*/ 14 w 53"/>
                  <a:gd name="T23" fmla="*/ 41 h 53"/>
                  <a:gd name="T24" fmla="*/ 13 w 53"/>
                  <a:gd name="T25" fmla="*/ 40 h 53"/>
                  <a:gd name="T26" fmla="*/ 6 w 53"/>
                  <a:gd name="T27" fmla="*/ 27 h 53"/>
                  <a:gd name="T28" fmla="*/ 18 w 53"/>
                  <a:gd name="T29" fmla="*/ 38 h 53"/>
                  <a:gd name="T30" fmla="*/ 25 w 53"/>
                  <a:gd name="T31" fmla="*/ 38 h 53"/>
                  <a:gd name="T32" fmla="*/ 13 w 53"/>
                  <a:gd name="T33" fmla="*/ 13 h 53"/>
                  <a:gd name="T34" fmla="*/ 43 w 53"/>
                  <a:gd name="T35" fmla="*/ 43 h 53"/>
                  <a:gd name="T36" fmla="*/ 40 w 53"/>
                  <a:gd name="T37" fmla="*/ 4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3">
                    <a:moveTo>
                      <a:pt x="40" y="49"/>
                    </a:moveTo>
                    <a:cubicBezTo>
                      <a:pt x="53" y="53"/>
                      <a:pt x="51" y="47"/>
                      <a:pt x="51" y="47"/>
                    </a:cubicBezTo>
                    <a:cubicBezTo>
                      <a:pt x="47" y="37"/>
                      <a:pt x="19" y="13"/>
                      <a:pt x="19" y="13"/>
                    </a:cubicBezTo>
                    <a:cubicBezTo>
                      <a:pt x="16" y="11"/>
                      <a:pt x="10" y="3"/>
                      <a:pt x="10" y="3"/>
                    </a:cubicBezTo>
                    <a:cubicBezTo>
                      <a:pt x="6" y="0"/>
                      <a:pt x="6" y="7"/>
                      <a:pt x="6" y="7"/>
                    </a:cubicBezTo>
                    <a:cubicBezTo>
                      <a:pt x="10" y="10"/>
                      <a:pt x="15" y="22"/>
                      <a:pt x="15" y="22"/>
                    </a:cubicBezTo>
                    <a:cubicBezTo>
                      <a:pt x="16" y="24"/>
                      <a:pt x="14" y="26"/>
                      <a:pt x="14" y="26"/>
                    </a:cubicBezTo>
                    <a:cubicBezTo>
                      <a:pt x="11" y="22"/>
                      <a:pt x="7" y="20"/>
                      <a:pt x="7" y="20"/>
                    </a:cubicBezTo>
                    <a:cubicBezTo>
                      <a:pt x="0" y="20"/>
                      <a:pt x="9" y="41"/>
                      <a:pt x="9" y="41"/>
                    </a:cubicBezTo>
                    <a:cubicBezTo>
                      <a:pt x="7" y="43"/>
                      <a:pt x="9" y="44"/>
                      <a:pt x="9" y="44"/>
                    </a:cubicBezTo>
                    <a:cubicBezTo>
                      <a:pt x="15" y="47"/>
                      <a:pt x="14" y="42"/>
                      <a:pt x="14" y="42"/>
                    </a:cubicBezTo>
                    <a:cubicBezTo>
                      <a:pt x="14" y="41"/>
                      <a:pt x="14" y="41"/>
                      <a:pt x="14" y="41"/>
                    </a:cubicBezTo>
                    <a:cubicBezTo>
                      <a:pt x="13" y="40"/>
                      <a:pt x="13" y="40"/>
                      <a:pt x="13" y="40"/>
                    </a:cubicBezTo>
                    <a:cubicBezTo>
                      <a:pt x="11" y="37"/>
                      <a:pt x="6" y="27"/>
                      <a:pt x="6" y="27"/>
                    </a:cubicBezTo>
                    <a:cubicBezTo>
                      <a:pt x="6" y="16"/>
                      <a:pt x="18" y="38"/>
                      <a:pt x="18" y="38"/>
                    </a:cubicBezTo>
                    <a:cubicBezTo>
                      <a:pt x="22" y="42"/>
                      <a:pt x="25" y="38"/>
                      <a:pt x="25" y="38"/>
                    </a:cubicBezTo>
                    <a:cubicBezTo>
                      <a:pt x="22" y="32"/>
                      <a:pt x="13" y="13"/>
                      <a:pt x="13" y="13"/>
                    </a:cubicBezTo>
                    <a:cubicBezTo>
                      <a:pt x="17" y="14"/>
                      <a:pt x="43" y="43"/>
                      <a:pt x="43" y="43"/>
                    </a:cubicBezTo>
                    <a:cubicBezTo>
                      <a:pt x="49" y="48"/>
                      <a:pt x="40" y="49"/>
                      <a:pt x="4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0" name="Freeform 50"/>
              <p:cNvSpPr/>
              <p:nvPr/>
            </p:nvSpPr>
            <p:spPr bwMode="auto">
              <a:xfrm>
                <a:off x="736601" y="765176"/>
                <a:ext cx="33338" cy="31750"/>
              </a:xfrm>
              <a:custGeom>
                <a:avLst/>
                <a:gdLst>
                  <a:gd name="T0" fmla="*/ 62 w 68"/>
                  <a:gd name="T1" fmla="*/ 55 h 65"/>
                  <a:gd name="T2" fmla="*/ 13 w 68"/>
                  <a:gd name="T3" fmla="*/ 13 h 65"/>
                  <a:gd name="T4" fmla="*/ 1 w 68"/>
                  <a:gd name="T5" fmla="*/ 11 h 65"/>
                  <a:gd name="T6" fmla="*/ 1 w 68"/>
                  <a:gd name="T7" fmla="*/ 37 h 65"/>
                  <a:gd name="T8" fmla="*/ 0 w 68"/>
                  <a:gd name="T9" fmla="*/ 39 h 65"/>
                  <a:gd name="T10" fmla="*/ 1 w 68"/>
                  <a:gd name="T11" fmla="*/ 39 h 65"/>
                  <a:gd name="T12" fmla="*/ 5 w 68"/>
                  <a:gd name="T13" fmla="*/ 18 h 65"/>
                  <a:gd name="T14" fmla="*/ 8 w 68"/>
                  <a:gd name="T15" fmla="*/ 16 h 65"/>
                  <a:gd name="T16" fmla="*/ 57 w 68"/>
                  <a:gd name="T17" fmla="*/ 58 h 65"/>
                  <a:gd name="T18" fmla="*/ 45 w 68"/>
                  <a:gd name="T19" fmla="*/ 65 h 65"/>
                  <a:gd name="T20" fmla="*/ 67 w 68"/>
                  <a:gd name="T21" fmla="*/ 60 h 65"/>
                  <a:gd name="T22" fmla="*/ 62 w 68"/>
                  <a:gd name="T23" fmla="*/ 5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5">
                    <a:moveTo>
                      <a:pt x="62" y="55"/>
                    </a:moveTo>
                    <a:cubicBezTo>
                      <a:pt x="62" y="55"/>
                      <a:pt x="18" y="24"/>
                      <a:pt x="13" y="13"/>
                    </a:cubicBezTo>
                    <a:cubicBezTo>
                      <a:pt x="13" y="13"/>
                      <a:pt x="7" y="0"/>
                      <a:pt x="1" y="11"/>
                    </a:cubicBezTo>
                    <a:cubicBezTo>
                      <a:pt x="1" y="11"/>
                      <a:pt x="1" y="36"/>
                      <a:pt x="1" y="37"/>
                    </a:cubicBezTo>
                    <a:cubicBezTo>
                      <a:pt x="0" y="39"/>
                      <a:pt x="0" y="39"/>
                      <a:pt x="0" y="39"/>
                    </a:cubicBezTo>
                    <a:cubicBezTo>
                      <a:pt x="1" y="39"/>
                      <a:pt x="1" y="39"/>
                      <a:pt x="1" y="39"/>
                    </a:cubicBezTo>
                    <a:cubicBezTo>
                      <a:pt x="1" y="39"/>
                      <a:pt x="7" y="27"/>
                      <a:pt x="5" y="18"/>
                    </a:cubicBezTo>
                    <a:cubicBezTo>
                      <a:pt x="5" y="18"/>
                      <a:pt x="4" y="13"/>
                      <a:pt x="8" y="16"/>
                    </a:cubicBezTo>
                    <a:cubicBezTo>
                      <a:pt x="8" y="16"/>
                      <a:pt x="23" y="36"/>
                      <a:pt x="57" y="58"/>
                    </a:cubicBezTo>
                    <a:cubicBezTo>
                      <a:pt x="57" y="58"/>
                      <a:pt x="48" y="63"/>
                      <a:pt x="45" y="65"/>
                    </a:cubicBezTo>
                    <a:cubicBezTo>
                      <a:pt x="49" y="64"/>
                      <a:pt x="63" y="61"/>
                      <a:pt x="67" y="60"/>
                    </a:cubicBezTo>
                    <a:cubicBezTo>
                      <a:pt x="67" y="60"/>
                      <a:pt x="68" y="58"/>
                      <a:pt x="6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1" name="Freeform 51"/>
              <p:cNvSpPr/>
              <p:nvPr/>
            </p:nvSpPr>
            <p:spPr bwMode="auto">
              <a:xfrm>
                <a:off x="758826" y="796926"/>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2" name="Freeform 52"/>
              <p:cNvSpPr/>
              <p:nvPr/>
            </p:nvSpPr>
            <p:spPr bwMode="auto">
              <a:xfrm>
                <a:off x="739776" y="782638"/>
                <a:ext cx="14288" cy="9525"/>
              </a:xfrm>
              <a:custGeom>
                <a:avLst/>
                <a:gdLst>
                  <a:gd name="T0" fmla="*/ 16 w 30"/>
                  <a:gd name="T1" fmla="*/ 12 h 21"/>
                  <a:gd name="T2" fmla="*/ 23 w 30"/>
                  <a:gd name="T3" fmla="*/ 19 h 21"/>
                  <a:gd name="T4" fmla="*/ 30 w 30"/>
                  <a:gd name="T5" fmla="*/ 17 h 21"/>
                  <a:gd name="T6" fmla="*/ 21 w 30"/>
                  <a:gd name="T7" fmla="*/ 14 h 21"/>
                  <a:gd name="T8" fmla="*/ 17 w 30"/>
                  <a:gd name="T9" fmla="*/ 6 h 21"/>
                  <a:gd name="T10" fmla="*/ 1 w 30"/>
                  <a:gd name="T11" fmla="*/ 7 h 21"/>
                  <a:gd name="T12" fmla="*/ 0 w 30"/>
                  <a:gd name="T13" fmla="*/ 7 h 21"/>
                  <a:gd name="T14" fmla="*/ 0 w 30"/>
                  <a:gd name="T15" fmla="*/ 7 h 21"/>
                  <a:gd name="T16" fmla="*/ 16 w 30"/>
                  <a:gd name="T1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1">
                    <a:moveTo>
                      <a:pt x="16" y="12"/>
                    </a:moveTo>
                    <a:cubicBezTo>
                      <a:pt x="17" y="16"/>
                      <a:pt x="23" y="19"/>
                      <a:pt x="23" y="19"/>
                    </a:cubicBezTo>
                    <a:cubicBezTo>
                      <a:pt x="28" y="21"/>
                      <a:pt x="30" y="17"/>
                      <a:pt x="30" y="17"/>
                    </a:cubicBezTo>
                    <a:cubicBezTo>
                      <a:pt x="25" y="17"/>
                      <a:pt x="21" y="14"/>
                      <a:pt x="21" y="14"/>
                    </a:cubicBezTo>
                    <a:cubicBezTo>
                      <a:pt x="17" y="6"/>
                      <a:pt x="17" y="6"/>
                      <a:pt x="17" y="6"/>
                    </a:cubicBezTo>
                    <a:cubicBezTo>
                      <a:pt x="10" y="0"/>
                      <a:pt x="1" y="7"/>
                      <a:pt x="1" y="7"/>
                    </a:cubicBezTo>
                    <a:cubicBezTo>
                      <a:pt x="0" y="7"/>
                      <a:pt x="0" y="7"/>
                      <a:pt x="0" y="7"/>
                    </a:cubicBezTo>
                    <a:cubicBezTo>
                      <a:pt x="0" y="7"/>
                      <a:pt x="0" y="7"/>
                      <a:pt x="0" y="7"/>
                    </a:cubicBezTo>
                    <a:cubicBezTo>
                      <a:pt x="13" y="3"/>
                      <a:pt x="16" y="12"/>
                      <a:pt x="1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3" name="Freeform 53"/>
              <p:cNvSpPr>
                <a:spLocks noEditPoints="1"/>
              </p:cNvSpPr>
              <p:nvPr/>
            </p:nvSpPr>
            <p:spPr bwMode="auto">
              <a:xfrm>
                <a:off x="719138" y="779463"/>
                <a:ext cx="31750" cy="47625"/>
              </a:xfrm>
              <a:custGeom>
                <a:avLst/>
                <a:gdLst>
                  <a:gd name="T0" fmla="*/ 27 w 63"/>
                  <a:gd name="T1" fmla="*/ 3 h 98"/>
                  <a:gd name="T2" fmla="*/ 12 w 63"/>
                  <a:gd name="T3" fmla="*/ 4 h 98"/>
                  <a:gd name="T4" fmla="*/ 9 w 63"/>
                  <a:gd name="T5" fmla="*/ 4 h 98"/>
                  <a:gd name="T6" fmla="*/ 25 w 63"/>
                  <a:gd name="T7" fmla="*/ 27 h 98"/>
                  <a:gd name="T8" fmla="*/ 25 w 63"/>
                  <a:gd name="T9" fmla="*/ 48 h 98"/>
                  <a:gd name="T10" fmla="*/ 29 w 63"/>
                  <a:gd name="T11" fmla="*/ 54 h 98"/>
                  <a:gd name="T12" fmla="*/ 43 w 63"/>
                  <a:gd name="T13" fmla="*/ 70 h 98"/>
                  <a:gd name="T14" fmla="*/ 25 w 63"/>
                  <a:gd name="T15" fmla="*/ 66 h 98"/>
                  <a:gd name="T16" fmla="*/ 27 w 63"/>
                  <a:gd name="T17" fmla="*/ 68 h 98"/>
                  <a:gd name="T18" fmla="*/ 38 w 63"/>
                  <a:gd name="T19" fmla="*/ 79 h 98"/>
                  <a:gd name="T20" fmla="*/ 54 w 63"/>
                  <a:gd name="T21" fmla="*/ 93 h 98"/>
                  <a:gd name="T22" fmla="*/ 63 w 63"/>
                  <a:gd name="T23" fmla="*/ 93 h 98"/>
                  <a:gd name="T24" fmla="*/ 48 w 63"/>
                  <a:gd name="T25" fmla="*/ 71 h 98"/>
                  <a:gd name="T26" fmla="*/ 33 w 63"/>
                  <a:gd name="T27" fmla="*/ 51 h 98"/>
                  <a:gd name="T28" fmla="*/ 30 w 63"/>
                  <a:gd name="T29" fmla="*/ 47 h 98"/>
                  <a:gd name="T30" fmla="*/ 33 w 63"/>
                  <a:gd name="T31" fmla="*/ 40 h 98"/>
                  <a:gd name="T32" fmla="*/ 34 w 63"/>
                  <a:gd name="T33" fmla="*/ 5 h 98"/>
                  <a:gd name="T34" fmla="*/ 27 w 63"/>
                  <a:gd name="T35" fmla="*/ 3 h 98"/>
                  <a:gd name="T36" fmla="*/ 25 w 63"/>
                  <a:gd name="T37" fmla="*/ 17 h 98"/>
                  <a:gd name="T38" fmla="*/ 15 w 63"/>
                  <a:gd name="T39" fmla="*/ 8 h 98"/>
                  <a:gd name="T40" fmla="*/ 14 w 63"/>
                  <a:gd name="T41" fmla="*/ 6 h 98"/>
                  <a:gd name="T42" fmla="*/ 24 w 63"/>
                  <a:gd name="T43" fmla="*/ 5 h 98"/>
                  <a:gd name="T44" fmla="*/ 28 w 63"/>
                  <a:gd name="T45" fmla="*/ 10 h 98"/>
                  <a:gd name="T46" fmla="*/ 25 w 63"/>
                  <a:gd name="T47" fmla="*/ 1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98">
                    <a:moveTo>
                      <a:pt x="27" y="3"/>
                    </a:moveTo>
                    <a:cubicBezTo>
                      <a:pt x="12" y="4"/>
                      <a:pt x="12" y="4"/>
                      <a:pt x="12" y="4"/>
                    </a:cubicBezTo>
                    <a:cubicBezTo>
                      <a:pt x="9" y="4"/>
                      <a:pt x="9" y="4"/>
                      <a:pt x="9" y="4"/>
                    </a:cubicBezTo>
                    <a:cubicBezTo>
                      <a:pt x="0" y="1"/>
                      <a:pt x="25" y="27"/>
                      <a:pt x="25" y="27"/>
                    </a:cubicBezTo>
                    <a:cubicBezTo>
                      <a:pt x="25" y="48"/>
                      <a:pt x="25" y="48"/>
                      <a:pt x="25" y="48"/>
                    </a:cubicBezTo>
                    <a:cubicBezTo>
                      <a:pt x="26" y="54"/>
                      <a:pt x="29" y="54"/>
                      <a:pt x="29" y="54"/>
                    </a:cubicBezTo>
                    <a:cubicBezTo>
                      <a:pt x="33" y="55"/>
                      <a:pt x="43" y="70"/>
                      <a:pt x="43" y="70"/>
                    </a:cubicBezTo>
                    <a:cubicBezTo>
                      <a:pt x="53" y="83"/>
                      <a:pt x="25" y="66"/>
                      <a:pt x="25" y="66"/>
                    </a:cubicBezTo>
                    <a:cubicBezTo>
                      <a:pt x="27" y="68"/>
                      <a:pt x="27" y="68"/>
                      <a:pt x="27" y="68"/>
                    </a:cubicBezTo>
                    <a:cubicBezTo>
                      <a:pt x="38" y="79"/>
                      <a:pt x="38" y="79"/>
                      <a:pt x="38" y="79"/>
                    </a:cubicBezTo>
                    <a:cubicBezTo>
                      <a:pt x="41" y="81"/>
                      <a:pt x="54" y="93"/>
                      <a:pt x="54" y="93"/>
                    </a:cubicBezTo>
                    <a:cubicBezTo>
                      <a:pt x="59" y="98"/>
                      <a:pt x="63" y="93"/>
                      <a:pt x="63" y="93"/>
                    </a:cubicBezTo>
                    <a:cubicBezTo>
                      <a:pt x="63" y="90"/>
                      <a:pt x="48" y="71"/>
                      <a:pt x="48" y="71"/>
                    </a:cubicBezTo>
                    <a:cubicBezTo>
                      <a:pt x="44" y="65"/>
                      <a:pt x="33" y="51"/>
                      <a:pt x="33" y="51"/>
                    </a:cubicBezTo>
                    <a:cubicBezTo>
                      <a:pt x="29" y="48"/>
                      <a:pt x="30" y="47"/>
                      <a:pt x="30" y="47"/>
                    </a:cubicBezTo>
                    <a:cubicBezTo>
                      <a:pt x="34" y="42"/>
                      <a:pt x="33" y="40"/>
                      <a:pt x="33" y="40"/>
                    </a:cubicBezTo>
                    <a:cubicBezTo>
                      <a:pt x="30" y="32"/>
                      <a:pt x="34" y="5"/>
                      <a:pt x="34" y="5"/>
                    </a:cubicBezTo>
                    <a:cubicBezTo>
                      <a:pt x="29" y="0"/>
                      <a:pt x="27" y="3"/>
                      <a:pt x="27" y="3"/>
                    </a:cubicBezTo>
                    <a:close/>
                    <a:moveTo>
                      <a:pt x="25" y="17"/>
                    </a:moveTo>
                    <a:cubicBezTo>
                      <a:pt x="15" y="8"/>
                      <a:pt x="15" y="8"/>
                      <a:pt x="15" y="8"/>
                    </a:cubicBezTo>
                    <a:cubicBezTo>
                      <a:pt x="14" y="6"/>
                      <a:pt x="14" y="6"/>
                      <a:pt x="14" y="6"/>
                    </a:cubicBezTo>
                    <a:cubicBezTo>
                      <a:pt x="14" y="6"/>
                      <a:pt x="22" y="5"/>
                      <a:pt x="24" y="5"/>
                    </a:cubicBezTo>
                    <a:cubicBezTo>
                      <a:pt x="24" y="5"/>
                      <a:pt x="28" y="8"/>
                      <a:pt x="28" y="10"/>
                    </a:cubicBezTo>
                    <a:cubicBezTo>
                      <a:pt x="28" y="10"/>
                      <a:pt x="28" y="19"/>
                      <a:pt x="2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4" name="Freeform 54"/>
              <p:cNvSpPr/>
              <p:nvPr/>
            </p:nvSpPr>
            <p:spPr bwMode="auto">
              <a:xfrm>
                <a:off x="803276" y="715963"/>
                <a:ext cx="22225" cy="22225"/>
              </a:xfrm>
              <a:custGeom>
                <a:avLst/>
                <a:gdLst>
                  <a:gd name="T0" fmla="*/ 1 w 43"/>
                  <a:gd name="T1" fmla="*/ 43 h 45"/>
                  <a:gd name="T2" fmla="*/ 0 w 43"/>
                  <a:gd name="T3" fmla="*/ 44 h 45"/>
                  <a:gd name="T4" fmla="*/ 9 w 43"/>
                  <a:gd name="T5" fmla="*/ 42 h 45"/>
                  <a:gd name="T6" fmla="*/ 41 w 43"/>
                  <a:gd name="T7" fmla="*/ 12 h 45"/>
                  <a:gd name="T8" fmla="*/ 38 w 43"/>
                  <a:gd name="T9" fmla="*/ 9 h 45"/>
                  <a:gd name="T10" fmla="*/ 38 w 43"/>
                  <a:gd name="T11" fmla="*/ 11 h 45"/>
                  <a:gd name="T12" fmla="*/ 30 w 43"/>
                  <a:gd name="T13" fmla="*/ 19 h 45"/>
                  <a:gd name="T14" fmla="*/ 26 w 43"/>
                  <a:gd name="T15" fmla="*/ 0 h 45"/>
                  <a:gd name="T16" fmla="*/ 23 w 43"/>
                  <a:gd name="T17" fmla="*/ 25 h 45"/>
                  <a:gd name="T18" fmla="*/ 1 w 43"/>
                  <a:gd name="T19"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1" y="43"/>
                    </a:moveTo>
                    <a:cubicBezTo>
                      <a:pt x="1" y="43"/>
                      <a:pt x="0" y="44"/>
                      <a:pt x="0" y="44"/>
                    </a:cubicBezTo>
                    <a:cubicBezTo>
                      <a:pt x="9" y="42"/>
                      <a:pt x="9" y="42"/>
                      <a:pt x="9" y="42"/>
                    </a:cubicBezTo>
                    <a:cubicBezTo>
                      <a:pt x="23" y="37"/>
                      <a:pt x="41" y="12"/>
                      <a:pt x="41" y="12"/>
                    </a:cubicBezTo>
                    <a:cubicBezTo>
                      <a:pt x="43" y="11"/>
                      <a:pt x="38" y="9"/>
                      <a:pt x="38" y="9"/>
                    </a:cubicBezTo>
                    <a:cubicBezTo>
                      <a:pt x="35" y="7"/>
                      <a:pt x="38" y="11"/>
                      <a:pt x="38" y="11"/>
                    </a:cubicBezTo>
                    <a:cubicBezTo>
                      <a:pt x="34" y="19"/>
                      <a:pt x="30" y="19"/>
                      <a:pt x="30" y="19"/>
                    </a:cubicBezTo>
                    <a:cubicBezTo>
                      <a:pt x="31" y="12"/>
                      <a:pt x="26" y="0"/>
                      <a:pt x="26" y="0"/>
                    </a:cubicBezTo>
                    <a:cubicBezTo>
                      <a:pt x="21" y="2"/>
                      <a:pt x="23" y="25"/>
                      <a:pt x="23" y="25"/>
                    </a:cubicBezTo>
                    <a:cubicBezTo>
                      <a:pt x="3" y="45"/>
                      <a:pt x="1" y="43"/>
                      <a:pt x="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5" name="Freeform 55"/>
              <p:cNvSpPr>
                <a:spLocks noEditPoints="1"/>
              </p:cNvSpPr>
              <p:nvPr/>
            </p:nvSpPr>
            <p:spPr bwMode="auto">
              <a:xfrm>
                <a:off x="808038" y="725488"/>
                <a:ext cx="30163" cy="33338"/>
              </a:xfrm>
              <a:custGeom>
                <a:avLst/>
                <a:gdLst>
                  <a:gd name="T0" fmla="*/ 48 w 63"/>
                  <a:gd name="T1" fmla="*/ 59 h 68"/>
                  <a:gd name="T2" fmla="*/ 61 w 63"/>
                  <a:gd name="T3" fmla="*/ 53 h 68"/>
                  <a:gd name="T4" fmla="*/ 47 w 63"/>
                  <a:gd name="T5" fmla="*/ 12 h 68"/>
                  <a:gd name="T6" fmla="*/ 44 w 63"/>
                  <a:gd name="T7" fmla="*/ 1 h 68"/>
                  <a:gd name="T8" fmla="*/ 36 w 63"/>
                  <a:gd name="T9" fmla="*/ 5 h 68"/>
                  <a:gd name="T10" fmla="*/ 5 w 63"/>
                  <a:gd name="T11" fmla="*/ 36 h 68"/>
                  <a:gd name="T12" fmla="*/ 2 w 63"/>
                  <a:gd name="T13" fmla="*/ 61 h 68"/>
                  <a:gd name="T14" fmla="*/ 6 w 63"/>
                  <a:gd name="T15" fmla="*/ 63 h 68"/>
                  <a:gd name="T16" fmla="*/ 5 w 63"/>
                  <a:gd name="T17" fmla="*/ 62 h 68"/>
                  <a:gd name="T18" fmla="*/ 5 w 63"/>
                  <a:gd name="T19" fmla="*/ 61 h 68"/>
                  <a:gd name="T20" fmla="*/ 7 w 63"/>
                  <a:gd name="T21" fmla="*/ 41 h 68"/>
                  <a:gd name="T22" fmla="*/ 16 w 63"/>
                  <a:gd name="T23" fmla="*/ 38 h 68"/>
                  <a:gd name="T24" fmla="*/ 20 w 63"/>
                  <a:gd name="T25" fmla="*/ 38 h 68"/>
                  <a:gd name="T26" fmla="*/ 23 w 63"/>
                  <a:gd name="T27" fmla="*/ 32 h 68"/>
                  <a:gd name="T28" fmla="*/ 23 w 63"/>
                  <a:gd name="T29" fmla="*/ 36 h 68"/>
                  <a:gd name="T30" fmla="*/ 26 w 63"/>
                  <a:gd name="T31" fmla="*/ 42 h 68"/>
                  <a:gd name="T32" fmla="*/ 24 w 63"/>
                  <a:gd name="T33" fmla="*/ 54 h 68"/>
                  <a:gd name="T34" fmla="*/ 32 w 63"/>
                  <a:gd name="T35" fmla="*/ 52 h 68"/>
                  <a:gd name="T36" fmla="*/ 36 w 63"/>
                  <a:gd name="T37" fmla="*/ 61 h 68"/>
                  <a:gd name="T38" fmla="*/ 34 w 63"/>
                  <a:gd name="T39" fmla="*/ 48 h 68"/>
                  <a:gd name="T40" fmla="*/ 27 w 63"/>
                  <a:gd name="T41" fmla="*/ 38 h 68"/>
                  <a:gd name="T42" fmla="*/ 29 w 63"/>
                  <a:gd name="T43" fmla="*/ 26 h 68"/>
                  <a:gd name="T44" fmla="*/ 24 w 63"/>
                  <a:gd name="T45" fmla="*/ 26 h 68"/>
                  <a:gd name="T46" fmla="*/ 13 w 63"/>
                  <a:gd name="T47" fmla="*/ 33 h 68"/>
                  <a:gd name="T48" fmla="*/ 35 w 63"/>
                  <a:gd name="T49" fmla="*/ 8 h 68"/>
                  <a:gd name="T50" fmla="*/ 43 w 63"/>
                  <a:gd name="T51" fmla="*/ 9 h 68"/>
                  <a:gd name="T52" fmla="*/ 57 w 63"/>
                  <a:gd name="T53" fmla="*/ 53 h 68"/>
                  <a:gd name="T54" fmla="*/ 48 w 63"/>
                  <a:gd name="T55" fmla="*/ 59 h 68"/>
                  <a:gd name="T56" fmla="*/ 27 w 63"/>
                  <a:gd name="T57" fmla="*/ 42 h 68"/>
                  <a:gd name="T58" fmla="*/ 29 w 63"/>
                  <a:gd name="T59" fmla="*/ 41 h 68"/>
                  <a:gd name="T60" fmla="*/ 31 w 63"/>
                  <a:gd name="T61" fmla="*/ 48 h 68"/>
                  <a:gd name="T62" fmla="*/ 27 w 63"/>
                  <a:gd name="T63" fmla="*/ 50 h 68"/>
                  <a:gd name="T64" fmla="*/ 27 w 63"/>
                  <a:gd name="T65"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68">
                    <a:moveTo>
                      <a:pt x="48" y="59"/>
                    </a:moveTo>
                    <a:cubicBezTo>
                      <a:pt x="63" y="68"/>
                      <a:pt x="61" y="53"/>
                      <a:pt x="61" y="53"/>
                    </a:cubicBezTo>
                    <a:cubicBezTo>
                      <a:pt x="54" y="42"/>
                      <a:pt x="47" y="12"/>
                      <a:pt x="47" y="12"/>
                    </a:cubicBezTo>
                    <a:cubicBezTo>
                      <a:pt x="44" y="1"/>
                      <a:pt x="44" y="1"/>
                      <a:pt x="44" y="1"/>
                    </a:cubicBezTo>
                    <a:cubicBezTo>
                      <a:pt x="39" y="0"/>
                      <a:pt x="36" y="5"/>
                      <a:pt x="36" y="5"/>
                    </a:cubicBezTo>
                    <a:cubicBezTo>
                      <a:pt x="18" y="16"/>
                      <a:pt x="5" y="36"/>
                      <a:pt x="5" y="36"/>
                    </a:cubicBezTo>
                    <a:cubicBezTo>
                      <a:pt x="0" y="53"/>
                      <a:pt x="2" y="61"/>
                      <a:pt x="2" y="61"/>
                    </a:cubicBezTo>
                    <a:cubicBezTo>
                      <a:pt x="6" y="67"/>
                      <a:pt x="6" y="63"/>
                      <a:pt x="6" y="63"/>
                    </a:cubicBezTo>
                    <a:cubicBezTo>
                      <a:pt x="5" y="62"/>
                      <a:pt x="5" y="62"/>
                      <a:pt x="5" y="62"/>
                    </a:cubicBezTo>
                    <a:cubicBezTo>
                      <a:pt x="5" y="61"/>
                      <a:pt x="5" y="61"/>
                      <a:pt x="5" y="61"/>
                    </a:cubicBezTo>
                    <a:cubicBezTo>
                      <a:pt x="1" y="51"/>
                      <a:pt x="7" y="41"/>
                      <a:pt x="7" y="41"/>
                    </a:cubicBezTo>
                    <a:cubicBezTo>
                      <a:pt x="10" y="35"/>
                      <a:pt x="16" y="38"/>
                      <a:pt x="16" y="38"/>
                    </a:cubicBezTo>
                    <a:cubicBezTo>
                      <a:pt x="18" y="40"/>
                      <a:pt x="20" y="38"/>
                      <a:pt x="20" y="38"/>
                    </a:cubicBezTo>
                    <a:cubicBezTo>
                      <a:pt x="19" y="36"/>
                      <a:pt x="23" y="32"/>
                      <a:pt x="23" y="32"/>
                    </a:cubicBezTo>
                    <a:cubicBezTo>
                      <a:pt x="22" y="33"/>
                      <a:pt x="23" y="36"/>
                      <a:pt x="23" y="36"/>
                    </a:cubicBezTo>
                    <a:cubicBezTo>
                      <a:pt x="21" y="40"/>
                      <a:pt x="26" y="42"/>
                      <a:pt x="26" y="42"/>
                    </a:cubicBezTo>
                    <a:cubicBezTo>
                      <a:pt x="24" y="54"/>
                      <a:pt x="24" y="54"/>
                      <a:pt x="24" y="54"/>
                    </a:cubicBezTo>
                    <a:cubicBezTo>
                      <a:pt x="26" y="59"/>
                      <a:pt x="32" y="52"/>
                      <a:pt x="32" y="52"/>
                    </a:cubicBezTo>
                    <a:cubicBezTo>
                      <a:pt x="35" y="63"/>
                      <a:pt x="36" y="61"/>
                      <a:pt x="36" y="61"/>
                    </a:cubicBezTo>
                    <a:cubicBezTo>
                      <a:pt x="34" y="48"/>
                      <a:pt x="34" y="48"/>
                      <a:pt x="34" y="48"/>
                    </a:cubicBezTo>
                    <a:cubicBezTo>
                      <a:pt x="37" y="38"/>
                      <a:pt x="27" y="38"/>
                      <a:pt x="27" y="38"/>
                    </a:cubicBezTo>
                    <a:cubicBezTo>
                      <a:pt x="23" y="36"/>
                      <a:pt x="29" y="26"/>
                      <a:pt x="29" y="26"/>
                    </a:cubicBezTo>
                    <a:cubicBezTo>
                      <a:pt x="29" y="21"/>
                      <a:pt x="24" y="26"/>
                      <a:pt x="24" y="26"/>
                    </a:cubicBezTo>
                    <a:cubicBezTo>
                      <a:pt x="19" y="39"/>
                      <a:pt x="13" y="33"/>
                      <a:pt x="13" y="33"/>
                    </a:cubicBezTo>
                    <a:cubicBezTo>
                      <a:pt x="12" y="26"/>
                      <a:pt x="35" y="8"/>
                      <a:pt x="35" y="8"/>
                    </a:cubicBezTo>
                    <a:cubicBezTo>
                      <a:pt x="42" y="4"/>
                      <a:pt x="43" y="9"/>
                      <a:pt x="43" y="9"/>
                    </a:cubicBezTo>
                    <a:cubicBezTo>
                      <a:pt x="43" y="19"/>
                      <a:pt x="57" y="53"/>
                      <a:pt x="57" y="53"/>
                    </a:cubicBezTo>
                    <a:cubicBezTo>
                      <a:pt x="59" y="61"/>
                      <a:pt x="48" y="59"/>
                      <a:pt x="48" y="59"/>
                    </a:cubicBezTo>
                    <a:close/>
                    <a:moveTo>
                      <a:pt x="27" y="42"/>
                    </a:moveTo>
                    <a:cubicBezTo>
                      <a:pt x="29" y="41"/>
                      <a:pt x="29" y="41"/>
                      <a:pt x="29" y="41"/>
                    </a:cubicBezTo>
                    <a:cubicBezTo>
                      <a:pt x="29" y="41"/>
                      <a:pt x="32" y="44"/>
                      <a:pt x="31" y="48"/>
                    </a:cubicBezTo>
                    <a:cubicBezTo>
                      <a:pt x="31" y="48"/>
                      <a:pt x="27" y="52"/>
                      <a:pt x="27" y="50"/>
                    </a:cubicBezTo>
                    <a:lnTo>
                      <a:pt x="27"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6" name="Freeform 56"/>
              <p:cNvSpPr>
                <a:spLocks noEditPoints="1"/>
              </p:cNvSpPr>
              <p:nvPr/>
            </p:nvSpPr>
            <p:spPr bwMode="auto">
              <a:xfrm>
                <a:off x="738188" y="738188"/>
                <a:ext cx="282575" cy="293688"/>
              </a:xfrm>
              <a:custGeom>
                <a:avLst/>
                <a:gdLst>
                  <a:gd name="T0" fmla="*/ 290 w 580"/>
                  <a:gd name="T1" fmla="*/ 27 h 605"/>
                  <a:gd name="T2" fmla="*/ 17 w 580"/>
                  <a:gd name="T3" fmla="*/ 256 h 605"/>
                  <a:gd name="T4" fmla="*/ 45 w 580"/>
                  <a:gd name="T5" fmla="*/ 249 h 605"/>
                  <a:gd name="T6" fmla="*/ 125 w 580"/>
                  <a:gd name="T7" fmla="*/ 238 h 605"/>
                  <a:gd name="T8" fmla="*/ 139 w 580"/>
                  <a:gd name="T9" fmla="*/ 292 h 605"/>
                  <a:gd name="T10" fmla="*/ 103 w 580"/>
                  <a:gd name="T11" fmla="*/ 276 h 605"/>
                  <a:gd name="T12" fmla="*/ 57 w 580"/>
                  <a:gd name="T13" fmla="*/ 276 h 605"/>
                  <a:gd name="T14" fmla="*/ 32 w 580"/>
                  <a:gd name="T15" fmla="*/ 422 h 605"/>
                  <a:gd name="T16" fmla="*/ 127 w 580"/>
                  <a:gd name="T17" fmla="*/ 343 h 605"/>
                  <a:gd name="T18" fmla="*/ 142 w 580"/>
                  <a:gd name="T19" fmla="*/ 553 h 605"/>
                  <a:gd name="T20" fmla="*/ 388 w 580"/>
                  <a:gd name="T21" fmla="*/ 546 h 605"/>
                  <a:gd name="T22" fmla="*/ 161 w 580"/>
                  <a:gd name="T23" fmla="*/ 283 h 605"/>
                  <a:gd name="T24" fmla="*/ 180 w 580"/>
                  <a:gd name="T25" fmla="*/ 240 h 605"/>
                  <a:gd name="T26" fmla="*/ 210 w 580"/>
                  <a:gd name="T27" fmla="*/ 303 h 605"/>
                  <a:gd name="T28" fmla="*/ 271 w 580"/>
                  <a:gd name="T29" fmla="*/ 420 h 605"/>
                  <a:gd name="T30" fmla="*/ 343 w 580"/>
                  <a:gd name="T31" fmla="*/ 438 h 605"/>
                  <a:gd name="T32" fmla="*/ 276 w 580"/>
                  <a:gd name="T33" fmla="*/ 219 h 605"/>
                  <a:gd name="T34" fmla="*/ 295 w 580"/>
                  <a:gd name="T35" fmla="*/ 219 h 605"/>
                  <a:gd name="T36" fmla="*/ 295 w 580"/>
                  <a:gd name="T37" fmla="*/ 219 h 605"/>
                  <a:gd name="T38" fmla="*/ 368 w 580"/>
                  <a:gd name="T39" fmla="*/ 304 h 605"/>
                  <a:gd name="T40" fmla="*/ 399 w 580"/>
                  <a:gd name="T41" fmla="*/ 241 h 605"/>
                  <a:gd name="T42" fmla="*/ 214 w 580"/>
                  <a:gd name="T43" fmla="*/ 478 h 605"/>
                  <a:gd name="T44" fmla="*/ 359 w 580"/>
                  <a:gd name="T45" fmla="*/ 450 h 605"/>
                  <a:gd name="T46" fmla="*/ 369 w 580"/>
                  <a:gd name="T47" fmla="*/ 511 h 605"/>
                  <a:gd name="T48" fmla="*/ 372 w 580"/>
                  <a:gd name="T49" fmla="*/ 523 h 605"/>
                  <a:gd name="T50" fmla="*/ 372 w 580"/>
                  <a:gd name="T51" fmla="*/ 523 h 605"/>
                  <a:gd name="T52" fmla="*/ 384 w 580"/>
                  <a:gd name="T53" fmla="*/ 307 h 605"/>
                  <a:gd name="T54" fmla="*/ 334 w 580"/>
                  <a:gd name="T55" fmla="*/ 219 h 605"/>
                  <a:gd name="T56" fmla="*/ 358 w 580"/>
                  <a:gd name="T57" fmla="*/ 431 h 605"/>
                  <a:gd name="T58" fmla="*/ 319 w 580"/>
                  <a:gd name="T59" fmla="*/ 303 h 605"/>
                  <a:gd name="T60" fmla="*/ 319 w 580"/>
                  <a:gd name="T61" fmla="*/ 303 h 605"/>
                  <a:gd name="T62" fmla="*/ 262 w 580"/>
                  <a:gd name="T63" fmla="*/ 219 h 605"/>
                  <a:gd name="T64" fmla="*/ 220 w 580"/>
                  <a:gd name="T65" fmla="*/ 431 h 605"/>
                  <a:gd name="T66" fmla="*/ 222 w 580"/>
                  <a:gd name="T67" fmla="*/ 304 h 605"/>
                  <a:gd name="T68" fmla="*/ 208 w 580"/>
                  <a:gd name="T69" fmla="*/ 436 h 605"/>
                  <a:gd name="T70" fmla="*/ 208 w 580"/>
                  <a:gd name="T71" fmla="*/ 436 h 605"/>
                  <a:gd name="T72" fmla="*/ 406 w 580"/>
                  <a:gd name="T73" fmla="*/ 292 h 605"/>
                  <a:gd name="T74" fmla="*/ 450 w 580"/>
                  <a:gd name="T75" fmla="*/ 388 h 605"/>
                  <a:gd name="T76" fmla="*/ 518 w 580"/>
                  <a:gd name="T77" fmla="*/ 282 h 605"/>
                  <a:gd name="T78" fmla="*/ 471 w 580"/>
                  <a:gd name="T79" fmla="*/ 262 h 605"/>
                  <a:gd name="T80" fmla="*/ 440 w 580"/>
                  <a:gd name="T81" fmla="*/ 282 h 605"/>
                  <a:gd name="T82" fmla="*/ 432 w 580"/>
                  <a:gd name="T83" fmla="*/ 274 h 605"/>
                  <a:gd name="T84" fmla="*/ 468 w 580"/>
                  <a:gd name="T85" fmla="*/ 206 h 605"/>
                  <a:gd name="T86" fmla="*/ 548 w 580"/>
                  <a:gd name="T87" fmla="*/ 424 h 605"/>
                  <a:gd name="T88" fmla="*/ 546 w 580"/>
                  <a:gd name="T89" fmla="*/ 206 h 605"/>
                  <a:gd name="T90" fmla="*/ 465 w 580"/>
                  <a:gd name="T91" fmla="*/ 226 h 605"/>
                  <a:gd name="T92" fmla="*/ 418 w 580"/>
                  <a:gd name="T93" fmla="*/ 271 h 605"/>
                  <a:gd name="T94" fmla="*/ 397 w 580"/>
                  <a:gd name="T95" fmla="*/ 183 h 605"/>
                  <a:gd name="T96" fmla="*/ 198 w 580"/>
                  <a:gd name="T97" fmla="*/ 229 h 605"/>
                  <a:gd name="T98" fmla="*/ 160 w 580"/>
                  <a:gd name="T99" fmla="*/ 258 h 605"/>
                  <a:gd name="T100" fmla="*/ 139 w 580"/>
                  <a:gd name="T101" fmla="*/ 177 h 605"/>
                  <a:gd name="T102" fmla="*/ 208 w 580"/>
                  <a:gd name="T103" fmla="*/ 115 h 605"/>
                  <a:gd name="T104" fmla="*/ 333 w 580"/>
                  <a:gd name="T105" fmla="*/ 136 h 605"/>
                  <a:gd name="T106" fmla="*/ 540 w 580"/>
                  <a:gd name="T107" fmla="*/ 193 h 605"/>
                  <a:gd name="T108" fmla="*/ 367 w 580"/>
                  <a:gd name="T109" fmla="*/ 100 h 605"/>
                  <a:gd name="T110" fmla="*/ 242 w 580"/>
                  <a:gd name="T111" fmla="*/ 120 h 605"/>
                  <a:gd name="T112" fmla="*/ 60 w 580"/>
                  <a:gd name="T113" fmla="*/ 15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0" h="605">
                    <a:moveTo>
                      <a:pt x="0" y="316"/>
                    </a:moveTo>
                    <a:cubicBezTo>
                      <a:pt x="0" y="475"/>
                      <a:pt x="130" y="605"/>
                      <a:pt x="290" y="605"/>
                    </a:cubicBezTo>
                    <a:cubicBezTo>
                      <a:pt x="449" y="605"/>
                      <a:pt x="579" y="475"/>
                      <a:pt x="579" y="316"/>
                    </a:cubicBezTo>
                    <a:cubicBezTo>
                      <a:pt x="579" y="157"/>
                      <a:pt x="449" y="27"/>
                      <a:pt x="290" y="27"/>
                    </a:cubicBezTo>
                    <a:cubicBezTo>
                      <a:pt x="130" y="27"/>
                      <a:pt x="0" y="157"/>
                      <a:pt x="0" y="316"/>
                    </a:cubicBezTo>
                    <a:close/>
                    <a:moveTo>
                      <a:pt x="34" y="204"/>
                    </a:moveTo>
                    <a:cubicBezTo>
                      <a:pt x="34" y="242"/>
                      <a:pt x="34" y="242"/>
                      <a:pt x="34" y="242"/>
                    </a:cubicBezTo>
                    <a:cubicBezTo>
                      <a:pt x="17" y="256"/>
                      <a:pt x="17" y="256"/>
                      <a:pt x="17" y="256"/>
                    </a:cubicBezTo>
                    <a:cubicBezTo>
                      <a:pt x="17" y="256"/>
                      <a:pt x="26" y="218"/>
                      <a:pt x="34" y="204"/>
                    </a:cubicBezTo>
                    <a:close/>
                    <a:moveTo>
                      <a:pt x="32" y="422"/>
                    </a:moveTo>
                    <a:cubicBezTo>
                      <a:pt x="32" y="422"/>
                      <a:pt x="0" y="349"/>
                      <a:pt x="14" y="272"/>
                    </a:cubicBezTo>
                    <a:cubicBezTo>
                      <a:pt x="45" y="249"/>
                      <a:pt x="45" y="249"/>
                      <a:pt x="45" y="249"/>
                    </a:cubicBezTo>
                    <a:cubicBezTo>
                      <a:pt x="45" y="249"/>
                      <a:pt x="45" y="205"/>
                      <a:pt x="46" y="205"/>
                    </a:cubicBezTo>
                    <a:cubicBezTo>
                      <a:pt x="111" y="205"/>
                      <a:pt x="111" y="205"/>
                      <a:pt x="111" y="205"/>
                    </a:cubicBezTo>
                    <a:cubicBezTo>
                      <a:pt x="94" y="238"/>
                      <a:pt x="94" y="238"/>
                      <a:pt x="94" y="238"/>
                    </a:cubicBezTo>
                    <a:cubicBezTo>
                      <a:pt x="125" y="238"/>
                      <a:pt x="125" y="238"/>
                      <a:pt x="125" y="238"/>
                    </a:cubicBezTo>
                    <a:cubicBezTo>
                      <a:pt x="125" y="272"/>
                      <a:pt x="125" y="272"/>
                      <a:pt x="125" y="272"/>
                    </a:cubicBezTo>
                    <a:cubicBezTo>
                      <a:pt x="147" y="272"/>
                      <a:pt x="147" y="272"/>
                      <a:pt x="147" y="272"/>
                    </a:cubicBezTo>
                    <a:cubicBezTo>
                      <a:pt x="147" y="292"/>
                      <a:pt x="147" y="292"/>
                      <a:pt x="147" y="292"/>
                    </a:cubicBezTo>
                    <a:cubicBezTo>
                      <a:pt x="139" y="292"/>
                      <a:pt x="139" y="292"/>
                      <a:pt x="139" y="292"/>
                    </a:cubicBezTo>
                    <a:cubicBezTo>
                      <a:pt x="139" y="280"/>
                      <a:pt x="139" y="280"/>
                      <a:pt x="139" y="280"/>
                    </a:cubicBezTo>
                    <a:cubicBezTo>
                      <a:pt x="139" y="280"/>
                      <a:pt x="139" y="280"/>
                      <a:pt x="139" y="280"/>
                    </a:cubicBezTo>
                    <a:cubicBezTo>
                      <a:pt x="103" y="280"/>
                      <a:pt x="103" y="280"/>
                      <a:pt x="103" y="280"/>
                    </a:cubicBezTo>
                    <a:cubicBezTo>
                      <a:pt x="103" y="276"/>
                      <a:pt x="103" y="276"/>
                      <a:pt x="103" y="276"/>
                    </a:cubicBezTo>
                    <a:cubicBezTo>
                      <a:pt x="108" y="276"/>
                      <a:pt x="108" y="276"/>
                      <a:pt x="108" y="276"/>
                    </a:cubicBezTo>
                    <a:cubicBezTo>
                      <a:pt x="108" y="260"/>
                      <a:pt x="108" y="260"/>
                      <a:pt x="108" y="260"/>
                    </a:cubicBezTo>
                    <a:cubicBezTo>
                      <a:pt x="57" y="260"/>
                      <a:pt x="57" y="260"/>
                      <a:pt x="57" y="260"/>
                    </a:cubicBezTo>
                    <a:cubicBezTo>
                      <a:pt x="57" y="276"/>
                      <a:pt x="57" y="276"/>
                      <a:pt x="57" y="276"/>
                    </a:cubicBezTo>
                    <a:cubicBezTo>
                      <a:pt x="62" y="276"/>
                      <a:pt x="62" y="276"/>
                      <a:pt x="62" y="276"/>
                    </a:cubicBezTo>
                    <a:cubicBezTo>
                      <a:pt x="62" y="280"/>
                      <a:pt x="62" y="280"/>
                      <a:pt x="62" y="280"/>
                    </a:cubicBezTo>
                    <a:cubicBezTo>
                      <a:pt x="32" y="280"/>
                      <a:pt x="32" y="280"/>
                      <a:pt x="32" y="280"/>
                    </a:cubicBezTo>
                    <a:lnTo>
                      <a:pt x="32" y="422"/>
                    </a:lnTo>
                    <a:close/>
                    <a:moveTo>
                      <a:pt x="155" y="343"/>
                    </a:moveTo>
                    <a:cubicBezTo>
                      <a:pt x="155" y="388"/>
                      <a:pt x="155" y="388"/>
                      <a:pt x="155" y="388"/>
                    </a:cubicBezTo>
                    <a:cubicBezTo>
                      <a:pt x="127" y="388"/>
                      <a:pt x="127" y="388"/>
                      <a:pt x="127" y="388"/>
                    </a:cubicBezTo>
                    <a:cubicBezTo>
                      <a:pt x="127" y="343"/>
                      <a:pt x="127" y="343"/>
                      <a:pt x="127" y="343"/>
                    </a:cubicBezTo>
                    <a:lnTo>
                      <a:pt x="155" y="343"/>
                    </a:lnTo>
                    <a:close/>
                    <a:moveTo>
                      <a:pt x="431" y="556"/>
                    </a:moveTo>
                    <a:cubicBezTo>
                      <a:pt x="357" y="601"/>
                      <a:pt x="277" y="595"/>
                      <a:pt x="277" y="595"/>
                    </a:cubicBezTo>
                    <a:cubicBezTo>
                      <a:pt x="198" y="592"/>
                      <a:pt x="142" y="553"/>
                      <a:pt x="142" y="553"/>
                    </a:cubicBezTo>
                    <a:cubicBezTo>
                      <a:pt x="78" y="515"/>
                      <a:pt x="44" y="448"/>
                      <a:pt x="44" y="448"/>
                    </a:cubicBezTo>
                    <a:cubicBezTo>
                      <a:pt x="208" y="449"/>
                      <a:pt x="208" y="449"/>
                      <a:pt x="208" y="449"/>
                    </a:cubicBezTo>
                    <a:cubicBezTo>
                      <a:pt x="208" y="448"/>
                      <a:pt x="188" y="546"/>
                      <a:pt x="188" y="546"/>
                    </a:cubicBezTo>
                    <a:cubicBezTo>
                      <a:pt x="388" y="546"/>
                      <a:pt x="388" y="546"/>
                      <a:pt x="388" y="546"/>
                    </a:cubicBezTo>
                    <a:cubicBezTo>
                      <a:pt x="370" y="449"/>
                      <a:pt x="370" y="449"/>
                      <a:pt x="370" y="449"/>
                    </a:cubicBezTo>
                    <a:cubicBezTo>
                      <a:pt x="535" y="448"/>
                      <a:pt x="535" y="448"/>
                      <a:pt x="535" y="448"/>
                    </a:cubicBezTo>
                    <a:cubicBezTo>
                      <a:pt x="493" y="525"/>
                      <a:pt x="431" y="556"/>
                      <a:pt x="431" y="556"/>
                    </a:cubicBezTo>
                    <a:close/>
                    <a:moveTo>
                      <a:pt x="161" y="283"/>
                    </a:moveTo>
                    <a:cubicBezTo>
                      <a:pt x="172" y="292"/>
                      <a:pt x="172" y="292"/>
                      <a:pt x="172" y="292"/>
                    </a:cubicBezTo>
                    <a:cubicBezTo>
                      <a:pt x="161" y="292"/>
                      <a:pt x="161" y="292"/>
                      <a:pt x="161" y="292"/>
                    </a:cubicBezTo>
                    <a:lnTo>
                      <a:pt x="161" y="283"/>
                    </a:lnTo>
                    <a:close/>
                    <a:moveTo>
                      <a:pt x="180" y="240"/>
                    </a:moveTo>
                    <a:cubicBezTo>
                      <a:pt x="214" y="240"/>
                      <a:pt x="214" y="240"/>
                      <a:pt x="214" y="240"/>
                    </a:cubicBezTo>
                    <a:cubicBezTo>
                      <a:pt x="214" y="240"/>
                      <a:pt x="202" y="206"/>
                      <a:pt x="203" y="207"/>
                    </a:cubicBezTo>
                    <a:cubicBezTo>
                      <a:pt x="222" y="215"/>
                      <a:pt x="222" y="215"/>
                      <a:pt x="222" y="215"/>
                    </a:cubicBezTo>
                    <a:cubicBezTo>
                      <a:pt x="210" y="303"/>
                      <a:pt x="210" y="303"/>
                      <a:pt x="210" y="303"/>
                    </a:cubicBezTo>
                    <a:cubicBezTo>
                      <a:pt x="173" y="277"/>
                      <a:pt x="173" y="277"/>
                      <a:pt x="173" y="277"/>
                    </a:cubicBezTo>
                    <a:cubicBezTo>
                      <a:pt x="194" y="266"/>
                      <a:pt x="194" y="266"/>
                      <a:pt x="194" y="266"/>
                    </a:cubicBezTo>
                    <a:lnTo>
                      <a:pt x="180" y="240"/>
                    </a:lnTo>
                    <a:close/>
                    <a:moveTo>
                      <a:pt x="271" y="420"/>
                    </a:moveTo>
                    <a:cubicBezTo>
                      <a:pt x="271" y="315"/>
                      <a:pt x="271" y="315"/>
                      <a:pt x="271" y="315"/>
                    </a:cubicBezTo>
                    <a:cubicBezTo>
                      <a:pt x="307" y="316"/>
                      <a:pt x="307" y="316"/>
                      <a:pt x="307" y="316"/>
                    </a:cubicBezTo>
                    <a:cubicBezTo>
                      <a:pt x="308" y="420"/>
                      <a:pt x="308" y="420"/>
                      <a:pt x="308" y="420"/>
                    </a:cubicBezTo>
                    <a:cubicBezTo>
                      <a:pt x="343" y="438"/>
                      <a:pt x="343" y="438"/>
                      <a:pt x="343" y="438"/>
                    </a:cubicBezTo>
                    <a:cubicBezTo>
                      <a:pt x="236" y="438"/>
                      <a:pt x="236" y="438"/>
                      <a:pt x="236" y="438"/>
                    </a:cubicBezTo>
                    <a:lnTo>
                      <a:pt x="271" y="420"/>
                    </a:lnTo>
                    <a:close/>
                    <a:moveTo>
                      <a:pt x="271" y="304"/>
                    </a:moveTo>
                    <a:cubicBezTo>
                      <a:pt x="276" y="219"/>
                      <a:pt x="276" y="219"/>
                      <a:pt x="276" y="219"/>
                    </a:cubicBezTo>
                    <a:cubicBezTo>
                      <a:pt x="276" y="219"/>
                      <a:pt x="284" y="219"/>
                      <a:pt x="284" y="219"/>
                    </a:cubicBezTo>
                    <a:cubicBezTo>
                      <a:pt x="284" y="304"/>
                      <a:pt x="284" y="304"/>
                      <a:pt x="284" y="304"/>
                    </a:cubicBezTo>
                    <a:lnTo>
                      <a:pt x="271" y="304"/>
                    </a:lnTo>
                    <a:close/>
                    <a:moveTo>
                      <a:pt x="295" y="219"/>
                    </a:moveTo>
                    <a:cubicBezTo>
                      <a:pt x="303" y="219"/>
                      <a:pt x="303" y="219"/>
                      <a:pt x="303" y="219"/>
                    </a:cubicBezTo>
                    <a:cubicBezTo>
                      <a:pt x="308" y="304"/>
                      <a:pt x="308" y="304"/>
                      <a:pt x="308" y="304"/>
                    </a:cubicBezTo>
                    <a:cubicBezTo>
                      <a:pt x="295" y="303"/>
                      <a:pt x="295" y="303"/>
                      <a:pt x="295" y="303"/>
                    </a:cubicBezTo>
                    <a:cubicBezTo>
                      <a:pt x="295" y="303"/>
                      <a:pt x="295" y="219"/>
                      <a:pt x="295" y="219"/>
                    </a:cubicBezTo>
                    <a:close/>
                    <a:moveTo>
                      <a:pt x="399" y="241"/>
                    </a:moveTo>
                    <a:cubicBezTo>
                      <a:pt x="384" y="267"/>
                      <a:pt x="384" y="267"/>
                      <a:pt x="384" y="267"/>
                    </a:cubicBezTo>
                    <a:cubicBezTo>
                      <a:pt x="405" y="278"/>
                      <a:pt x="405" y="278"/>
                      <a:pt x="405" y="278"/>
                    </a:cubicBezTo>
                    <a:cubicBezTo>
                      <a:pt x="368" y="304"/>
                      <a:pt x="368" y="304"/>
                      <a:pt x="368" y="304"/>
                    </a:cubicBezTo>
                    <a:cubicBezTo>
                      <a:pt x="356" y="215"/>
                      <a:pt x="356" y="215"/>
                      <a:pt x="356" y="215"/>
                    </a:cubicBezTo>
                    <a:cubicBezTo>
                      <a:pt x="375" y="207"/>
                      <a:pt x="375" y="207"/>
                      <a:pt x="375" y="207"/>
                    </a:cubicBezTo>
                    <a:cubicBezTo>
                      <a:pt x="376" y="207"/>
                      <a:pt x="364" y="241"/>
                      <a:pt x="364" y="241"/>
                    </a:cubicBezTo>
                    <a:lnTo>
                      <a:pt x="399" y="241"/>
                    </a:lnTo>
                    <a:close/>
                    <a:moveTo>
                      <a:pt x="362" y="478"/>
                    </a:moveTo>
                    <a:cubicBezTo>
                      <a:pt x="365" y="487"/>
                      <a:pt x="365" y="487"/>
                      <a:pt x="365" y="487"/>
                    </a:cubicBezTo>
                    <a:cubicBezTo>
                      <a:pt x="212" y="487"/>
                      <a:pt x="212" y="487"/>
                      <a:pt x="212" y="487"/>
                    </a:cubicBezTo>
                    <a:cubicBezTo>
                      <a:pt x="214" y="478"/>
                      <a:pt x="214" y="478"/>
                      <a:pt x="214" y="478"/>
                    </a:cubicBezTo>
                    <a:cubicBezTo>
                      <a:pt x="214" y="478"/>
                      <a:pt x="362" y="478"/>
                      <a:pt x="362" y="478"/>
                    </a:cubicBezTo>
                    <a:close/>
                    <a:moveTo>
                      <a:pt x="217" y="466"/>
                    </a:moveTo>
                    <a:cubicBezTo>
                      <a:pt x="217" y="466"/>
                      <a:pt x="220" y="448"/>
                      <a:pt x="220" y="449"/>
                    </a:cubicBezTo>
                    <a:cubicBezTo>
                      <a:pt x="359" y="450"/>
                      <a:pt x="359" y="450"/>
                      <a:pt x="359" y="450"/>
                    </a:cubicBezTo>
                    <a:cubicBezTo>
                      <a:pt x="361" y="465"/>
                      <a:pt x="361" y="465"/>
                      <a:pt x="361" y="465"/>
                    </a:cubicBezTo>
                    <a:lnTo>
                      <a:pt x="217" y="466"/>
                    </a:lnTo>
                    <a:close/>
                    <a:moveTo>
                      <a:pt x="368" y="501"/>
                    </a:moveTo>
                    <a:cubicBezTo>
                      <a:pt x="369" y="511"/>
                      <a:pt x="369" y="511"/>
                      <a:pt x="369" y="511"/>
                    </a:cubicBezTo>
                    <a:cubicBezTo>
                      <a:pt x="208" y="511"/>
                      <a:pt x="208" y="511"/>
                      <a:pt x="208" y="511"/>
                    </a:cubicBezTo>
                    <a:cubicBezTo>
                      <a:pt x="208" y="501"/>
                      <a:pt x="208" y="501"/>
                      <a:pt x="208" y="501"/>
                    </a:cubicBezTo>
                    <a:cubicBezTo>
                      <a:pt x="208" y="502"/>
                      <a:pt x="368" y="501"/>
                      <a:pt x="368" y="501"/>
                    </a:cubicBezTo>
                    <a:close/>
                    <a:moveTo>
                      <a:pt x="372" y="523"/>
                    </a:moveTo>
                    <a:cubicBezTo>
                      <a:pt x="372" y="535"/>
                      <a:pt x="372" y="535"/>
                      <a:pt x="372" y="535"/>
                    </a:cubicBezTo>
                    <a:cubicBezTo>
                      <a:pt x="205" y="535"/>
                      <a:pt x="205" y="535"/>
                      <a:pt x="205" y="535"/>
                    </a:cubicBezTo>
                    <a:cubicBezTo>
                      <a:pt x="205" y="524"/>
                      <a:pt x="205" y="524"/>
                      <a:pt x="205" y="524"/>
                    </a:cubicBezTo>
                    <a:lnTo>
                      <a:pt x="372" y="523"/>
                    </a:lnTo>
                    <a:close/>
                    <a:moveTo>
                      <a:pt x="386" y="435"/>
                    </a:moveTo>
                    <a:cubicBezTo>
                      <a:pt x="370" y="436"/>
                      <a:pt x="370" y="436"/>
                      <a:pt x="370" y="436"/>
                    </a:cubicBezTo>
                    <a:cubicBezTo>
                      <a:pt x="370" y="316"/>
                      <a:pt x="370" y="316"/>
                      <a:pt x="370" y="316"/>
                    </a:cubicBezTo>
                    <a:cubicBezTo>
                      <a:pt x="384" y="307"/>
                      <a:pt x="384" y="307"/>
                      <a:pt x="384" y="307"/>
                    </a:cubicBezTo>
                    <a:cubicBezTo>
                      <a:pt x="385" y="306"/>
                      <a:pt x="386" y="435"/>
                      <a:pt x="386" y="435"/>
                    </a:cubicBezTo>
                    <a:close/>
                    <a:moveTo>
                      <a:pt x="357" y="304"/>
                    </a:moveTo>
                    <a:cubicBezTo>
                      <a:pt x="344" y="304"/>
                      <a:pt x="344" y="304"/>
                      <a:pt x="344" y="304"/>
                    </a:cubicBezTo>
                    <a:cubicBezTo>
                      <a:pt x="334" y="219"/>
                      <a:pt x="334" y="219"/>
                      <a:pt x="334" y="219"/>
                    </a:cubicBezTo>
                    <a:cubicBezTo>
                      <a:pt x="344" y="219"/>
                      <a:pt x="344" y="219"/>
                      <a:pt x="344" y="219"/>
                    </a:cubicBezTo>
                    <a:lnTo>
                      <a:pt x="357" y="304"/>
                    </a:lnTo>
                    <a:close/>
                    <a:moveTo>
                      <a:pt x="358" y="325"/>
                    </a:moveTo>
                    <a:cubicBezTo>
                      <a:pt x="358" y="325"/>
                      <a:pt x="358" y="431"/>
                      <a:pt x="358" y="431"/>
                    </a:cubicBezTo>
                    <a:cubicBezTo>
                      <a:pt x="320" y="412"/>
                      <a:pt x="320" y="412"/>
                      <a:pt x="320" y="412"/>
                    </a:cubicBezTo>
                    <a:cubicBezTo>
                      <a:pt x="320" y="325"/>
                      <a:pt x="320" y="325"/>
                      <a:pt x="320" y="325"/>
                    </a:cubicBezTo>
                    <a:lnTo>
                      <a:pt x="358" y="325"/>
                    </a:lnTo>
                    <a:close/>
                    <a:moveTo>
                      <a:pt x="319" y="303"/>
                    </a:moveTo>
                    <a:cubicBezTo>
                      <a:pt x="316" y="219"/>
                      <a:pt x="316" y="219"/>
                      <a:pt x="316" y="219"/>
                    </a:cubicBezTo>
                    <a:cubicBezTo>
                      <a:pt x="323" y="219"/>
                      <a:pt x="323" y="219"/>
                      <a:pt x="323" y="219"/>
                    </a:cubicBezTo>
                    <a:cubicBezTo>
                      <a:pt x="332" y="303"/>
                      <a:pt x="332" y="303"/>
                      <a:pt x="332" y="303"/>
                    </a:cubicBezTo>
                    <a:lnTo>
                      <a:pt x="319" y="303"/>
                    </a:lnTo>
                    <a:close/>
                    <a:moveTo>
                      <a:pt x="259" y="303"/>
                    </a:moveTo>
                    <a:cubicBezTo>
                      <a:pt x="247" y="303"/>
                      <a:pt x="247" y="303"/>
                      <a:pt x="247" y="303"/>
                    </a:cubicBezTo>
                    <a:cubicBezTo>
                      <a:pt x="255" y="219"/>
                      <a:pt x="255" y="219"/>
                      <a:pt x="255" y="219"/>
                    </a:cubicBezTo>
                    <a:cubicBezTo>
                      <a:pt x="262" y="219"/>
                      <a:pt x="262" y="219"/>
                      <a:pt x="262" y="219"/>
                    </a:cubicBezTo>
                    <a:lnTo>
                      <a:pt x="259" y="303"/>
                    </a:lnTo>
                    <a:close/>
                    <a:moveTo>
                      <a:pt x="257" y="325"/>
                    </a:moveTo>
                    <a:cubicBezTo>
                      <a:pt x="258" y="412"/>
                      <a:pt x="258" y="412"/>
                      <a:pt x="258" y="412"/>
                    </a:cubicBezTo>
                    <a:cubicBezTo>
                      <a:pt x="220" y="431"/>
                      <a:pt x="220" y="431"/>
                      <a:pt x="220" y="431"/>
                    </a:cubicBezTo>
                    <a:cubicBezTo>
                      <a:pt x="220" y="431"/>
                      <a:pt x="220" y="325"/>
                      <a:pt x="220" y="325"/>
                    </a:cubicBezTo>
                    <a:lnTo>
                      <a:pt x="257" y="325"/>
                    </a:lnTo>
                    <a:close/>
                    <a:moveTo>
                      <a:pt x="235" y="304"/>
                    </a:moveTo>
                    <a:cubicBezTo>
                      <a:pt x="222" y="304"/>
                      <a:pt x="222" y="304"/>
                      <a:pt x="222" y="304"/>
                    </a:cubicBezTo>
                    <a:cubicBezTo>
                      <a:pt x="234" y="219"/>
                      <a:pt x="234" y="219"/>
                      <a:pt x="234" y="219"/>
                    </a:cubicBezTo>
                    <a:cubicBezTo>
                      <a:pt x="244" y="219"/>
                      <a:pt x="244" y="219"/>
                      <a:pt x="244" y="219"/>
                    </a:cubicBezTo>
                    <a:lnTo>
                      <a:pt x="235" y="304"/>
                    </a:lnTo>
                    <a:close/>
                    <a:moveTo>
                      <a:pt x="208" y="436"/>
                    </a:moveTo>
                    <a:cubicBezTo>
                      <a:pt x="191" y="436"/>
                      <a:pt x="191" y="436"/>
                      <a:pt x="191" y="436"/>
                    </a:cubicBezTo>
                    <a:cubicBezTo>
                      <a:pt x="191" y="436"/>
                      <a:pt x="190" y="304"/>
                      <a:pt x="190" y="304"/>
                    </a:cubicBezTo>
                    <a:cubicBezTo>
                      <a:pt x="208" y="316"/>
                      <a:pt x="208" y="316"/>
                      <a:pt x="208" y="316"/>
                    </a:cubicBezTo>
                    <a:lnTo>
                      <a:pt x="208" y="436"/>
                    </a:lnTo>
                    <a:close/>
                    <a:moveTo>
                      <a:pt x="406" y="292"/>
                    </a:moveTo>
                    <a:cubicBezTo>
                      <a:pt x="417" y="283"/>
                      <a:pt x="417" y="283"/>
                      <a:pt x="417" y="283"/>
                    </a:cubicBezTo>
                    <a:cubicBezTo>
                      <a:pt x="417" y="292"/>
                      <a:pt x="417" y="292"/>
                      <a:pt x="417" y="292"/>
                    </a:cubicBezTo>
                    <a:lnTo>
                      <a:pt x="406" y="292"/>
                    </a:lnTo>
                    <a:close/>
                    <a:moveTo>
                      <a:pt x="423" y="388"/>
                    </a:moveTo>
                    <a:cubicBezTo>
                      <a:pt x="423" y="343"/>
                      <a:pt x="423" y="343"/>
                      <a:pt x="423" y="343"/>
                    </a:cubicBezTo>
                    <a:cubicBezTo>
                      <a:pt x="450" y="343"/>
                      <a:pt x="450" y="343"/>
                      <a:pt x="450" y="343"/>
                    </a:cubicBezTo>
                    <a:cubicBezTo>
                      <a:pt x="450" y="388"/>
                      <a:pt x="450" y="388"/>
                      <a:pt x="450" y="388"/>
                    </a:cubicBezTo>
                    <a:lnTo>
                      <a:pt x="423" y="388"/>
                    </a:lnTo>
                    <a:close/>
                    <a:moveTo>
                      <a:pt x="548" y="424"/>
                    </a:moveTo>
                    <a:cubicBezTo>
                      <a:pt x="547" y="282"/>
                      <a:pt x="547" y="282"/>
                      <a:pt x="547" y="282"/>
                    </a:cubicBezTo>
                    <a:cubicBezTo>
                      <a:pt x="518" y="282"/>
                      <a:pt x="518" y="282"/>
                      <a:pt x="518" y="282"/>
                    </a:cubicBezTo>
                    <a:cubicBezTo>
                      <a:pt x="518" y="278"/>
                      <a:pt x="518" y="278"/>
                      <a:pt x="518" y="278"/>
                    </a:cubicBezTo>
                    <a:cubicBezTo>
                      <a:pt x="522" y="278"/>
                      <a:pt x="522" y="278"/>
                      <a:pt x="522" y="278"/>
                    </a:cubicBezTo>
                    <a:cubicBezTo>
                      <a:pt x="522" y="261"/>
                      <a:pt x="522" y="261"/>
                      <a:pt x="522" y="261"/>
                    </a:cubicBezTo>
                    <a:cubicBezTo>
                      <a:pt x="471" y="262"/>
                      <a:pt x="471" y="262"/>
                      <a:pt x="471" y="262"/>
                    </a:cubicBezTo>
                    <a:cubicBezTo>
                      <a:pt x="471" y="278"/>
                      <a:pt x="471" y="278"/>
                      <a:pt x="471" y="278"/>
                    </a:cubicBezTo>
                    <a:cubicBezTo>
                      <a:pt x="476" y="278"/>
                      <a:pt x="476" y="278"/>
                      <a:pt x="476" y="278"/>
                    </a:cubicBezTo>
                    <a:cubicBezTo>
                      <a:pt x="476" y="282"/>
                      <a:pt x="476" y="282"/>
                      <a:pt x="476" y="282"/>
                    </a:cubicBezTo>
                    <a:cubicBezTo>
                      <a:pt x="440" y="282"/>
                      <a:pt x="440" y="282"/>
                      <a:pt x="440" y="282"/>
                    </a:cubicBezTo>
                    <a:cubicBezTo>
                      <a:pt x="440" y="282"/>
                      <a:pt x="440" y="282"/>
                      <a:pt x="440" y="282"/>
                    </a:cubicBezTo>
                    <a:cubicBezTo>
                      <a:pt x="440" y="293"/>
                      <a:pt x="440" y="293"/>
                      <a:pt x="440" y="293"/>
                    </a:cubicBezTo>
                    <a:cubicBezTo>
                      <a:pt x="432" y="293"/>
                      <a:pt x="432" y="293"/>
                      <a:pt x="432" y="293"/>
                    </a:cubicBezTo>
                    <a:cubicBezTo>
                      <a:pt x="432" y="274"/>
                      <a:pt x="432" y="274"/>
                      <a:pt x="432" y="274"/>
                    </a:cubicBezTo>
                    <a:cubicBezTo>
                      <a:pt x="454" y="274"/>
                      <a:pt x="454" y="274"/>
                      <a:pt x="454" y="274"/>
                    </a:cubicBezTo>
                    <a:cubicBezTo>
                      <a:pt x="454" y="240"/>
                      <a:pt x="454" y="240"/>
                      <a:pt x="454" y="240"/>
                    </a:cubicBezTo>
                    <a:cubicBezTo>
                      <a:pt x="486" y="240"/>
                      <a:pt x="486" y="240"/>
                      <a:pt x="486" y="240"/>
                    </a:cubicBezTo>
                    <a:cubicBezTo>
                      <a:pt x="468" y="206"/>
                      <a:pt x="468" y="206"/>
                      <a:pt x="468" y="206"/>
                    </a:cubicBezTo>
                    <a:cubicBezTo>
                      <a:pt x="534" y="206"/>
                      <a:pt x="534" y="206"/>
                      <a:pt x="534" y="206"/>
                    </a:cubicBezTo>
                    <a:cubicBezTo>
                      <a:pt x="535" y="206"/>
                      <a:pt x="534" y="251"/>
                      <a:pt x="534" y="251"/>
                    </a:cubicBezTo>
                    <a:cubicBezTo>
                      <a:pt x="565" y="274"/>
                      <a:pt x="565" y="274"/>
                      <a:pt x="565" y="274"/>
                    </a:cubicBezTo>
                    <a:cubicBezTo>
                      <a:pt x="580" y="351"/>
                      <a:pt x="548" y="424"/>
                      <a:pt x="548" y="424"/>
                    </a:cubicBezTo>
                    <a:close/>
                    <a:moveTo>
                      <a:pt x="546" y="206"/>
                    </a:moveTo>
                    <a:cubicBezTo>
                      <a:pt x="553" y="220"/>
                      <a:pt x="563" y="258"/>
                      <a:pt x="563" y="258"/>
                    </a:cubicBezTo>
                    <a:cubicBezTo>
                      <a:pt x="546" y="244"/>
                      <a:pt x="546" y="244"/>
                      <a:pt x="546" y="244"/>
                    </a:cubicBezTo>
                    <a:lnTo>
                      <a:pt x="546" y="206"/>
                    </a:lnTo>
                    <a:close/>
                    <a:moveTo>
                      <a:pt x="540" y="193"/>
                    </a:moveTo>
                    <a:cubicBezTo>
                      <a:pt x="476" y="193"/>
                      <a:pt x="476" y="193"/>
                      <a:pt x="476" y="193"/>
                    </a:cubicBezTo>
                    <a:cubicBezTo>
                      <a:pt x="440" y="177"/>
                      <a:pt x="440" y="177"/>
                      <a:pt x="440" y="177"/>
                    </a:cubicBezTo>
                    <a:cubicBezTo>
                      <a:pt x="465" y="226"/>
                      <a:pt x="465" y="226"/>
                      <a:pt x="465" y="226"/>
                    </a:cubicBezTo>
                    <a:cubicBezTo>
                      <a:pt x="442" y="226"/>
                      <a:pt x="442" y="226"/>
                      <a:pt x="442" y="226"/>
                    </a:cubicBezTo>
                    <a:cubicBezTo>
                      <a:pt x="442" y="258"/>
                      <a:pt x="442" y="258"/>
                      <a:pt x="442" y="258"/>
                    </a:cubicBezTo>
                    <a:cubicBezTo>
                      <a:pt x="418" y="258"/>
                      <a:pt x="418" y="258"/>
                      <a:pt x="418" y="258"/>
                    </a:cubicBezTo>
                    <a:cubicBezTo>
                      <a:pt x="418" y="271"/>
                      <a:pt x="418" y="271"/>
                      <a:pt x="418" y="271"/>
                    </a:cubicBezTo>
                    <a:cubicBezTo>
                      <a:pt x="399" y="261"/>
                      <a:pt x="399" y="261"/>
                      <a:pt x="399" y="261"/>
                    </a:cubicBezTo>
                    <a:cubicBezTo>
                      <a:pt x="418" y="231"/>
                      <a:pt x="418" y="231"/>
                      <a:pt x="418" y="231"/>
                    </a:cubicBezTo>
                    <a:cubicBezTo>
                      <a:pt x="378" y="230"/>
                      <a:pt x="378" y="230"/>
                      <a:pt x="378" y="230"/>
                    </a:cubicBezTo>
                    <a:cubicBezTo>
                      <a:pt x="397" y="183"/>
                      <a:pt x="397" y="183"/>
                      <a:pt x="397" y="183"/>
                    </a:cubicBezTo>
                    <a:cubicBezTo>
                      <a:pt x="351" y="205"/>
                      <a:pt x="351" y="205"/>
                      <a:pt x="351" y="205"/>
                    </a:cubicBezTo>
                    <a:cubicBezTo>
                      <a:pt x="226" y="205"/>
                      <a:pt x="226" y="205"/>
                      <a:pt x="226" y="205"/>
                    </a:cubicBezTo>
                    <a:cubicBezTo>
                      <a:pt x="180" y="183"/>
                      <a:pt x="180" y="183"/>
                      <a:pt x="180" y="183"/>
                    </a:cubicBezTo>
                    <a:cubicBezTo>
                      <a:pt x="198" y="229"/>
                      <a:pt x="198" y="229"/>
                      <a:pt x="198" y="229"/>
                    </a:cubicBezTo>
                    <a:cubicBezTo>
                      <a:pt x="160" y="229"/>
                      <a:pt x="160" y="229"/>
                      <a:pt x="160" y="229"/>
                    </a:cubicBezTo>
                    <a:cubicBezTo>
                      <a:pt x="178" y="261"/>
                      <a:pt x="178" y="261"/>
                      <a:pt x="178" y="261"/>
                    </a:cubicBezTo>
                    <a:cubicBezTo>
                      <a:pt x="160" y="270"/>
                      <a:pt x="160" y="270"/>
                      <a:pt x="160" y="270"/>
                    </a:cubicBezTo>
                    <a:cubicBezTo>
                      <a:pt x="160" y="258"/>
                      <a:pt x="160" y="258"/>
                      <a:pt x="160" y="258"/>
                    </a:cubicBezTo>
                    <a:cubicBezTo>
                      <a:pt x="137" y="258"/>
                      <a:pt x="137" y="258"/>
                      <a:pt x="137" y="258"/>
                    </a:cubicBezTo>
                    <a:cubicBezTo>
                      <a:pt x="137" y="226"/>
                      <a:pt x="137" y="226"/>
                      <a:pt x="137" y="226"/>
                    </a:cubicBezTo>
                    <a:cubicBezTo>
                      <a:pt x="113" y="226"/>
                      <a:pt x="113" y="226"/>
                      <a:pt x="113" y="226"/>
                    </a:cubicBezTo>
                    <a:cubicBezTo>
                      <a:pt x="139" y="177"/>
                      <a:pt x="139" y="177"/>
                      <a:pt x="139" y="177"/>
                    </a:cubicBezTo>
                    <a:cubicBezTo>
                      <a:pt x="102" y="193"/>
                      <a:pt x="102" y="193"/>
                      <a:pt x="102" y="193"/>
                    </a:cubicBezTo>
                    <a:cubicBezTo>
                      <a:pt x="39" y="193"/>
                      <a:pt x="39" y="193"/>
                      <a:pt x="39" y="193"/>
                    </a:cubicBezTo>
                    <a:cubicBezTo>
                      <a:pt x="39" y="193"/>
                      <a:pt x="45" y="181"/>
                      <a:pt x="51" y="171"/>
                    </a:cubicBezTo>
                    <a:cubicBezTo>
                      <a:pt x="51" y="171"/>
                      <a:pt x="122" y="162"/>
                      <a:pt x="208" y="115"/>
                    </a:cubicBezTo>
                    <a:cubicBezTo>
                      <a:pt x="208" y="115"/>
                      <a:pt x="213" y="111"/>
                      <a:pt x="218" y="115"/>
                    </a:cubicBezTo>
                    <a:cubicBezTo>
                      <a:pt x="244" y="136"/>
                      <a:pt x="244" y="136"/>
                      <a:pt x="244" y="136"/>
                    </a:cubicBezTo>
                    <a:cubicBezTo>
                      <a:pt x="289" y="88"/>
                      <a:pt x="289" y="88"/>
                      <a:pt x="289" y="88"/>
                    </a:cubicBezTo>
                    <a:cubicBezTo>
                      <a:pt x="333" y="136"/>
                      <a:pt x="333" y="136"/>
                      <a:pt x="333" y="136"/>
                    </a:cubicBezTo>
                    <a:cubicBezTo>
                      <a:pt x="363" y="114"/>
                      <a:pt x="363" y="114"/>
                      <a:pt x="363" y="114"/>
                    </a:cubicBezTo>
                    <a:cubicBezTo>
                      <a:pt x="363" y="114"/>
                      <a:pt x="367" y="113"/>
                      <a:pt x="370" y="115"/>
                    </a:cubicBezTo>
                    <a:cubicBezTo>
                      <a:pt x="370" y="115"/>
                      <a:pt x="485" y="178"/>
                      <a:pt x="526" y="167"/>
                    </a:cubicBezTo>
                    <a:cubicBezTo>
                      <a:pt x="526" y="167"/>
                      <a:pt x="540" y="191"/>
                      <a:pt x="540" y="193"/>
                    </a:cubicBezTo>
                    <a:close/>
                    <a:moveTo>
                      <a:pt x="125" y="91"/>
                    </a:moveTo>
                    <a:cubicBezTo>
                      <a:pt x="251" y="0"/>
                      <a:pt x="379" y="52"/>
                      <a:pt x="379" y="52"/>
                    </a:cubicBezTo>
                    <a:cubicBezTo>
                      <a:pt x="475" y="84"/>
                      <a:pt x="518" y="156"/>
                      <a:pt x="518" y="156"/>
                    </a:cubicBezTo>
                    <a:cubicBezTo>
                      <a:pt x="466" y="155"/>
                      <a:pt x="367" y="100"/>
                      <a:pt x="367" y="100"/>
                    </a:cubicBezTo>
                    <a:cubicBezTo>
                      <a:pt x="363" y="98"/>
                      <a:pt x="361" y="100"/>
                      <a:pt x="361" y="100"/>
                    </a:cubicBezTo>
                    <a:cubicBezTo>
                      <a:pt x="335" y="121"/>
                      <a:pt x="335" y="121"/>
                      <a:pt x="335" y="121"/>
                    </a:cubicBezTo>
                    <a:cubicBezTo>
                      <a:pt x="289" y="71"/>
                      <a:pt x="289" y="71"/>
                      <a:pt x="289" y="71"/>
                    </a:cubicBezTo>
                    <a:cubicBezTo>
                      <a:pt x="242" y="120"/>
                      <a:pt x="242" y="120"/>
                      <a:pt x="242" y="120"/>
                    </a:cubicBezTo>
                    <a:cubicBezTo>
                      <a:pt x="220" y="101"/>
                      <a:pt x="220" y="101"/>
                      <a:pt x="220" y="101"/>
                    </a:cubicBezTo>
                    <a:cubicBezTo>
                      <a:pt x="218" y="99"/>
                      <a:pt x="212" y="99"/>
                      <a:pt x="212" y="99"/>
                    </a:cubicBezTo>
                    <a:cubicBezTo>
                      <a:pt x="120" y="151"/>
                      <a:pt x="60" y="158"/>
                      <a:pt x="60" y="158"/>
                    </a:cubicBezTo>
                    <a:cubicBezTo>
                      <a:pt x="60" y="158"/>
                      <a:pt x="60" y="158"/>
                      <a:pt x="60" y="158"/>
                    </a:cubicBezTo>
                    <a:cubicBezTo>
                      <a:pt x="61" y="156"/>
                      <a:pt x="61" y="156"/>
                      <a:pt x="61" y="156"/>
                    </a:cubicBezTo>
                    <a:cubicBezTo>
                      <a:pt x="84" y="121"/>
                      <a:pt x="125" y="91"/>
                      <a:pt x="125"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7" name="Freeform 57"/>
              <p:cNvSpPr>
                <a:spLocks noEditPoints="1"/>
              </p:cNvSpPr>
              <p:nvPr/>
            </p:nvSpPr>
            <p:spPr bwMode="auto">
              <a:xfrm>
                <a:off x="736601" y="1049338"/>
                <a:ext cx="284163" cy="73025"/>
              </a:xfrm>
              <a:custGeom>
                <a:avLst/>
                <a:gdLst>
                  <a:gd name="T0" fmla="*/ 508 w 585"/>
                  <a:gd name="T1" fmla="*/ 2 h 150"/>
                  <a:gd name="T2" fmla="*/ 427 w 585"/>
                  <a:gd name="T3" fmla="*/ 41 h 150"/>
                  <a:gd name="T4" fmla="*/ 422 w 585"/>
                  <a:gd name="T5" fmla="*/ 30 h 150"/>
                  <a:gd name="T6" fmla="*/ 164 w 585"/>
                  <a:gd name="T7" fmla="*/ 30 h 150"/>
                  <a:gd name="T8" fmla="*/ 157 w 585"/>
                  <a:gd name="T9" fmla="*/ 44 h 150"/>
                  <a:gd name="T10" fmla="*/ 76 w 585"/>
                  <a:gd name="T11" fmla="*/ 0 h 150"/>
                  <a:gd name="T12" fmla="*/ 76 w 585"/>
                  <a:gd name="T13" fmla="*/ 45 h 150"/>
                  <a:gd name="T14" fmla="*/ 0 w 585"/>
                  <a:gd name="T15" fmla="*/ 46 h 150"/>
                  <a:gd name="T16" fmla="*/ 168 w 585"/>
                  <a:gd name="T17" fmla="*/ 131 h 150"/>
                  <a:gd name="T18" fmla="*/ 172 w 585"/>
                  <a:gd name="T19" fmla="*/ 118 h 150"/>
                  <a:gd name="T20" fmla="*/ 412 w 585"/>
                  <a:gd name="T21" fmla="*/ 117 h 150"/>
                  <a:gd name="T22" fmla="*/ 417 w 585"/>
                  <a:gd name="T23" fmla="*/ 132 h 150"/>
                  <a:gd name="T24" fmla="*/ 585 w 585"/>
                  <a:gd name="T25" fmla="*/ 46 h 150"/>
                  <a:gd name="T26" fmla="*/ 509 w 585"/>
                  <a:gd name="T27" fmla="*/ 46 h 150"/>
                  <a:gd name="T28" fmla="*/ 508 w 585"/>
                  <a:gd name="T29" fmla="*/ 2 h 150"/>
                  <a:gd name="T30" fmla="*/ 160 w 585"/>
                  <a:gd name="T31" fmla="*/ 117 h 150"/>
                  <a:gd name="T32" fmla="*/ 36 w 585"/>
                  <a:gd name="T33" fmla="*/ 58 h 150"/>
                  <a:gd name="T34" fmla="*/ 87 w 585"/>
                  <a:gd name="T35" fmla="*/ 58 h 150"/>
                  <a:gd name="T36" fmla="*/ 87 w 585"/>
                  <a:gd name="T37" fmla="*/ 23 h 150"/>
                  <a:gd name="T38" fmla="*/ 87 w 585"/>
                  <a:gd name="T39" fmla="*/ 22 h 150"/>
                  <a:gd name="T40" fmla="*/ 88 w 585"/>
                  <a:gd name="T41" fmla="*/ 23 h 150"/>
                  <a:gd name="T42" fmla="*/ 155 w 585"/>
                  <a:gd name="T43" fmla="*/ 54 h 150"/>
                  <a:gd name="T44" fmla="*/ 138 w 585"/>
                  <a:gd name="T45" fmla="*/ 105 h 150"/>
                  <a:gd name="T46" fmla="*/ 160 w 585"/>
                  <a:gd name="T47" fmla="*/ 114 h 150"/>
                  <a:gd name="T48" fmla="*/ 160 w 585"/>
                  <a:gd name="T49" fmla="*/ 117 h 150"/>
                  <a:gd name="T50" fmla="*/ 153 w 585"/>
                  <a:gd name="T51" fmla="*/ 99 h 150"/>
                  <a:gd name="T52" fmla="*/ 170 w 585"/>
                  <a:gd name="T53" fmla="*/ 43 h 150"/>
                  <a:gd name="T54" fmla="*/ 170 w 585"/>
                  <a:gd name="T55" fmla="*/ 42 h 150"/>
                  <a:gd name="T56" fmla="*/ 173 w 585"/>
                  <a:gd name="T57" fmla="*/ 43 h 150"/>
                  <a:gd name="T58" fmla="*/ 416 w 585"/>
                  <a:gd name="T59" fmla="*/ 45 h 150"/>
                  <a:gd name="T60" fmla="*/ 433 w 585"/>
                  <a:gd name="T61" fmla="*/ 98 h 150"/>
                  <a:gd name="T62" fmla="*/ 431 w 585"/>
                  <a:gd name="T63" fmla="*/ 99 h 150"/>
                  <a:gd name="T64" fmla="*/ 153 w 585"/>
                  <a:gd name="T65" fmla="*/ 99 h 150"/>
                  <a:gd name="T66" fmla="*/ 426 w 585"/>
                  <a:gd name="T67" fmla="*/ 118 h 150"/>
                  <a:gd name="T68" fmla="*/ 425 w 585"/>
                  <a:gd name="T69" fmla="*/ 115 h 150"/>
                  <a:gd name="T70" fmla="*/ 448 w 585"/>
                  <a:gd name="T71" fmla="*/ 105 h 150"/>
                  <a:gd name="T72" fmla="*/ 432 w 585"/>
                  <a:gd name="T73" fmla="*/ 59 h 150"/>
                  <a:gd name="T74" fmla="*/ 430 w 585"/>
                  <a:gd name="T75" fmla="*/ 55 h 150"/>
                  <a:gd name="T76" fmla="*/ 497 w 585"/>
                  <a:gd name="T77" fmla="*/ 22 h 150"/>
                  <a:gd name="T78" fmla="*/ 497 w 585"/>
                  <a:gd name="T79" fmla="*/ 57 h 150"/>
                  <a:gd name="T80" fmla="*/ 550 w 585"/>
                  <a:gd name="T81" fmla="*/ 57 h 150"/>
                  <a:gd name="T82" fmla="*/ 426 w 585"/>
                  <a:gd name="T83"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5" h="150">
                    <a:moveTo>
                      <a:pt x="508" y="2"/>
                    </a:moveTo>
                    <a:cubicBezTo>
                      <a:pt x="508" y="2"/>
                      <a:pt x="458" y="35"/>
                      <a:pt x="427" y="41"/>
                    </a:cubicBezTo>
                    <a:cubicBezTo>
                      <a:pt x="422" y="30"/>
                      <a:pt x="422" y="30"/>
                      <a:pt x="422" y="30"/>
                    </a:cubicBezTo>
                    <a:cubicBezTo>
                      <a:pt x="422" y="30"/>
                      <a:pt x="303" y="78"/>
                      <a:pt x="164" y="30"/>
                    </a:cubicBezTo>
                    <a:cubicBezTo>
                      <a:pt x="157" y="44"/>
                      <a:pt x="157" y="44"/>
                      <a:pt x="157" y="44"/>
                    </a:cubicBezTo>
                    <a:cubicBezTo>
                      <a:pt x="157" y="44"/>
                      <a:pt x="81" y="8"/>
                      <a:pt x="76" y="0"/>
                    </a:cubicBezTo>
                    <a:cubicBezTo>
                      <a:pt x="76" y="45"/>
                      <a:pt x="76" y="45"/>
                      <a:pt x="76" y="45"/>
                    </a:cubicBezTo>
                    <a:cubicBezTo>
                      <a:pt x="0" y="46"/>
                      <a:pt x="0" y="46"/>
                      <a:pt x="0" y="46"/>
                    </a:cubicBezTo>
                    <a:cubicBezTo>
                      <a:pt x="0" y="46"/>
                      <a:pt x="89" y="117"/>
                      <a:pt x="168" y="131"/>
                    </a:cubicBezTo>
                    <a:cubicBezTo>
                      <a:pt x="172" y="118"/>
                      <a:pt x="172" y="118"/>
                      <a:pt x="172" y="118"/>
                    </a:cubicBezTo>
                    <a:cubicBezTo>
                      <a:pt x="172" y="118"/>
                      <a:pt x="304" y="147"/>
                      <a:pt x="412" y="117"/>
                    </a:cubicBezTo>
                    <a:cubicBezTo>
                      <a:pt x="417" y="132"/>
                      <a:pt x="417" y="132"/>
                      <a:pt x="417" y="132"/>
                    </a:cubicBezTo>
                    <a:cubicBezTo>
                      <a:pt x="417" y="132"/>
                      <a:pt x="517" y="106"/>
                      <a:pt x="585" y="46"/>
                    </a:cubicBezTo>
                    <a:cubicBezTo>
                      <a:pt x="509" y="46"/>
                      <a:pt x="509" y="46"/>
                      <a:pt x="509" y="46"/>
                    </a:cubicBezTo>
                    <a:lnTo>
                      <a:pt x="508" y="2"/>
                    </a:lnTo>
                    <a:close/>
                    <a:moveTo>
                      <a:pt x="160" y="117"/>
                    </a:moveTo>
                    <a:cubicBezTo>
                      <a:pt x="78" y="94"/>
                      <a:pt x="36" y="58"/>
                      <a:pt x="36" y="58"/>
                    </a:cubicBezTo>
                    <a:cubicBezTo>
                      <a:pt x="87" y="58"/>
                      <a:pt x="87" y="58"/>
                      <a:pt x="87" y="58"/>
                    </a:cubicBezTo>
                    <a:cubicBezTo>
                      <a:pt x="87" y="23"/>
                      <a:pt x="87" y="23"/>
                      <a:pt x="87" y="23"/>
                    </a:cubicBezTo>
                    <a:cubicBezTo>
                      <a:pt x="86" y="22"/>
                      <a:pt x="87" y="22"/>
                      <a:pt x="87" y="22"/>
                    </a:cubicBezTo>
                    <a:cubicBezTo>
                      <a:pt x="88" y="23"/>
                      <a:pt x="88" y="23"/>
                      <a:pt x="88" y="23"/>
                    </a:cubicBezTo>
                    <a:cubicBezTo>
                      <a:pt x="117" y="40"/>
                      <a:pt x="155" y="54"/>
                      <a:pt x="155" y="54"/>
                    </a:cubicBezTo>
                    <a:cubicBezTo>
                      <a:pt x="156" y="56"/>
                      <a:pt x="138" y="105"/>
                      <a:pt x="138" y="105"/>
                    </a:cubicBezTo>
                    <a:cubicBezTo>
                      <a:pt x="140" y="107"/>
                      <a:pt x="160" y="114"/>
                      <a:pt x="160" y="114"/>
                    </a:cubicBezTo>
                    <a:lnTo>
                      <a:pt x="160" y="117"/>
                    </a:lnTo>
                    <a:close/>
                    <a:moveTo>
                      <a:pt x="153" y="99"/>
                    </a:moveTo>
                    <a:cubicBezTo>
                      <a:pt x="170" y="43"/>
                      <a:pt x="170" y="43"/>
                      <a:pt x="170" y="43"/>
                    </a:cubicBezTo>
                    <a:cubicBezTo>
                      <a:pt x="170" y="43"/>
                      <a:pt x="170" y="42"/>
                      <a:pt x="170" y="42"/>
                    </a:cubicBezTo>
                    <a:cubicBezTo>
                      <a:pt x="173" y="43"/>
                      <a:pt x="173" y="43"/>
                      <a:pt x="173" y="43"/>
                    </a:cubicBezTo>
                    <a:cubicBezTo>
                      <a:pt x="280" y="89"/>
                      <a:pt x="416" y="45"/>
                      <a:pt x="416" y="45"/>
                    </a:cubicBezTo>
                    <a:cubicBezTo>
                      <a:pt x="433" y="98"/>
                      <a:pt x="433" y="98"/>
                      <a:pt x="433" y="98"/>
                    </a:cubicBezTo>
                    <a:cubicBezTo>
                      <a:pt x="431" y="99"/>
                      <a:pt x="431" y="99"/>
                      <a:pt x="431" y="99"/>
                    </a:cubicBezTo>
                    <a:cubicBezTo>
                      <a:pt x="279" y="150"/>
                      <a:pt x="153" y="99"/>
                      <a:pt x="153" y="99"/>
                    </a:cubicBezTo>
                    <a:close/>
                    <a:moveTo>
                      <a:pt x="426" y="118"/>
                    </a:moveTo>
                    <a:cubicBezTo>
                      <a:pt x="425" y="115"/>
                      <a:pt x="425" y="115"/>
                      <a:pt x="425" y="115"/>
                    </a:cubicBezTo>
                    <a:cubicBezTo>
                      <a:pt x="425" y="115"/>
                      <a:pt x="446" y="107"/>
                      <a:pt x="448" y="105"/>
                    </a:cubicBezTo>
                    <a:cubicBezTo>
                      <a:pt x="432" y="59"/>
                      <a:pt x="432" y="59"/>
                      <a:pt x="432" y="59"/>
                    </a:cubicBezTo>
                    <a:cubicBezTo>
                      <a:pt x="432" y="59"/>
                      <a:pt x="431" y="55"/>
                      <a:pt x="430" y="55"/>
                    </a:cubicBezTo>
                    <a:cubicBezTo>
                      <a:pt x="430" y="55"/>
                      <a:pt x="484" y="34"/>
                      <a:pt x="497" y="22"/>
                    </a:cubicBezTo>
                    <a:cubicBezTo>
                      <a:pt x="497" y="57"/>
                      <a:pt x="497" y="57"/>
                      <a:pt x="497" y="57"/>
                    </a:cubicBezTo>
                    <a:cubicBezTo>
                      <a:pt x="550" y="57"/>
                      <a:pt x="550" y="57"/>
                      <a:pt x="550" y="57"/>
                    </a:cubicBezTo>
                    <a:cubicBezTo>
                      <a:pt x="550" y="57"/>
                      <a:pt x="490" y="100"/>
                      <a:pt x="426"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8" name="Freeform 58"/>
              <p:cNvSpPr/>
              <p:nvPr/>
            </p:nvSpPr>
            <p:spPr bwMode="auto">
              <a:xfrm>
                <a:off x="1870076" y="719138"/>
                <a:ext cx="185738" cy="247650"/>
              </a:xfrm>
              <a:custGeom>
                <a:avLst/>
                <a:gdLst>
                  <a:gd name="T0" fmla="*/ 284 w 381"/>
                  <a:gd name="T1" fmla="*/ 234 h 509"/>
                  <a:gd name="T2" fmla="*/ 375 w 381"/>
                  <a:gd name="T3" fmla="*/ 112 h 509"/>
                  <a:gd name="T4" fmla="*/ 258 w 381"/>
                  <a:gd name="T5" fmla="*/ 133 h 509"/>
                  <a:gd name="T6" fmla="*/ 224 w 381"/>
                  <a:gd name="T7" fmla="*/ 108 h 509"/>
                  <a:gd name="T8" fmla="*/ 260 w 381"/>
                  <a:gd name="T9" fmla="*/ 74 h 509"/>
                  <a:gd name="T10" fmla="*/ 234 w 381"/>
                  <a:gd name="T11" fmla="*/ 3 h 509"/>
                  <a:gd name="T12" fmla="*/ 196 w 381"/>
                  <a:gd name="T13" fmla="*/ 122 h 509"/>
                  <a:gd name="T14" fmla="*/ 138 w 381"/>
                  <a:gd name="T15" fmla="*/ 135 h 509"/>
                  <a:gd name="T16" fmla="*/ 159 w 381"/>
                  <a:gd name="T17" fmla="*/ 151 h 509"/>
                  <a:gd name="T18" fmla="*/ 145 w 381"/>
                  <a:gd name="T19" fmla="*/ 169 h 509"/>
                  <a:gd name="T20" fmla="*/ 159 w 381"/>
                  <a:gd name="T21" fmla="*/ 176 h 509"/>
                  <a:gd name="T22" fmla="*/ 136 w 381"/>
                  <a:gd name="T23" fmla="*/ 195 h 509"/>
                  <a:gd name="T24" fmla="*/ 84 w 381"/>
                  <a:gd name="T25" fmla="*/ 120 h 509"/>
                  <a:gd name="T26" fmla="*/ 96 w 381"/>
                  <a:gd name="T27" fmla="*/ 147 h 509"/>
                  <a:gd name="T28" fmla="*/ 94 w 381"/>
                  <a:gd name="T29" fmla="*/ 218 h 509"/>
                  <a:gd name="T30" fmla="*/ 69 w 381"/>
                  <a:gd name="T31" fmla="*/ 199 h 509"/>
                  <a:gd name="T32" fmla="*/ 100 w 381"/>
                  <a:gd name="T33" fmla="*/ 273 h 509"/>
                  <a:gd name="T34" fmla="*/ 166 w 381"/>
                  <a:gd name="T35" fmla="*/ 211 h 509"/>
                  <a:gd name="T36" fmla="*/ 198 w 381"/>
                  <a:gd name="T37" fmla="*/ 221 h 509"/>
                  <a:gd name="T38" fmla="*/ 218 w 381"/>
                  <a:gd name="T39" fmla="*/ 215 h 509"/>
                  <a:gd name="T40" fmla="*/ 240 w 381"/>
                  <a:gd name="T41" fmla="*/ 161 h 509"/>
                  <a:gd name="T42" fmla="*/ 330 w 381"/>
                  <a:gd name="T43" fmla="*/ 122 h 509"/>
                  <a:gd name="T44" fmla="*/ 250 w 381"/>
                  <a:gd name="T45" fmla="*/ 235 h 509"/>
                  <a:gd name="T46" fmla="*/ 181 w 381"/>
                  <a:gd name="T47" fmla="*/ 271 h 509"/>
                  <a:gd name="T48" fmla="*/ 168 w 381"/>
                  <a:gd name="T49" fmla="*/ 311 h 509"/>
                  <a:gd name="T50" fmla="*/ 222 w 381"/>
                  <a:gd name="T51" fmla="*/ 291 h 509"/>
                  <a:gd name="T52" fmla="*/ 178 w 381"/>
                  <a:gd name="T53" fmla="*/ 353 h 509"/>
                  <a:gd name="T54" fmla="*/ 0 w 381"/>
                  <a:gd name="T55" fmla="*/ 420 h 509"/>
                  <a:gd name="T56" fmla="*/ 56 w 381"/>
                  <a:gd name="T57" fmla="*/ 430 h 509"/>
                  <a:gd name="T58" fmla="*/ 185 w 381"/>
                  <a:gd name="T59" fmla="*/ 387 h 509"/>
                  <a:gd name="T60" fmla="*/ 113 w 381"/>
                  <a:gd name="T61" fmla="*/ 478 h 509"/>
                  <a:gd name="T62" fmla="*/ 178 w 381"/>
                  <a:gd name="T63" fmla="*/ 509 h 509"/>
                  <a:gd name="T64" fmla="*/ 211 w 381"/>
                  <a:gd name="T65" fmla="*/ 432 h 509"/>
                  <a:gd name="T66" fmla="*/ 245 w 381"/>
                  <a:gd name="T67" fmla="*/ 357 h 509"/>
                  <a:gd name="T68" fmla="*/ 224 w 381"/>
                  <a:gd name="T69" fmla="*/ 391 h 509"/>
                  <a:gd name="T70" fmla="*/ 301 w 381"/>
                  <a:gd name="T71" fmla="*/ 351 h 509"/>
                  <a:gd name="T72" fmla="*/ 196 w 381"/>
                  <a:gd name="T73" fmla="*/ 341 h 509"/>
                  <a:gd name="T74" fmla="*/ 311 w 381"/>
                  <a:gd name="T75" fmla="*/ 24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1" h="509">
                    <a:moveTo>
                      <a:pt x="311" y="246"/>
                    </a:moveTo>
                    <a:cubicBezTo>
                      <a:pt x="305" y="235"/>
                      <a:pt x="294" y="237"/>
                      <a:pt x="284" y="234"/>
                    </a:cubicBezTo>
                    <a:cubicBezTo>
                      <a:pt x="287" y="222"/>
                      <a:pt x="296" y="216"/>
                      <a:pt x="306" y="210"/>
                    </a:cubicBezTo>
                    <a:cubicBezTo>
                      <a:pt x="311" y="195"/>
                      <a:pt x="381" y="129"/>
                      <a:pt x="375" y="112"/>
                    </a:cubicBezTo>
                    <a:cubicBezTo>
                      <a:pt x="362" y="103"/>
                      <a:pt x="348" y="100"/>
                      <a:pt x="331" y="100"/>
                    </a:cubicBezTo>
                    <a:cubicBezTo>
                      <a:pt x="312" y="116"/>
                      <a:pt x="283" y="117"/>
                      <a:pt x="258" y="133"/>
                    </a:cubicBezTo>
                    <a:cubicBezTo>
                      <a:pt x="244" y="127"/>
                      <a:pt x="227" y="131"/>
                      <a:pt x="209" y="126"/>
                    </a:cubicBezTo>
                    <a:cubicBezTo>
                      <a:pt x="210" y="117"/>
                      <a:pt x="218" y="113"/>
                      <a:pt x="224" y="108"/>
                    </a:cubicBezTo>
                    <a:cubicBezTo>
                      <a:pt x="225" y="107"/>
                      <a:pt x="226" y="110"/>
                      <a:pt x="227" y="109"/>
                    </a:cubicBezTo>
                    <a:cubicBezTo>
                      <a:pt x="240" y="100"/>
                      <a:pt x="240" y="79"/>
                      <a:pt x="260" y="74"/>
                    </a:cubicBezTo>
                    <a:cubicBezTo>
                      <a:pt x="278" y="55"/>
                      <a:pt x="284" y="31"/>
                      <a:pt x="261" y="13"/>
                    </a:cubicBezTo>
                    <a:cubicBezTo>
                      <a:pt x="251" y="14"/>
                      <a:pt x="240" y="0"/>
                      <a:pt x="234" y="3"/>
                    </a:cubicBezTo>
                    <a:cubicBezTo>
                      <a:pt x="228" y="11"/>
                      <a:pt x="239" y="22"/>
                      <a:pt x="242" y="34"/>
                    </a:cubicBezTo>
                    <a:cubicBezTo>
                      <a:pt x="234" y="70"/>
                      <a:pt x="212" y="93"/>
                      <a:pt x="196" y="122"/>
                    </a:cubicBezTo>
                    <a:cubicBezTo>
                      <a:pt x="182" y="135"/>
                      <a:pt x="156" y="136"/>
                      <a:pt x="139" y="135"/>
                    </a:cubicBezTo>
                    <a:cubicBezTo>
                      <a:pt x="139" y="134"/>
                      <a:pt x="138" y="134"/>
                      <a:pt x="138" y="135"/>
                    </a:cubicBezTo>
                    <a:cubicBezTo>
                      <a:pt x="142" y="136"/>
                      <a:pt x="136" y="139"/>
                      <a:pt x="138" y="143"/>
                    </a:cubicBezTo>
                    <a:cubicBezTo>
                      <a:pt x="146" y="149"/>
                      <a:pt x="160" y="140"/>
                      <a:pt x="159" y="151"/>
                    </a:cubicBezTo>
                    <a:cubicBezTo>
                      <a:pt x="154" y="160"/>
                      <a:pt x="143" y="155"/>
                      <a:pt x="138" y="162"/>
                    </a:cubicBezTo>
                    <a:cubicBezTo>
                      <a:pt x="140" y="164"/>
                      <a:pt x="141" y="168"/>
                      <a:pt x="145" y="169"/>
                    </a:cubicBezTo>
                    <a:cubicBezTo>
                      <a:pt x="161" y="159"/>
                      <a:pt x="185" y="157"/>
                      <a:pt x="201" y="160"/>
                    </a:cubicBezTo>
                    <a:cubicBezTo>
                      <a:pt x="194" y="175"/>
                      <a:pt x="174" y="177"/>
                      <a:pt x="159" y="176"/>
                    </a:cubicBezTo>
                    <a:cubicBezTo>
                      <a:pt x="158" y="182"/>
                      <a:pt x="157" y="187"/>
                      <a:pt x="162" y="187"/>
                    </a:cubicBezTo>
                    <a:cubicBezTo>
                      <a:pt x="163" y="198"/>
                      <a:pt x="143" y="211"/>
                      <a:pt x="136" y="195"/>
                    </a:cubicBezTo>
                    <a:cubicBezTo>
                      <a:pt x="148" y="180"/>
                      <a:pt x="102" y="133"/>
                      <a:pt x="87" y="128"/>
                    </a:cubicBezTo>
                    <a:cubicBezTo>
                      <a:pt x="86" y="125"/>
                      <a:pt x="87" y="124"/>
                      <a:pt x="84" y="120"/>
                    </a:cubicBezTo>
                    <a:cubicBezTo>
                      <a:pt x="82" y="121"/>
                      <a:pt x="78" y="121"/>
                      <a:pt x="77" y="123"/>
                    </a:cubicBezTo>
                    <a:cubicBezTo>
                      <a:pt x="82" y="133"/>
                      <a:pt x="89" y="140"/>
                      <a:pt x="96" y="147"/>
                    </a:cubicBezTo>
                    <a:cubicBezTo>
                      <a:pt x="103" y="172"/>
                      <a:pt x="118" y="193"/>
                      <a:pt x="120" y="223"/>
                    </a:cubicBezTo>
                    <a:cubicBezTo>
                      <a:pt x="108" y="233"/>
                      <a:pt x="105" y="216"/>
                      <a:pt x="94" y="218"/>
                    </a:cubicBezTo>
                    <a:cubicBezTo>
                      <a:pt x="85" y="208"/>
                      <a:pt x="84" y="198"/>
                      <a:pt x="70" y="195"/>
                    </a:cubicBezTo>
                    <a:cubicBezTo>
                      <a:pt x="70" y="196"/>
                      <a:pt x="70" y="199"/>
                      <a:pt x="69" y="199"/>
                    </a:cubicBezTo>
                    <a:cubicBezTo>
                      <a:pt x="82" y="224"/>
                      <a:pt x="75" y="253"/>
                      <a:pt x="99" y="268"/>
                    </a:cubicBezTo>
                    <a:cubicBezTo>
                      <a:pt x="98" y="270"/>
                      <a:pt x="100" y="271"/>
                      <a:pt x="100" y="273"/>
                    </a:cubicBezTo>
                    <a:cubicBezTo>
                      <a:pt x="124" y="268"/>
                      <a:pt x="114" y="234"/>
                      <a:pt x="146" y="238"/>
                    </a:cubicBezTo>
                    <a:cubicBezTo>
                      <a:pt x="152" y="228"/>
                      <a:pt x="156" y="216"/>
                      <a:pt x="166" y="211"/>
                    </a:cubicBezTo>
                    <a:cubicBezTo>
                      <a:pt x="184" y="227"/>
                      <a:pt x="140" y="242"/>
                      <a:pt x="139" y="257"/>
                    </a:cubicBezTo>
                    <a:cubicBezTo>
                      <a:pt x="165" y="256"/>
                      <a:pt x="181" y="235"/>
                      <a:pt x="198" y="221"/>
                    </a:cubicBezTo>
                    <a:cubicBezTo>
                      <a:pt x="202" y="222"/>
                      <a:pt x="206" y="222"/>
                      <a:pt x="214" y="222"/>
                    </a:cubicBezTo>
                    <a:cubicBezTo>
                      <a:pt x="214" y="218"/>
                      <a:pt x="216" y="217"/>
                      <a:pt x="218" y="215"/>
                    </a:cubicBezTo>
                    <a:cubicBezTo>
                      <a:pt x="214" y="208"/>
                      <a:pt x="211" y="207"/>
                      <a:pt x="212" y="196"/>
                    </a:cubicBezTo>
                    <a:cubicBezTo>
                      <a:pt x="227" y="189"/>
                      <a:pt x="227" y="172"/>
                      <a:pt x="240" y="161"/>
                    </a:cubicBezTo>
                    <a:cubicBezTo>
                      <a:pt x="247" y="159"/>
                      <a:pt x="253" y="156"/>
                      <a:pt x="258" y="151"/>
                    </a:cubicBezTo>
                    <a:cubicBezTo>
                      <a:pt x="284" y="149"/>
                      <a:pt x="299" y="124"/>
                      <a:pt x="330" y="122"/>
                    </a:cubicBezTo>
                    <a:cubicBezTo>
                      <a:pt x="328" y="126"/>
                      <a:pt x="330" y="125"/>
                      <a:pt x="330" y="130"/>
                    </a:cubicBezTo>
                    <a:cubicBezTo>
                      <a:pt x="303" y="149"/>
                      <a:pt x="288" y="214"/>
                      <a:pt x="250" y="235"/>
                    </a:cubicBezTo>
                    <a:cubicBezTo>
                      <a:pt x="252" y="237"/>
                      <a:pt x="247" y="242"/>
                      <a:pt x="244" y="244"/>
                    </a:cubicBezTo>
                    <a:cubicBezTo>
                      <a:pt x="220" y="251"/>
                      <a:pt x="206" y="268"/>
                      <a:pt x="181" y="271"/>
                    </a:cubicBezTo>
                    <a:cubicBezTo>
                      <a:pt x="157" y="289"/>
                      <a:pt x="125" y="297"/>
                      <a:pt x="89" y="310"/>
                    </a:cubicBezTo>
                    <a:cubicBezTo>
                      <a:pt x="113" y="323"/>
                      <a:pt x="143" y="312"/>
                      <a:pt x="168" y="311"/>
                    </a:cubicBezTo>
                    <a:cubicBezTo>
                      <a:pt x="172" y="305"/>
                      <a:pt x="183" y="304"/>
                      <a:pt x="188" y="299"/>
                    </a:cubicBezTo>
                    <a:cubicBezTo>
                      <a:pt x="199" y="302"/>
                      <a:pt x="210" y="283"/>
                      <a:pt x="222" y="291"/>
                    </a:cubicBezTo>
                    <a:cubicBezTo>
                      <a:pt x="222" y="315"/>
                      <a:pt x="189" y="320"/>
                      <a:pt x="181" y="341"/>
                    </a:cubicBezTo>
                    <a:cubicBezTo>
                      <a:pt x="184" y="344"/>
                      <a:pt x="182" y="353"/>
                      <a:pt x="178" y="353"/>
                    </a:cubicBezTo>
                    <a:cubicBezTo>
                      <a:pt x="133" y="363"/>
                      <a:pt x="82" y="397"/>
                      <a:pt x="34" y="410"/>
                    </a:cubicBezTo>
                    <a:cubicBezTo>
                      <a:pt x="26" y="421"/>
                      <a:pt x="12" y="414"/>
                      <a:pt x="0" y="420"/>
                    </a:cubicBezTo>
                    <a:cubicBezTo>
                      <a:pt x="1" y="427"/>
                      <a:pt x="9" y="428"/>
                      <a:pt x="11" y="433"/>
                    </a:cubicBezTo>
                    <a:cubicBezTo>
                      <a:pt x="30" y="434"/>
                      <a:pt x="43" y="448"/>
                      <a:pt x="56" y="430"/>
                    </a:cubicBezTo>
                    <a:cubicBezTo>
                      <a:pt x="94" y="424"/>
                      <a:pt x="142" y="385"/>
                      <a:pt x="182" y="386"/>
                    </a:cubicBezTo>
                    <a:cubicBezTo>
                      <a:pt x="182" y="387"/>
                      <a:pt x="183" y="387"/>
                      <a:pt x="185" y="387"/>
                    </a:cubicBezTo>
                    <a:cubicBezTo>
                      <a:pt x="190" y="417"/>
                      <a:pt x="206" y="450"/>
                      <a:pt x="189" y="475"/>
                    </a:cubicBezTo>
                    <a:cubicBezTo>
                      <a:pt x="165" y="481"/>
                      <a:pt x="135" y="478"/>
                      <a:pt x="113" y="478"/>
                    </a:cubicBezTo>
                    <a:cubicBezTo>
                      <a:pt x="119" y="483"/>
                      <a:pt x="126" y="488"/>
                      <a:pt x="130" y="494"/>
                    </a:cubicBezTo>
                    <a:cubicBezTo>
                      <a:pt x="148" y="499"/>
                      <a:pt x="162" y="503"/>
                      <a:pt x="178" y="509"/>
                    </a:cubicBezTo>
                    <a:cubicBezTo>
                      <a:pt x="183" y="506"/>
                      <a:pt x="189" y="507"/>
                      <a:pt x="194" y="508"/>
                    </a:cubicBezTo>
                    <a:cubicBezTo>
                      <a:pt x="229" y="494"/>
                      <a:pt x="209" y="459"/>
                      <a:pt x="211" y="432"/>
                    </a:cubicBezTo>
                    <a:cubicBezTo>
                      <a:pt x="206" y="414"/>
                      <a:pt x="203" y="396"/>
                      <a:pt x="201" y="376"/>
                    </a:cubicBezTo>
                    <a:cubicBezTo>
                      <a:pt x="212" y="363"/>
                      <a:pt x="230" y="363"/>
                      <a:pt x="245" y="357"/>
                    </a:cubicBezTo>
                    <a:cubicBezTo>
                      <a:pt x="247" y="360"/>
                      <a:pt x="252" y="359"/>
                      <a:pt x="251" y="364"/>
                    </a:cubicBezTo>
                    <a:cubicBezTo>
                      <a:pt x="246" y="376"/>
                      <a:pt x="223" y="378"/>
                      <a:pt x="224" y="391"/>
                    </a:cubicBezTo>
                    <a:cubicBezTo>
                      <a:pt x="252" y="386"/>
                      <a:pt x="281" y="369"/>
                      <a:pt x="303" y="353"/>
                    </a:cubicBezTo>
                    <a:cubicBezTo>
                      <a:pt x="302" y="353"/>
                      <a:pt x="301" y="352"/>
                      <a:pt x="301" y="351"/>
                    </a:cubicBezTo>
                    <a:cubicBezTo>
                      <a:pt x="278" y="327"/>
                      <a:pt x="233" y="332"/>
                      <a:pt x="202" y="346"/>
                    </a:cubicBezTo>
                    <a:cubicBezTo>
                      <a:pt x="201" y="344"/>
                      <a:pt x="197" y="344"/>
                      <a:pt x="196" y="341"/>
                    </a:cubicBezTo>
                    <a:cubicBezTo>
                      <a:pt x="217" y="322"/>
                      <a:pt x="242" y="315"/>
                      <a:pt x="268" y="303"/>
                    </a:cubicBezTo>
                    <a:cubicBezTo>
                      <a:pt x="285" y="282"/>
                      <a:pt x="300" y="274"/>
                      <a:pt x="311" y="2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9" name="Freeform 59"/>
              <p:cNvSpPr/>
              <p:nvPr/>
            </p:nvSpPr>
            <p:spPr bwMode="auto">
              <a:xfrm>
                <a:off x="1971676" y="798513"/>
                <a:ext cx="33338" cy="42863"/>
              </a:xfrm>
              <a:custGeom>
                <a:avLst/>
                <a:gdLst>
                  <a:gd name="T0" fmla="*/ 15 w 69"/>
                  <a:gd name="T1" fmla="*/ 84 h 87"/>
                  <a:gd name="T2" fmla="*/ 69 w 69"/>
                  <a:gd name="T3" fmla="*/ 15 h 87"/>
                  <a:gd name="T4" fmla="*/ 39 w 69"/>
                  <a:gd name="T5" fmla="*/ 0 h 87"/>
                  <a:gd name="T6" fmla="*/ 0 w 69"/>
                  <a:gd name="T7" fmla="*/ 84 h 87"/>
                  <a:gd name="T8" fmla="*/ 15 w 69"/>
                  <a:gd name="T9" fmla="*/ 84 h 87"/>
                </a:gdLst>
                <a:ahLst/>
                <a:cxnLst>
                  <a:cxn ang="0">
                    <a:pos x="T0" y="T1"/>
                  </a:cxn>
                  <a:cxn ang="0">
                    <a:pos x="T2" y="T3"/>
                  </a:cxn>
                  <a:cxn ang="0">
                    <a:pos x="T4" y="T5"/>
                  </a:cxn>
                  <a:cxn ang="0">
                    <a:pos x="T6" y="T7"/>
                  </a:cxn>
                  <a:cxn ang="0">
                    <a:pos x="T8" y="T9"/>
                  </a:cxn>
                </a:cxnLst>
                <a:rect l="0" t="0" r="r" b="b"/>
                <a:pathLst>
                  <a:path w="69" h="87">
                    <a:moveTo>
                      <a:pt x="15" y="84"/>
                    </a:moveTo>
                    <a:cubicBezTo>
                      <a:pt x="33" y="61"/>
                      <a:pt x="59" y="45"/>
                      <a:pt x="69" y="15"/>
                    </a:cubicBezTo>
                    <a:cubicBezTo>
                      <a:pt x="61" y="5"/>
                      <a:pt x="52" y="2"/>
                      <a:pt x="39" y="0"/>
                    </a:cubicBezTo>
                    <a:cubicBezTo>
                      <a:pt x="28" y="30"/>
                      <a:pt x="19" y="54"/>
                      <a:pt x="0" y="84"/>
                    </a:cubicBezTo>
                    <a:cubicBezTo>
                      <a:pt x="5" y="87"/>
                      <a:pt x="10" y="81"/>
                      <a:pt x="15"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0" name="Freeform 60"/>
              <p:cNvSpPr/>
              <p:nvPr/>
            </p:nvSpPr>
            <p:spPr bwMode="auto">
              <a:xfrm>
                <a:off x="1749426" y="881063"/>
                <a:ext cx="76200" cy="61913"/>
              </a:xfrm>
              <a:custGeom>
                <a:avLst/>
                <a:gdLst>
                  <a:gd name="T0" fmla="*/ 110 w 157"/>
                  <a:gd name="T1" fmla="*/ 75 h 127"/>
                  <a:gd name="T2" fmla="*/ 65 w 157"/>
                  <a:gd name="T3" fmla="*/ 57 h 127"/>
                  <a:gd name="T4" fmla="*/ 62 w 157"/>
                  <a:gd name="T5" fmla="*/ 49 h 127"/>
                  <a:gd name="T6" fmla="*/ 1 w 157"/>
                  <a:gd name="T7" fmla="*/ 0 h 127"/>
                  <a:gd name="T8" fmla="*/ 0 w 157"/>
                  <a:gd name="T9" fmla="*/ 2 h 127"/>
                  <a:gd name="T10" fmla="*/ 40 w 157"/>
                  <a:gd name="T11" fmla="*/ 50 h 127"/>
                  <a:gd name="T12" fmla="*/ 53 w 157"/>
                  <a:gd name="T13" fmla="*/ 68 h 127"/>
                  <a:gd name="T14" fmla="*/ 73 w 157"/>
                  <a:gd name="T15" fmla="*/ 98 h 127"/>
                  <a:gd name="T16" fmla="*/ 149 w 157"/>
                  <a:gd name="T17" fmla="*/ 102 h 127"/>
                  <a:gd name="T18" fmla="*/ 157 w 157"/>
                  <a:gd name="T19" fmla="*/ 94 h 127"/>
                  <a:gd name="T20" fmla="*/ 110 w 157"/>
                  <a:gd name="T21" fmla="*/ 7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27">
                    <a:moveTo>
                      <a:pt x="110" y="75"/>
                    </a:moveTo>
                    <a:cubicBezTo>
                      <a:pt x="95" y="77"/>
                      <a:pt x="81" y="61"/>
                      <a:pt x="65" y="57"/>
                    </a:cubicBezTo>
                    <a:cubicBezTo>
                      <a:pt x="62" y="54"/>
                      <a:pt x="62" y="52"/>
                      <a:pt x="62" y="49"/>
                    </a:cubicBezTo>
                    <a:cubicBezTo>
                      <a:pt x="37" y="38"/>
                      <a:pt x="19" y="15"/>
                      <a:pt x="1" y="0"/>
                    </a:cubicBezTo>
                    <a:cubicBezTo>
                      <a:pt x="1" y="1"/>
                      <a:pt x="1" y="2"/>
                      <a:pt x="0" y="2"/>
                    </a:cubicBezTo>
                    <a:cubicBezTo>
                      <a:pt x="10" y="21"/>
                      <a:pt x="27" y="34"/>
                      <a:pt x="40" y="50"/>
                    </a:cubicBezTo>
                    <a:cubicBezTo>
                      <a:pt x="43" y="58"/>
                      <a:pt x="47" y="64"/>
                      <a:pt x="53" y="68"/>
                    </a:cubicBezTo>
                    <a:cubicBezTo>
                      <a:pt x="54" y="79"/>
                      <a:pt x="66" y="92"/>
                      <a:pt x="73" y="98"/>
                    </a:cubicBezTo>
                    <a:cubicBezTo>
                      <a:pt x="87" y="127"/>
                      <a:pt x="126" y="102"/>
                      <a:pt x="149" y="102"/>
                    </a:cubicBezTo>
                    <a:cubicBezTo>
                      <a:pt x="148" y="97"/>
                      <a:pt x="156" y="100"/>
                      <a:pt x="157" y="94"/>
                    </a:cubicBezTo>
                    <a:cubicBezTo>
                      <a:pt x="145" y="82"/>
                      <a:pt x="122" y="93"/>
                      <a:pt x="110"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1" name="Freeform 61"/>
              <p:cNvSpPr/>
              <p:nvPr/>
            </p:nvSpPr>
            <p:spPr bwMode="auto">
              <a:xfrm>
                <a:off x="1689101" y="766763"/>
                <a:ext cx="104775" cy="166688"/>
              </a:xfrm>
              <a:custGeom>
                <a:avLst/>
                <a:gdLst>
                  <a:gd name="T0" fmla="*/ 137 w 216"/>
                  <a:gd name="T1" fmla="*/ 215 h 344"/>
                  <a:gd name="T2" fmla="*/ 149 w 216"/>
                  <a:gd name="T3" fmla="*/ 205 h 344"/>
                  <a:gd name="T4" fmla="*/ 216 w 216"/>
                  <a:gd name="T5" fmla="*/ 154 h 344"/>
                  <a:gd name="T6" fmla="*/ 187 w 216"/>
                  <a:gd name="T7" fmla="*/ 105 h 344"/>
                  <a:gd name="T8" fmla="*/ 186 w 216"/>
                  <a:gd name="T9" fmla="*/ 150 h 344"/>
                  <a:gd name="T10" fmla="*/ 141 w 216"/>
                  <a:gd name="T11" fmla="*/ 168 h 344"/>
                  <a:gd name="T12" fmla="*/ 132 w 216"/>
                  <a:gd name="T13" fmla="*/ 158 h 344"/>
                  <a:gd name="T14" fmla="*/ 138 w 216"/>
                  <a:gd name="T15" fmla="*/ 154 h 344"/>
                  <a:gd name="T16" fmla="*/ 135 w 216"/>
                  <a:gd name="T17" fmla="*/ 147 h 344"/>
                  <a:gd name="T18" fmla="*/ 152 w 216"/>
                  <a:gd name="T19" fmla="*/ 96 h 344"/>
                  <a:gd name="T20" fmla="*/ 153 w 216"/>
                  <a:gd name="T21" fmla="*/ 96 h 344"/>
                  <a:gd name="T22" fmla="*/ 158 w 216"/>
                  <a:gd name="T23" fmla="*/ 80 h 344"/>
                  <a:gd name="T24" fmla="*/ 157 w 216"/>
                  <a:gd name="T25" fmla="*/ 69 h 344"/>
                  <a:gd name="T26" fmla="*/ 160 w 216"/>
                  <a:gd name="T27" fmla="*/ 65 h 344"/>
                  <a:gd name="T28" fmla="*/ 171 w 216"/>
                  <a:gd name="T29" fmla="*/ 38 h 344"/>
                  <a:gd name="T30" fmla="*/ 153 w 216"/>
                  <a:gd name="T31" fmla="*/ 5 h 344"/>
                  <a:gd name="T32" fmla="*/ 130 w 216"/>
                  <a:gd name="T33" fmla="*/ 5 h 344"/>
                  <a:gd name="T34" fmla="*/ 137 w 216"/>
                  <a:gd name="T35" fmla="*/ 21 h 344"/>
                  <a:gd name="T36" fmla="*/ 128 w 216"/>
                  <a:gd name="T37" fmla="*/ 62 h 344"/>
                  <a:gd name="T38" fmla="*/ 127 w 216"/>
                  <a:gd name="T39" fmla="*/ 75 h 344"/>
                  <a:gd name="T40" fmla="*/ 122 w 216"/>
                  <a:gd name="T41" fmla="*/ 98 h 344"/>
                  <a:gd name="T42" fmla="*/ 117 w 216"/>
                  <a:gd name="T43" fmla="*/ 121 h 344"/>
                  <a:gd name="T44" fmla="*/ 92 w 216"/>
                  <a:gd name="T45" fmla="*/ 190 h 344"/>
                  <a:gd name="T46" fmla="*/ 16 w 216"/>
                  <a:gd name="T47" fmla="*/ 225 h 344"/>
                  <a:gd name="T48" fmla="*/ 18 w 216"/>
                  <a:gd name="T49" fmla="*/ 230 h 344"/>
                  <a:gd name="T50" fmla="*/ 53 w 216"/>
                  <a:gd name="T51" fmla="*/ 247 h 344"/>
                  <a:gd name="T52" fmla="*/ 57 w 216"/>
                  <a:gd name="T53" fmla="*/ 240 h 344"/>
                  <a:gd name="T54" fmla="*/ 74 w 216"/>
                  <a:gd name="T55" fmla="*/ 239 h 344"/>
                  <a:gd name="T56" fmla="*/ 59 w 216"/>
                  <a:gd name="T57" fmla="*/ 268 h 344"/>
                  <a:gd name="T58" fmla="*/ 9 w 216"/>
                  <a:gd name="T59" fmla="*/ 339 h 344"/>
                  <a:gd name="T60" fmla="*/ 1 w 216"/>
                  <a:gd name="T61" fmla="*/ 339 h 344"/>
                  <a:gd name="T62" fmla="*/ 0 w 216"/>
                  <a:gd name="T63" fmla="*/ 344 h 344"/>
                  <a:gd name="T64" fmla="*/ 77 w 216"/>
                  <a:gd name="T65" fmla="*/ 293 h 344"/>
                  <a:gd name="T66" fmla="*/ 104 w 216"/>
                  <a:gd name="T67" fmla="*/ 235 h 344"/>
                  <a:gd name="T68" fmla="*/ 117 w 216"/>
                  <a:gd name="T69" fmla="*/ 229 h 344"/>
                  <a:gd name="T70" fmla="*/ 137 w 216"/>
                  <a:gd name="T71" fmla="*/ 2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344">
                    <a:moveTo>
                      <a:pt x="137" y="215"/>
                    </a:moveTo>
                    <a:cubicBezTo>
                      <a:pt x="139" y="209"/>
                      <a:pt x="146" y="211"/>
                      <a:pt x="149" y="205"/>
                    </a:cubicBezTo>
                    <a:cubicBezTo>
                      <a:pt x="177" y="193"/>
                      <a:pt x="198" y="172"/>
                      <a:pt x="216" y="154"/>
                    </a:cubicBezTo>
                    <a:cubicBezTo>
                      <a:pt x="214" y="135"/>
                      <a:pt x="199" y="118"/>
                      <a:pt x="187" y="105"/>
                    </a:cubicBezTo>
                    <a:cubicBezTo>
                      <a:pt x="184" y="120"/>
                      <a:pt x="200" y="138"/>
                      <a:pt x="186" y="150"/>
                    </a:cubicBezTo>
                    <a:cubicBezTo>
                      <a:pt x="172" y="153"/>
                      <a:pt x="158" y="165"/>
                      <a:pt x="141" y="168"/>
                    </a:cubicBezTo>
                    <a:cubicBezTo>
                      <a:pt x="137" y="165"/>
                      <a:pt x="134" y="163"/>
                      <a:pt x="132" y="158"/>
                    </a:cubicBezTo>
                    <a:cubicBezTo>
                      <a:pt x="135" y="158"/>
                      <a:pt x="135" y="155"/>
                      <a:pt x="138" y="154"/>
                    </a:cubicBezTo>
                    <a:cubicBezTo>
                      <a:pt x="139" y="149"/>
                      <a:pt x="135" y="150"/>
                      <a:pt x="135" y="147"/>
                    </a:cubicBezTo>
                    <a:cubicBezTo>
                      <a:pt x="145" y="130"/>
                      <a:pt x="146" y="109"/>
                      <a:pt x="152" y="96"/>
                    </a:cubicBezTo>
                    <a:cubicBezTo>
                      <a:pt x="152" y="96"/>
                      <a:pt x="153" y="97"/>
                      <a:pt x="153" y="96"/>
                    </a:cubicBezTo>
                    <a:cubicBezTo>
                      <a:pt x="148" y="90"/>
                      <a:pt x="157" y="86"/>
                      <a:pt x="158" y="80"/>
                    </a:cubicBezTo>
                    <a:cubicBezTo>
                      <a:pt x="158" y="79"/>
                      <a:pt x="155" y="73"/>
                      <a:pt x="157" y="69"/>
                    </a:cubicBezTo>
                    <a:cubicBezTo>
                      <a:pt x="157" y="67"/>
                      <a:pt x="160" y="67"/>
                      <a:pt x="160" y="65"/>
                    </a:cubicBezTo>
                    <a:cubicBezTo>
                      <a:pt x="162" y="57"/>
                      <a:pt x="161" y="47"/>
                      <a:pt x="171" y="38"/>
                    </a:cubicBezTo>
                    <a:cubicBezTo>
                      <a:pt x="171" y="24"/>
                      <a:pt x="164" y="15"/>
                      <a:pt x="153" y="5"/>
                    </a:cubicBezTo>
                    <a:cubicBezTo>
                      <a:pt x="147" y="7"/>
                      <a:pt x="137" y="0"/>
                      <a:pt x="130" y="5"/>
                    </a:cubicBezTo>
                    <a:cubicBezTo>
                      <a:pt x="136" y="9"/>
                      <a:pt x="133" y="15"/>
                      <a:pt x="137" y="21"/>
                    </a:cubicBezTo>
                    <a:cubicBezTo>
                      <a:pt x="130" y="35"/>
                      <a:pt x="130" y="45"/>
                      <a:pt x="128" y="62"/>
                    </a:cubicBezTo>
                    <a:cubicBezTo>
                      <a:pt x="124" y="61"/>
                      <a:pt x="125" y="71"/>
                      <a:pt x="127" y="75"/>
                    </a:cubicBezTo>
                    <a:cubicBezTo>
                      <a:pt x="123" y="82"/>
                      <a:pt x="119" y="91"/>
                      <a:pt x="122" y="98"/>
                    </a:cubicBezTo>
                    <a:cubicBezTo>
                      <a:pt x="119" y="103"/>
                      <a:pt x="113" y="114"/>
                      <a:pt x="117" y="121"/>
                    </a:cubicBezTo>
                    <a:cubicBezTo>
                      <a:pt x="108" y="143"/>
                      <a:pt x="103" y="164"/>
                      <a:pt x="92" y="190"/>
                    </a:cubicBezTo>
                    <a:cubicBezTo>
                      <a:pt x="66" y="204"/>
                      <a:pt x="41" y="218"/>
                      <a:pt x="16" y="225"/>
                    </a:cubicBezTo>
                    <a:cubicBezTo>
                      <a:pt x="19" y="228"/>
                      <a:pt x="15" y="229"/>
                      <a:pt x="18" y="230"/>
                    </a:cubicBezTo>
                    <a:cubicBezTo>
                      <a:pt x="29" y="233"/>
                      <a:pt x="37" y="244"/>
                      <a:pt x="53" y="247"/>
                    </a:cubicBezTo>
                    <a:cubicBezTo>
                      <a:pt x="55" y="245"/>
                      <a:pt x="54" y="241"/>
                      <a:pt x="57" y="240"/>
                    </a:cubicBezTo>
                    <a:cubicBezTo>
                      <a:pt x="62" y="242"/>
                      <a:pt x="68" y="231"/>
                      <a:pt x="74" y="239"/>
                    </a:cubicBezTo>
                    <a:cubicBezTo>
                      <a:pt x="73" y="253"/>
                      <a:pt x="67" y="262"/>
                      <a:pt x="59" y="268"/>
                    </a:cubicBezTo>
                    <a:cubicBezTo>
                      <a:pt x="49" y="298"/>
                      <a:pt x="27" y="321"/>
                      <a:pt x="9" y="339"/>
                    </a:cubicBezTo>
                    <a:cubicBezTo>
                      <a:pt x="4" y="339"/>
                      <a:pt x="5" y="341"/>
                      <a:pt x="1" y="339"/>
                    </a:cubicBezTo>
                    <a:cubicBezTo>
                      <a:pt x="2" y="341"/>
                      <a:pt x="0" y="342"/>
                      <a:pt x="0" y="344"/>
                    </a:cubicBezTo>
                    <a:cubicBezTo>
                      <a:pt x="33" y="343"/>
                      <a:pt x="54" y="314"/>
                      <a:pt x="77" y="293"/>
                    </a:cubicBezTo>
                    <a:cubicBezTo>
                      <a:pt x="83" y="271"/>
                      <a:pt x="99" y="259"/>
                      <a:pt x="104" y="235"/>
                    </a:cubicBezTo>
                    <a:cubicBezTo>
                      <a:pt x="109" y="232"/>
                      <a:pt x="112" y="231"/>
                      <a:pt x="117" y="229"/>
                    </a:cubicBezTo>
                    <a:cubicBezTo>
                      <a:pt x="114" y="220"/>
                      <a:pt x="127" y="216"/>
                      <a:pt x="137"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2" name="Freeform 62"/>
              <p:cNvSpPr/>
              <p:nvPr/>
            </p:nvSpPr>
            <p:spPr bwMode="auto">
              <a:xfrm>
                <a:off x="1692276" y="895351"/>
                <a:ext cx="0" cy="158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3" name="Freeform 63"/>
              <p:cNvSpPr/>
              <p:nvPr/>
            </p:nvSpPr>
            <p:spPr bwMode="auto">
              <a:xfrm>
                <a:off x="1482726" y="762001"/>
                <a:ext cx="136525" cy="182563"/>
              </a:xfrm>
              <a:custGeom>
                <a:avLst/>
                <a:gdLst>
                  <a:gd name="T0" fmla="*/ 248 w 281"/>
                  <a:gd name="T1" fmla="*/ 93 h 376"/>
                  <a:gd name="T2" fmla="*/ 231 w 281"/>
                  <a:gd name="T3" fmla="*/ 100 h 376"/>
                  <a:gd name="T4" fmla="*/ 178 w 281"/>
                  <a:gd name="T5" fmla="*/ 128 h 376"/>
                  <a:gd name="T6" fmla="*/ 174 w 281"/>
                  <a:gd name="T7" fmla="*/ 127 h 376"/>
                  <a:gd name="T8" fmla="*/ 153 w 281"/>
                  <a:gd name="T9" fmla="*/ 135 h 376"/>
                  <a:gd name="T10" fmla="*/ 153 w 281"/>
                  <a:gd name="T11" fmla="*/ 125 h 376"/>
                  <a:gd name="T12" fmla="*/ 194 w 281"/>
                  <a:gd name="T13" fmla="*/ 99 h 376"/>
                  <a:gd name="T14" fmla="*/ 232 w 281"/>
                  <a:gd name="T15" fmla="*/ 61 h 376"/>
                  <a:gd name="T16" fmla="*/ 236 w 281"/>
                  <a:gd name="T17" fmla="*/ 62 h 376"/>
                  <a:gd name="T18" fmla="*/ 240 w 281"/>
                  <a:gd name="T19" fmla="*/ 50 h 376"/>
                  <a:gd name="T20" fmla="*/ 217 w 281"/>
                  <a:gd name="T21" fmla="*/ 35 h 376"/>
                  <a:gd name="T22" fmla="*/ 217 w 281"/>
                  <a:gd name="T23" fmla="*/ 56 h 376"/>
                  <a:gd name="T24" fmla="*/ 191 w 281"/>
                  <a:gd name="T25" fmla="*/ 67 h 376"/>
                  <a:gd name="T26" fmla="*/ 188 w 281"/>
                  <a:gd name="T27" fmla="*/ 41 h 376"/>
                  <a:gd name="T28" fmla="*/ 188 w 281"/>
                  <a:gd name="T29" fmla="*/ 5 h 376"/>
                  <a:gd name="T30" fmla="*/ 171 w 281"/>
                  <a:gd name="T31" fmla="*/ 1 h 376"/>
                  <a:gd name="T32" fmla="*/ 142 w 281"/>
                  <a:gd name="T33" fmla="*/ 70 h 376"/>
                  <a:gd name="T34" fmla="*/ 134 w 281"/>
                  <a:gd name="T35" fmla="*/ 90 h 376"/>
                  <a:gd name="T36" fmla="*/ 136 w 281"/>
                  <a:gd name="T37" fmla="*/ 97 h 376"/>
                  <a:gd name="T38" fmla="*/ 3 w 281"/>
                  <a:gd name="T39" fmla="*/ 156 h 376"/>
                  <a:gd name="T40" fmla="*/ 2 w 281"/>
                  <a:gd name="T41" fmla="*/ 160 h 376"/>
                  <a:gd name="T42" fmla="*/ 87 w 281"/>
                  <a:gd name="T43" fmla="*/ 168 h 376"/>
                  <a:gd name="T44" fmla="*/ 118 w 281"/>
                  <a:gd name="T45" fmla="*/ 154 h 376"/>
                  <a:gd name="T46" fmla="*/ 90 w 281"/>
                  <a:gd name="T47" fmla="*/ 187 h 376"/>
                  <a:gd name="T48" fmla="*/ 4 w 281"/>
                  <a:gd name="T49" fmla="*/ 328 h 376"/>
                  <a:gd name="T50" fmla="*/ 20 w 281"/>
                  <a:gd name="T51" fmla="*/ 350 h 376"/>
                  <a:gd name="T52" fmla="*/ 22 w 281"/>
                  <a:gd name="T53" fmla="*/ 350 h 376"/>
                  <a:gd name="T54" fmla="*/ 33 w 281"/>
                  <a:gd name="T55" fmla="*/ 292 h 376"/>
                  <a:gd name="T56" fmla="*/ 64 w 281"/>
                  <a:gd name="T57" fmla="*/ 255 h 376"/>
                  <a:gd name="T58" fmla="*/ 84 w 281"/>
                  <a:gd name="T59" fmla="*/ 243 h 376"/>
                  <a:gd name="T60" fmla="*/ 99 w 281"/>
                  <a:gd name="T61" fmla="*/ 251 h 376"/>
                  <a:gd name="T62" fmla="*/ 118 w 281"/>
                  <a:gd name="T63" fmla="*/ 246 h 376"/>
                  <a:gd name="T64" fmla="*/ 121 w 281"/>
                  <a:gd name="T65" fmla="*/ 258 h 376"/>
                  <a:gd name="T66" fmla="*/ 129 w 281"/>
                  <a:gd name="T67" fmla="*/ 268 h 376"/>
                  <a:gd name="T68" fmla="*/ 108 w 281"/>
                  <a:gd name="T69" fmla="*/ 310 h 376"/>
                  <a:gd name="T70" fmla="*/ 121 w 281"/>
                  <a:gd name="T71" fmla="*/ 325 h 376"/>
                  <a:gd name="T72" fmla="*/ 141 w 281"/>
                  <a:gd name="T73" fmla="*/ 317 h 376"/>
                  <a:gd name="T74" fmla="*/ 158 w 281"/>
                  <a:gd name="T75" fmla="*/ 354 h 376"/>
                  <a:gd name="T76" fmla="*/ 164 w 281"/>
                  <a:gd name="T77" fmla="*/ 327 h 376"/>
                  <a:gd name="T78" fmla="*/ 167 w 281"/>
                  <a:gd name="T79" fmla="*/ 321 h 376"/>
                  <a:gd name="T80" fmla="*/ 164 w 281"/>
                  <a:gd name="T81" fmla="*/ 308 h 376"/>
                  <a:gd name="T82" fmla="*/ 178 w 281"/>
                  <a:gd name="T83" fmla="*/ 285 h 376"/>
                  <a:gd name="T84" fmla="*/ 182 w 281"/>
                  <a:gd name="T85" fmla="*/ 276 h 376"/>
                  <a:gd name="T86" fmla="*/ 169 w 281"/>
                  <a:gd name="T87" fmla="*/ 250 h 376"/>
                  <a:gd name="T88" fmla="*/ 152 w 281"/>
                  <a:gd name="T89" fmla="*/ 238 h 376"/>
                  <a:gd name="T90" fmla="*/ 189 w 281"/>
                  <a:gd name="T91" fmla="*/ 197 h 376"/>
                  <a:gd name="T92" fmla="*/ 186 w 281"/>
                  <a:gd name="T93" fmla="*/ 188 h 376"/>
                  <a:gd name="T94" fmla="*/ 176 w 281"/>
                  <a:gd name="T95" fmla="*/ 182 h 376"/>
                  <a:gd name="T96" fmla="*/ 129 w 281"/>
                  <a:gd name="T97" fmla="*/ 217 h 376"/>
                  <a:gd name="T98" fmla="*/ 107 w 281"/>
                  <a:gd name="T99" fmla="*/ 205 h 376"/>
                  <a:gd name="T100" fmla="*/ 126 w 281"/>
                  <a:gd name="T101" fmla="*/ 187 h 376"/>
                  <a:gd name="T102" fmla="*/ 240 w 281"/>
                  <a:gd name="T103" fmla="*/ 127 h 376"/>
                  <a:gd name="T104" fmla="*/ 247 w 281"/>
                  <a:gd name="T105" fmla="*/ 136 h 376"/>
                  <a:gd name="T106" fmla="*/ 246 w 281"/>
                  <a:gd name="T107" fmla="*/ 171 h 376"/>
                  <a:gd name="T108" fmla="*/ 252 w 281"/>
                  <a:gd name="T109" fmla="*/ 337 h 376"/>
                  <a:gd name="T110" fmla="*/ 193 w 281"/>
                  <a:gd name="T111" fmla="*/ 336 h 376"/>
                  <a:gd name="T112" fmla="*/ 233 w 281"/>
                  <a:gd name="T113" fmla="*/ 375 h 376"/>
                  <a:gd name="T114" fmla="*/ 267 w 281"/>
                  <a:gd name="T115" fmla="*/ 363 h 376"/>
                  <a:gd name="T116" fmla="*/ 272 w 281"/>
                  <a:gd name="T117" fmla="*/ 322 h 376"/>
                  <a:gd name="T118" fmla="*/ 268 w 281"/>
                  <a:gd name="T119" fmla="*/ 146 h 376"/>
                  <a:gd name="T120" fmla="*/ 248 w 281"/>
                  <a:gd name="T121" fmla="*/ 9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1" h="376">
                    <a:moveTo>
                      <a:pt x="248" y="93"/>
                    </a:moveTo>
                    <a:cubicBezTo>
                      <a:pt x="247" y="98"/>
                      <a:pt x="236" y="101"/>
                      <a:pt x="231" y="100"/>
                    </a:cubicBezTo>
                    <a:cubicBezTo>
                      <a:pt x="213" y="111"/>
                      <a:pt x="196" y="116"/>
                      <a:pt x="178" y="128"/>
                    </a:cubicBezTo>
                    <a:cubicBezTo>
                      <a:pt x="177" y="128"/>
                      <a:pt x="176" y="127"/>
                      <a:pt x="174" y="127"/>
                    </a:cubicBezTo>
                    <a:cubicBezTo>
                      <a:pt x="169" y="133"/>
                      <a:pt x="162" y="135"/>
                      <a:pt x="153" y="135"/>
                    </a:cubicBezTo>
                    <a:cubicBezTo>
                      <a:pt x="151" y="131"/>
                      <a:pt x="153" y="129"/>
                      <a:pt x="153" y="125"/>
                    </a:cubicBezTo>
                    <a:cubicBezTo>
                      <a:pt x="168" y="121"/>
                      <a:pt x="173" y="100"/>
                      <a:pt x="194" y="99"/>
                    </a:cubicBezTo>
                    <a:cubicBezTo>
                      <a:pt x="206" y="85"/>
                      <a:pt x="222" y="76"/>
                      <a:pt x="232" y="61"/>
                    </a:cubicBezTo>
                    <a:cubicBezTo>
                      <a:pt x="234" y="61"/>
                      <a:pt x="234" y="62"/>
                      <a:pt x="236" y="62"/>
                    </a:cubicBezTo>
                    <a:cubicBezTo>
                      <a:pt x="240" y="58"/>
                      <a:pt x="238" y="55"/>
                      <a:pt x="240" y="50"/>
                    </a:cubicBezTo>
                    <a:cubicBezTo>
                      <a:pt x="233" y="42"/>
                      <a:pt x="225" y="42"/>
                      <a:pt x="217" y="35"/>
                    </a:cubicBezTo>
                    <a:cubicBezTo>
                      <a:pt x="213" y="44"/>
                      <a:pt x="222" y="47"/>
                      <a:pt x="217" y="56"/>
                    </a:cubicBezTo>
                    <a:cubicBezTo>
                      <a:pt x="205" y="55"/>
                      <a:pt x="200" y="69"/>
                      <a:pt x="191" y="67"/>
                    </a:cubicBezTo>
                    <a:cubicBezTo>
                      <a:pt x="182" y="65"/>
                      <a:pt x="186" y="51"/>
                      <a:pt x="188" y="41"/>
                    </a:cubicBezTo>
                    <a:cubicBezTo>
                      <a:pt x="181" y="31"/>
                      <a:pt x="192" y="16"/>
                      <a:pt x="188" y="5"/>
                    </a:cubicBezTo>
                    <a:cubicBezTo>
                      <a:pt x="180" y="6"/>
                      <a:pt x="178" y="0"/>
                      <a:pt x="171" y="1"/>
                    </a:cubicBezTo>
                    <a:cubicBezTo>
                      <a:pt x="154" y="22"/>
                      <a:pt x="149" y="48"/>
                      <a:pt x="142" y="70"/>
                    </a:cubicBezTo>
                    <a:cubicBezTo>
                      <a:pt x="141" y="76"/>
                      <a:pt x="140" y="86"/>
                      <a:pt x="134" y="90"/>
                    </a:cubicBezTo>
                    <a:cubicBezTo>
                      <a:pt x="139" y="94"/>
                      <a:pt x="133" y="93"/>
                      <a:pt x="136" y="97"/>
                    </a:cubicBezTo>
                    <a:cubicBezTo>
                      <a:pt x="117" y="120"/>
                      <a:pt x="33" y="163"/>
                      <a:pt x="3" y="156"/>
                    </a:cubicBezTo>
                    <a:cubicBezTo>
                      <a:pt x="0" y="158"/>
                      <a:pt x="4" y="159"/>
                      <a:pt x="2" y="160"/>
                    </a:cubicBezTo>
                    <a:cubicBezTo>
                      <a:pt x="23" y="190"/>
                      <a:pt x="61" y="183"/>
                      <a:pt x="87" y="168"/>
                    </a:cubicBezTo>
                    <a:cubicBezTo>
                      <a:pt x="99" y="161"/>
                      <a:pt x="108" y="153"/>
                      <a:pt x="118" y="154"/>
                    </a:cubicBezTo>
                    <a:cubicBezTo>
                      <a:pt x="123" y="165"/>
                      <a:pt x="100" y="187"/>
                      <a:pt x="90" y="187"/>
                    </a:cubicBezTo>
                    <a:cubicBezTo>
                      <a:pt x="62" y="234"/>
                      <a:pt x="5" y="265"/>
                      <a:pt x="4" y="328"/>
                    </a:cubicBezTo>
                    <a:cubicBezTo>
                      <a:pt x="11" y="335"/>
                      <a:pt x="12" y="343"/>
                      <a:pt x="20" y="350"/>
                    </a:cubicBezTo>
                    <a:cubicBezTo>
                      <a:pt x="20" y="350"/>
                      <a:pt x="21" y="349"/>
                      <a:pt x="22" y="350"/>
                    </a:cubicBezTo>
                    <a:cubicBezTo>
                      <a:pt x="42" y="339"/>
                      <a:pt x="28" y="312"/>
                      <a:pt x="33" y="292"/>
                    </a:cubicBezTo>
                    <a:cubicBezTo>
                      <a:pt x="36" y="282"/>
                      <a:pt x="52" y="255"/>
                      <a:pt x="64" y="255"/>
                    </a:cubicBezTo>
                    <a:cubicBezTo>
                      <a:pt x="72" y="246"/>
                      <a:pt x="75" y="241"/>
                      <a:pt x="84" y="243"/>
                    </a:cubicBezTo>
                    <a:cubicBezTo>
                      <a:pt x="89" y="244"/>
                      <a:pt x="94" y="250"/>
                      <a:pt x="99" y="251"/>
                    </a:cubicBezTo>
                    <a:cubicBezTo>
                      <a:pt x="107" y="252"/>
                      <a:pt x="110" y="245"/>
                      <a:pt x="118" y="246"/>
                    </a:cubicBezTo>
                    <a:cubicBezTo>
                      <a:pt x="119" y="250"/>
                      <a:pt x="122" y="252"/>
                      <a:pt x="121" y="258"/>
                    </a:cubicBezTo>
                    <a:cubicBezTo>
                      <a:pt x="123" y="262"/>
                      <a:pt x="127" y="264"/>
                      <a:pt x="129" y="268"/>
                    </a:cubicBezTo>
                    <a:cubicBezTo>
                      <a:pt x="135" y="283"/>
                      <a:pt x="106" y="294"/>
                      <a:pt x="108" y="310"/>
                    </a:cubicBezTo>
                    <a:cubicBezTo>
                      <a:pt x="109" y="316"/>
                      <a:pt x="114" y="322"/>
                      <a:pt x="121" y="325"/>
                    </a:cubicBezTo>
                    <a:cubicBezTo>
                      <a:pt x="127" y="323"/>
                      <a:pt x="132" y="318"/>
                      <a:pt x="141" y="317"/>
                    </a:cubicBezTo>
                    <a:cubicBezTo>
                      <a:pt x="152" y="326"/>
                      <a:pt x="139" y="348"/>
                      <a:pt x="158" y="354"/>
                    </a:cubicBezTo>
                    <a:cubicBezTo>
                      <a:pt x="165" y="344"/>
                      <a:pt x="165" y="336"/>
                      <a:pt x="164" y="327"/>
                    </a:cubicBezTo>
                    <a:cubicBezTo>
                      <a:pt x="164" y="325"/>
                      <a:pt x="167" y="323"/>
                      <a:pt x="167" y="321"/>
                    </a:cubicBezTo>
                    <a:cubicBezTo>
                      <a:pt x="167" y="316"/>
                      <a:pt x="164" y="312"/>
                      <a:pt x="164" y="308"/>
                    </a:cubicBezTo>
                    <a:cubicBezTo>
                      <a:pt x="165" y="297"/>
                      <a:pt x="173" y="294"/>
                      <a:pt x="178" y="285"/>
                    </a:cubicBezTo>
                    <a:cubicBezTo>
                      <a:pt x="179" y="284"/>
                      <a:pt x="178" y="276"/>
                      <a:pt x="182" y="276"/>
                    </a:cubicBezTo>
                    <a:cubicBezTo>
                      <a:pt x="181" y="268"/>
                      <a:pt x="169" y="259"/>
                      <a:pt x="169" y="250"/>
                    </a:cubicBezTo>
                    <a:cubicBezTo>
                      <a:pt x="165" y="243"/>
                      <a:pt x="155" y="247"/>
                      <a:pt x="152" y="238"/>
                    </a:cubicBezTo>
                    <a:cubicBezTo>
                      <a:pt x="159" y="219"/>
                      <a:pt x="177" y="210"/>
                      <a:pt x="189" y="197"/>
                    </a:cubicBezTo>
                    <a:cubicBezTo>
                      <a:pt x="188" y="194"/>
                      <a:pt x="187" y="191"/>
                      <a:pt x="186" y="188"/>
                    </a:cubicBezTo>
                    <a:cubicBezTo>
                      <a:pt x="182" y="191"/>
                      <a:pt x="178" y="185"/>
                      <a:pt x="176" y="182"/>
                    </a:cubicBezTo>
                    <a:cubicBezTo>
                      <a:pt x="150" y="176"/>
                      <a:pt x="141" y="201"/>
                      <a:pt x="129" y="217"/>
                    </a:cubicBezTo>
                    <a:cubicBezTo>
                      <a:pt x="119" y="226"/>
                      <a:pt x="101" y="218"/>
                      <a:pt x="107" y="205"/>
                    </a:cubicBezTo>
                    <a:cubicBezTo>
                      <a:pt x="116" y="202"/>
                      <a:pt x="126" y="196"/>
                      <a:pt x="126" y="187"/>
                    </a:cubicBezTo>
                    <a:cubicBezTo>
                      <a:pt x="161" y="162"/>
                      <a:pt x="199" y="131"/>
                      <a:pt x="240" y="127"/>
                    </a:cubicBezTo>
                    <a:cubicBezTo>
                      <a:pt x="242" y="130"/>
                      <a:pt x="245" y="133"/>
                      <a:pt x="247" y="136"/>
                    </a:cubicBezTo>
                    <a:cubicBezTo>
                      <a:pt x="247" y="147"/>
                      <a:pt x="246" y="162"/>
                      <a:pt x="246" y="171"/>
                    </a:cubicBezTo>
                    <a:cubicBezTo>
                      <a:pt x="242" y="206"/>
                      <a:pt x="259" y="310"/>
                      <a:pt x="252" y="337"/>
                    </a:cubicBezTo>
                    <a:cubicBezTo>
                      <a:pt x="243" y="358"/>
                      <a:pt x="210" y="349"/>
                      <a:pt x="193" y="336"/>
                    </a:cubicBezTo>
                    <a:cubicBezTo>
                      <a:pt x="202" y="355"/>
                      <a:pt x="218" y="362"/>
                      <a:pt x="233" y="375"/>
                    </a:cubicBezTo>
                    <a:cubicBezTo>
                      <a:pt x="245" y="374"/>
                      <a:pt x="261" y="376"/>
                      <a:pt x="267" y="363"/>
                    </a:cubicBezTo>
                    <a:cubicBezTo>
                      <a:pt x="274" y="348"/>
                      <a:pt x="272" y="336"/>
                      <a:pt x="272" y="322"/>
                    </a:cubicBezTo>
                    <a:cubicBezTo>
                      <a:pt x="250" y="292"/>
                      <a:pt x="270" y="171"/>
                      <a:pt x="268" y="146"/>
                    </a:cubicBezTo>
                    <a:cubicBezTo>
                      <a:pt x="281" y="126"/>
                      <a:pt x="272" y="89"/>
                      <a:pt x="248"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4" name="Freeform 64"/>
              <p:cNvSpPr/>
              <p:nvPr/>
            </p:nvSpPr>
            <p:spPr bwMode="auto">
              <a:xfrm>
                <a:off x="1349376" y="776288"/>
                <a:ext cx="73025" cy="177800"/>
              </a:xfrm>
              <a:custGeom>
                <a:avLst/>
                <a:gdLst>
                  <a:gd name="T0" fmla="*/ 130 w 149"/>
                  <a:gd name="T1" fmla="*/ 5 h 365"/>
                  <a:gd name="T2" fmla="*/ 103 w 149"/>
                  <a:gd name="T3" fmla="*/ 7 h 365"/>
                  <a:gd name="T4" fmla="*/ 75 w 149"/>
                  <a:gd name="T5" fmla="*/ 34 h 365"/>
                  <a:gd name="T6" fmla="*/ 23 w 149"/>
                  <a:gd name="T7" fmla="*/ 74 h 365"/>
                  <a:gd name="T8" fmla="*/ 0 w 149"/>
                  <a:gd name="T9" fmla="*/ 86 h 365"/>
                  <a:gd name="T10" fmla="*/ 14 w 149"/>
                  <a:gd name="T11" fmla="*/ 95 h 365"/>
                  <a:gd name="T12" fmla="*/ 45 w 149"/>
                  <a:gd name="T13" fmla="*/ 84 h 365"/>
                  <a:gd name="T14" fmla="*/ 98 w 149"/>
                  <a:gd name="T15" fmla="*/ 56 h 365"/>
                  <a:gd name="T16" fmla="*/ 97 w 149"/>
                  <a:gd name="T17" fmla="*/ 72 h 365"/>
                  <a:gd name="T18" fmla="*/ 84 w 149"/>
                  <a:gd name="T19" fmla="*/ 298 h 365"/>
                  <a:gd name="T20" fmla="*/ 85 w 149"/>
                  <a:gd name="T21" fmla="*/ 319 h 365"/>
                  <a:gd name="T22" fmla="*/ 61 w 149"/>
                  <a:gd name="T23" fmla="*/ 317 h 365"/>
                  <a:gd name="T24" fmla="*/ 25 w 149"/>
                  <a:gd name="T25" fmla="*/ 292 h 365"/>
                  <a:gd name="T26" fmla="*/ 24 w 149"/>
                  <a:gd name="T27" fmla="*/ 297 h 365"/>
                  <a:gd name="T28" fmla="*/ 102 w 149"/>
                  <a:gd name="T29" fmla="*/ 365 h 365"/>
                  <a:gd name="T30" fmla="*/ 122 w 149"/>
                  <a:gd name="T31" fmla="*/ 336 h 365"/>
                  <a:gd name="T32" fmla="*/ 113 w 149"/>
                  <a:gd name="T33" fmla="*/ 173 h 365"/>
                  <a:gd name="T34" fmla="*/ 117 w 149"/>
                  <a:gd name="T35" fmla="*/ 168 h 365"/>
                  <a:gd name="T36" fmla="*/ 149 w 149"/>
                  <a:gd name="T37" fmla="*/ 34 h 365"/>
                  <a:gd name="T38" fmla="*/ 130 w 149"/>
                  <a:gd name="T39" fmla="*/ 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365">
                    <a:moveTo>
                      <a:pt x="130" y="5"/>
                    </a:moveTo>
                    <a:cubicBezTo>
                      <a:pt x="119" y="0"/>
                      <a:pt x="112" y="4"/>
                      <a:pt x="103" y="7"/>
                    </a:cubicBezTo>
                    <a:cubicBezTo>
                      <a:pt x="103" y="16"/>
                      <a:pt x="81" y="30"/>
                      <a:pt x="75" y="34"/>
                    </a:cubicBezTo>
                    <a:cubicBezTo>
                      <a:pt x="58" y="48"/>
                      <a:pt x="40" y="59"/>
                      <a:pt x="23" y="74"/>
                    </a:cubicBezTo>
                    <a:cubicBezTo>
                      <a:pt x="18" y="79"/>
                      <a:pt x="9" y="86"/>
                      <a:pt x="0" y="86"/>
                    </a:cubicBezTo>
                    <a:cubicBezTo>
                      <a:pt x="2" y="94"/>
                      <a:pt x="7" y="92"/>
                      <a:pt x="14" y="95"/>
                    </a:cubicBezTo>
                    <a:cubicBezTo>
                      <a:pt x="22" y="87"/>
                      <a:pt x="34" y="89"/>
                      <a:pt x="45" y="84"/>
                    </a:cubicBezTo>
                    <a:cubicBezTo>
                      <a:pt x="51" y="76"/>
                      <a:pt x="93" y="37"/>
                      <a:pt x="98" y="56"/>
                    </a:cubicBezTo>
                    <a:cubicBezTo>
                      <a:pt x="99" y="58"/>
                      <a:pt x="97" y="69"/>
                      <a:pt x="97" y="72"/>
                    </a:cubicBezTo>
                    <a:cubicBezTo>
                      <a:pt x="84" y="148"/>
                      <a:pt x="93" y="222"/>
                      <a:pt x="84" y="298"/>
                    </a:cubicBezTo>
                    <a:cubicBezTo>
                      <a:pt x="87" y="302"/>
                      <a:pt x="88" y="314"/>
                      <a:pt x="85" y="319"/>
                    </a:cubicBezTo>
                    <a:cubicBezTo>
                      <a:pt x="74" y="320"/>
                      <a:pt x="74" y="316"/>
                      <a:pt x="61" y="317"/>
                    </a:cubicBezTo>
                    <a:cubicBezTo>
                      <a:pt x="52" y="306"/>
                      <a:pt x="31" y="306"/>
                      <a:pt x="25" y="292"/>
                    </a:cubicBezTo>
                    <a:cubicBezTo>
                      <a:pt x="18" y="292"/>
                      <a:pt x="33" y="300"/>
                      <a:pt x="24" y="297"/>
                    </a:cubicBezTo>
                    <a:cubicBezTo>
                      <a:pt x="47" y="325"/>
                      <a:pt x="77" y="339"/>
                      <a:pt x="102" y="365"/>
                    </a:cubicBezTo>
                    <a:cubicBezTo>
                      <a:pt x="121" y="364"/>
                      <a:pt x="122" y="346"/>
                      <a:pt x="122" y="336"/>
                    </a:cubicBezTo>
                    <a:cubicBezTo>
                      <a:pt x="107" y="314"/>
                      <a:pt x="116" y="203"/>
                      <a:pt x="113" y="173"/>
                    </a:cubicBezTo>
                    <a:cubicBezTo>
                      <a:pt x="114" y="171"/>
                      <a:pt x="115" y="169"/>
                      <a:pt x="117" y="168"/>
                    </a:cubicBezTo>
                    <a:cubicBezTo>
                      <a:pt x="110" y="137"/>
                      <a:pt x="127" y="57"/>
                      <a:pt x="149" y="34"/>
                    </a:cubicBezTo>
                    <a:cubicBezTo>
                      <a:pt x="147" y="15"/>
                      <a:pt x="136" y="18"/>
                      <a:pt x="1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5" name="Freeform 65"/>
              <p:cNvSpPr/>
              <p:nvPr/>
            </p:nvSpPr>
            <p:spPr bwMode="auto">
              <a:xfrm>
                <a:off x="1349376" y="825501"/>
                <a:ext cx="33338" cy="66675"/>
              </a:xfrm>
              <a:custGeom>
                <a:avLst/>
                <a:gdLst>
                  <a:gd name="T0" fmla="*/ 59 w 67"/>
                  <a:gd name="T1" fmla="*/ 37 h 138"/>
                  <a:gd name="T2" fmla="*/ 2 w 67"/>
                  <a:gd name="T3" fmla="*/ 0 h 138"/>
                  <a:gd name="T4" fmla="*/ 0 w 67"/>
                  <a:gd name="T5" fmla="*/ 3 h 138"/>
                  <a:gd name="T6" fmla="*/ 37 w 67"/>
                  <a:gd name="T7" fmla="*/ 62 h 138"/>
                  <a:gd name="T8" fmla="*/ 30 w 67"/>
                  <a:gd name="T9" fmla="*/ 124 h 138"/>
                  <a:gd name="T10" fmla="*/ 52 w 67"/>
                  <a:gd name="T11" fmla="*/ 138 h 138"/>
                  <a:gd name="T12" fmla="*/ 44 w 67"/>
                  <a:gd name="T13" fmla="*/ 106 h 138"/>
                  <a:gd name="T14" fmla="*/ 44 w 67"/>
                  <a:gd name="T15" fmla="*/ 100 h 138"/>
                  <a:gd name="T16" fmla="*/ 59 w 67"/>
                  <a:gd name="T17" fmla="*/ 3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38">
                    <a:moveTo>
                      <a:pt x="59" y="37"/>
                    </a:moveTo>
                    <a:cubicBezTo>
                      <a:pt x="49" y="18"/>
                      <a:pt x="26" y="0"/>
                      <a:pt x="2" y="0"/>
                    </a:cubicBezTo>
                    <a:cubicBezTo>
                      <a:pt x="3" y="2"/>
                      <a:pt x="1" y="2"/>
                      <a:pt x="0" y="3"/>
                    </a:cubicBezTo>
                    <a:cubicBezTo>
                      <a:pt x="20" y="15"/>
                      <a:pt x="38" y="38"/>
                      <a:pt x="37" y="62"/>
                    </a:cubicBezTo>
                    <a:cubicBezTo>
                      <a:pt x="29" y="79"/>
                      <a:pt x="20" y="103"/>
                      <a:pt x="30" y="124"/>
                    </a:cubicBezTo>
                    <a:cubicBezTo>
                      <a:pt x="37" y="131"/>
                      <a:pt x="43" y="134"/>
                      <a:pt x="52" y="138"/>
                    </a:cubicBezTo>
                    <a:cubicBezTo>
                      <a:pt x="65" y="127"/>
                      <a:pt x="51" y="114"/>
                      <a:pt x="44" y="106"/>
                    </a:cubicBezTo>
                    <a:cubicBezTo>
                      <a:pt x="46" y="104"/>
                      <a:pt x="44" y="103"/>
                      <a:pt x="44" y="100"/>
                    </a:cubicBezTo>
                    <a:cubicBezTo>
                      <a:pt x="56" y="78"/>
                      <a:pt x="67" y="60"/>
                      <a:pt x="5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6" name="Freeform 66"/>
              <p:cNvSpPr/>
              <p:nvPr/>
            </p:nvSpPr>
            <p:spPr bwMode="auto">
              <a:xfrm>
                <a:off x="1284288" y="844551"/>
                <a:ext cx="77788" cy="131763"/>
              </a:xfrm>
              <a:custGeom>
                <a:avLst/>
                <a:gdLst>
                  <a:gd name="T0" fmla="*/ 158 w 161"/>
                  <a:gd name="T1" fmla="*/ 2 h 270"/>
                  <a:gd name="T2" fmla="*/ 136 w 161"/>
                  <a:gd name="T3" fmla="*/ 1 h 270"/>
                  <a:gd name="T4" fmla="*/ 98 w 161"/>
                  <a:gd name="T5" fmla="*/ 69 h 270"/>
                  <a:gd name="T6" fmla="*/ 95 w 161"/>
                  <a:gd name="T7" fmla="*/ 49 h 270"/>
                  <a:gd name="T8" fmla="*/ 60 w 161"/>
                  <a:gd name="T9" fmla="*/ 51 h 270"/>
                  <a:gd name="T10" fmla="*/ 21 w 161"/>
                  <a:gd name="T11" fmla="*/ 90 h 270"/>
                  <a:gd name="T12" fmla="*/ 9 w 161"/>
                  <a:gd name="T13" fmla="*/ 85 h 270"/>
                  <a:gd name="T14" fmla="*/ 9 w 161"/>
                  <a:gd name="T15" fmla="*/ 125 h 270"/>
                  <a:gd name="T16" fmla="*/ 24 w 161"/>
                  <a:gd name="T17" fmla="*/ 132 h 270"/>
                  <a:gd name="T18" fmla="*/ 31 w 161"/>
                  <a:gd name="T19" fmla="*/ 130 h 270"/>
                  <a:gd name="T20" fmla="*/ 32 w 161"/>
                  <a:gd name="T21" fmla="*/ 118 h 270"/>
                  <a:gd name="T22" fmla="*/ 39 w 161"/>
                  <a:gd name="T23" fmla="*/ 113 h 270"/>
                  <a:gd name="T24" fmla="*/ 75 w 161"/>
                  <a:gd name="T25" fmla="*/ 62 h 270"/>
                  <a:gd name="T26" fmla="*/ 71 w 161"/>
                  <a:gd name="T27" fmla="*/ 81 h 270"/>
                  <a:gd name="T28" fmla="*/ 57 w 161"/>
                  <a:gd name="T29" fmla="*/ 108 h 270"/>
                  <a:gd name="T30" fmla="*/ 47 w 161"/>
                  <a:gd name="T31" fmla="*/ 138 h 270"/>
                  <a:gd name="T32" fmla="*/ 78 w 161"/>
                  <a:gd name="T33" fmla="*/ 149 h 270"/>
                  <a:gd name="T34" fmla="*/ 109 w 161"/>
                  <a:gd name="T35" fmla="*/ 78 h 270"/>
                  <a:gd name="T36" fmla="*/ 124 w 161"/>
                  <a:gd name="T37" fmla="*/ 69 h 270"/>
                  <a:gd name="T38" fmla="*/ 126 w 161"/>
                  <a:gd name="T39" fmla="*/ 73 h 270"/>
                  <a:gd name="T40" fmla="*/ 118 w 161"/>
                  <a:gd name="T41" fmla="*/ 153 h 270"/>
                  <a:gd name="T42" fmla="*/ 113 w 161"/>
                  <a:gd name="T43" fmla="*/ 158 h 270"/>
                  <a:gd name="T44" fmla="*/ 103 w 161"/>
                  <a:gd name="T45" fmla="*/ 212 h 270"/>
                  <a:gd name="T46" fmla="*/ 57 w 161"/>
                  <a:gd name="T47" fmla="*/ 227 h 270"/>
                  <a:gd name="T48" fmla="*/ 83 w 161"/>
                  <a:gd name="T49" fmla="*/ 248 h 270"/>
                  <a:gd name="T50" fmla="*/ 100 w 161"/>
                  <a:gd name="T51" fmla="*/ 270 h 270"/>
                  <a:gd name="T52" fmla="*/ 125 w 161"/>
                  <a:gd name="T53" fmla="*/ 242 h 270"/>
                  <a:gd name="T54" fmla="*/ 146 w 161"/>
                  <a:gd name="T55" fmla="*/ 162 h 270"/>
                  <a:gd name="T56" fmla="*/ 144 w 161"/>
                  <a:gd name="T57" fmla="*/ 103 h 270"/>
                  <a:gd name="T58" fmla="*/ 146 w 161"/>
                  <a:gd name="T59" fmla="*/ 68 h 270"/>
                  <a:gd name="T60" fmla="*/ 154 w 161"/>
                  <a:gd name="T61" fmla="*/ 16 h 270"/>
                  <a:gd name="T62" fmla="*/ 158 w 161"/>
                  <a:gd name="T63"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270">
                    <a:moveTo>
                      <a:pt x="158" y="2"/>
                    </a:moveTo>
                    <a:cubicBezTo>
                      <a:pt x="151" y="0"/>
                      <a:pt x="145" y="0"/>
                      <a:pt x="136" y="1"/>
                    </a:cubicBezTo>
                    <a:cubicBezTo>
                      <a:pt x="127" y="31"/>
                      <a:pt x="122" y="51"/>
                      <a:pt x="98" y="69"/>
                    </a:cubicBezTo>
                    <a:cubicBezTo>
                      <a:pt x="91" y="65"/>
                      <a:pt x="95" y="55"/>
                      <a:pt x="95" y="49"/>
                    </a:cubicBezTo>
                    <a:cubicBezTo>
                      <a:pt x="81" y="33"/>
                      <a:pt x="75" y="37"/>
                      <a:pt x="60" y="51"/>
                    </a:cubicBezTo>
                    <a:cubicBezTo>
                      <a:pt x="47" y="63"/>
                      <a:pt x="35" y="83"/>
                      <a:pt x="21" y="90"/>
                    </a:cubicBezTo>
                    <a:cubicBezTo>
                      <a:pt x="15" y="90"/>
                      <a:pt x="16" y="84"/>
                      <a:pt x="9" y="85"/>
                    </a:cubicBezTo>
                    <a:cubicBezTo>
                      <a:pt x="8" y="97"/>
                      <a:pt x="0" y="112"/>
                      <a:pt x="9" y="125"/>
                    </a:cubicBezTo>
                    <a:cubicBezTo>
                      <a:pt x="16" y="127"/>
                      <a:pt x="17" y="128"/>
                      <a:pt x="24" y="132"/>
                    </a:cubicBezTo>
                    <a:cubicBezTo>
                      <a:pt x="25" y="130"/>
                      <a:pt x="29" y="131"/>
                      <a:pt x="31" y="130"/>
                    </a:cubicBezTo>
                    <a:cubicBezTo>
                      <a:pt x="32" y="127"/>
                      <a:pt x="33" y="122"/>
                      <a:pt x="32" y="118"/>
                    </a:cubicBezTo>
                    <a:cubicBezTo>
                      <a:pt x="34" y="116"/>
                      <a:pt x="36" y="114"/>
                      <a:pt x="39" y="113"/>
                    </a:cubicBezTo>
                    <a:cubicBezTo>
                      <a:pt x="43" y="94"/>
                      <a:pt x="58" y="52"/>
                      <a:pt x="75" y="62"/>
                    </a:cubicBezTo>
                    <a:cubicBezTo>
                      <a:pt x="72" y="63"/>
                      <a:pt x="73" y="76"/>
                      <a:pt x="71" y="81"/>
                    </a:cubicBezTo>
                    <a:cubicBezTo>
                      <a:pt x="69" y="88"/>
                      <a:pt x="60" y="103"/>
                      <a:pt x="57" y="108"/>
                    </a:cubicBezTo>
                    <a:cubicBezTo>
                      <a:pt x="54" y="119"/>
                      <a:pt x="54" y="130"/>
                      <a:pt x="47" y="138"/>
                    </a:cubicBezTo>
                    <a:cubicBezTo>
                      <a:pt x="57" y="144"/>
                      <a:pt x="62" y="152"/>
                      <a:pt x="78" y="149"/>
                    </a:cubicBezTo>
                    <a:cubicBezTo>
                      <a:pt x="85" y="126"/>
                      <a:pt x="103" y="108"/>
                      <a:pt x="109" y="78"/>
                    </a:cubicBezTo>
                    <a:cubicBezTo>
                      <a:pt x="113" y="74"/>
                      <a:pt x="117" y="70"/>
                      <a:pt x="124" y="69"/>
                    </a:cubicBezTo>
                    <a:cubicBezTo>
                      <a:pt x="124" y="71"/>
                      <a:pt x="126" y="71"/>
                      <a:pt x="126" y="73"/>
                    </a:cubicBezTo>
                    <a:cubicBezTo>
                      <a:pt x="123" y="97"/>
                      <a:pt x="117" y="128"/>
                      <a:pt x="118" y="153"/>
                    </a:cubicBezTo>
                    <a:cubicBezTo>
                      <a:pt x="115" y="154"/>
                      <a:pt x="117" y="159"/>
                      <a:pt x="113" y="158"/>
                    </a:cubicBezTo>
                    <a:cubicBezTo>
                      <a:pt x="112" y="173"/>
                      <a:pt x="109" y="200"/>
                      <a:pt x="103" y="212"/>
                    </a:cubicBezTo>
                    <a:cubicBezTo>
                      <a:pt x="107" y="251"/>
                      <a:pt x="67" y="210"/>
                      <a:pt x="57" y="227"/>
                    </a:cubicBezTo>
                    <a:cubicBezTo>
                      <a:pt x="70" y="230"/>
                      <a:pt x="79" y="238"/>
                      <a:pt x="83" y="248"/>
                    </a:cubicBezTo>
                    <a:cubicBezTo>
                      <a:pt x="87" y="259"/>
                      <a:pt x="84" y="269"/>
                      <a:pt x="100" y="270"/>
                    </a:cubicBezTo>
                    <a:cubicBezTo>
                      <a:pt x="111" y="263"/>
                      <a:pt x="125" y="255"/>
                      <a:pt x="125" y="242"/>
                    </a:cubicBezTo>
                    <a:cubicBezTo>
                      <a:pt x="147" y="225"/>
                      <a:pt x="135" y="190"/>
                      <a:pt x="146" y="162"/>
                    </a:cubicBezTo>
                    <a:cubicBezTo>
                      <a:pt x="143" y="142"/>
                      <a:pt x="142" y="123"/>
                      <a:pt x="144" y="103"/>
                    </a:cubicBezTo>
                    <a:cubicBezTo>
                      <a:pt x="145" y="91"/>
                      <a:pt x="145" y="80"/>
                      <a:pt x="146" y="68"/>
                    </a:cubicBezTo>
                    <a:cubicBezTo>
                      <a:pt x="148" y="52"/>
                      <a:pt x="149" y="32"/>
                      <a:pt x="154" y="16"/>
                    </a:cubicBezTo>
                    <a:cubicBezTo>
                      <a:pt x="156" y="10"/>
                      <a:pt x="161" y="7"/>
                      <a:pt x="15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7" name="Freeform 67"/>
              <p:cNvSpPr>
                <a:spLocks noEditPoints="1"/>
              </p:cNvSpPr>
              <p:nvPr/>
            </p:nvSpPr>
            <p:spPr bwMode="auto">
              <a:xfrm>
                <a:off x="1231901" y="752476"/>
                <a:ext cx="130175" cy="215900"/>
              </a:xfrm>
              <a:custGeom>
                <a:avLst/>
                <a:gdLst>
                  <a:gd name="T0" fmla="*/ 133 w 268"/>
                  <a:gd name="T1" fmla="*/ 210 h 442"/>
                  <a:gd name="T2" fmla="*/ 188 w 268"/>
                  <a:gd name="T3" fmla="*/ 160 h 442"/>
                  <a:gd name="T4" fmla="*/ 268 w 268"/>
                  <a:gd name="T5" fmla="*/ 98 h 442"/>
                  <a:gd name="T6" fmla="*/ 268 w 268"/>
                  <a:gd name="T7" fmla="*/ 79 h 442"/>
                  <a:gd name="T8" fmla="*/ 244 w 268"/>
                  <a:gd name="T9" fmla="*/ 55 h 442"/>
                  <a:gd name="T10" fmla="*/ 230 w 268"/>
                  <a:gd name="T11" fmla="*/ 42 h 442"/>
                  <a:gd name="T12" fmla="*/ 200 w 268"/>
                  <a:gd name="T13" fmla="*/ 0 h 442"/>
                  <a:gd name="T14" fmla="*/ 188 w 268"/>
                  <a:gd name="T15" fmla="*/ 1 h 442"/>
                  <a:gd name="T16" fmla="*/ 165 w 268"/>
                  <a:gd name="T17" fmla="*/ 49 h 442"/>
                  <a:gd name="T18" fmla="*/ 154 w 268"/>
                  <a:gd name="T19" fmla="*/ 127 h 442"/>
                  <a:gd name="T20" fmla="*/ 119 w 268"/>
                  <a:gd name="T21" fmla="*/ 152 h 442"/>
                  <a:gd name="T22" fmla="*/ 71 w 268"/>
                  <a:gd name="T23" fmla="*/ 197 h 442"/>
                  <a:gd name="T24" fmla="*/ 70 w 268"/>
                  <a:gd name="T25" fmla="*/ 255 h 442"/>
                  <a:gd name="T26" fmla="*/ 47 w 268"/>
                  <a:gd name="T27" fmla="*/ 306 h 442"/>
                  <a:gd name="T28" fmla="*/ 30 w 268"/>
                  <a:gd name="T29" fmla="*/ 268 h 442"/>
                  <a:gd name="T30" fmla="*/ 17 w 268"/>
                  <a:gd name="T31" fmla="*/ 234 h 442"/>
                  <a:gd name="T32" fmla="*/ 17 w 268"/>
                  <a:gd name="T33" fmla="*/ 249 h 442"/>
                  <a:gd name="T34" fmla="*/ 2 w 268"/>
                  <a:gd name="T35" fmla="*/ 359 h 442"/>
                  <a:gd name="T36" fmla="*/ 0 w 268"/>
                  <a:gd name="T37" fmla="*/ 414 h 442"/>
                  <a:gd name="T38" fmla="*/ 31 w 268"/>
                  <a:gd name="T39" fmla="*/ 442 h 442"/>
                  <a:gd name="T40" fmla="*/ 36 w 268"/>
                  <a:gd name="T41" fmla="*/ 422 h 442"/>
                  <a:gd name="T42" fmla="*/ 57 w 268"/>
                  <a:gd name="T43" fmla="*/ 359 h 442"/>
                  <a:gd name="T44" fmla="*/ 85 w 268"/>
                  <a:gd name="T45" fmla="*/ 267 h 442"/>
                  <a:gd name="T46" fmla="*/ 94 w 268"/>
                  <a:gd name="T47" fmla="*/ 217 h 442"/>
                  <a:gd name="T48" fmla="*/ 133 w 268"/>
                  <a:gd name="T49" fmla="*/ 210 h 442"/>
                  <a:gd name="T50" fmla="*/ 219 w 268"/>
                  <a:gd name="T51" fmla="*/ 45 h 442"/>
                  <a:gd name="T52" fmla="*/ 230 w 268"/>
                  <a:gd name="T53" fmla="*/ 71 h 442"/>
                  <a:gd name="T54" fmla="*/ 218 w 268"/>
                  <a:gd name="T55" fmla="*/ 82 h 442"/>
                  <a:gd name="T56" fmla="*/ 219 w 268"/>
                  <a:gd name="T57" fmla="*/ 4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8" h="442">
                    <a:moveTo>
                      <a:pt x="133" y="210"/>
                    </a:moveTo>
                    <a:cubicBezTo>
                      <a:pt x="152" y="194"/>
                      <a:pt x="165" y="172"/>
                      <a:pt x="188" y="160"/>
                    </a:cubicBezTo>
                    <a:cubicBezTo>
                      <a:pt x="210" y="135"/>
                      <a:pt x="251" y="128"/>
                      <a:pt x="268" y="98"/>
                    </a:cubicBezTo>
                    <a:cubicBezTo>
                      <a:pt x="266" y="92"/>
                      <a:pt x="268" y="86"/>
                      <a:pt x="268" y="79"/>
                    </a:cubicBezTo>
                    <a:cubicBezTo>
                      <a:pt x="262" y="69"/>
                      <a:pt x="249" y="66"/>
                      <a:pt x="244" y="55"/>
                    </a:cubicBezTo>
                    <a:cubicBezTo>
                      <a:pt x="236" y="55"/>
                      <a:pt x="229" y="48"/>
                      <a:pt x="230" y="42"/>
                    </a:cubicBezTo>
                    <a:cubicBezTo>
                      <a:pt x="212" y="40"/>
                      <a:pt x="216" y="10"/>
                      <a:pt x="200" y="0"/>
                    </a:cubicBezTo>
                    <a:cubicBezTo>
                      <a:pt x="197" y="2"/>
                      <a:pt x="194" y="0"/>
                      <a:pt x="188" y="1"/>
                    </a:cubicBezTo>
                    <a:cubicBezTo>
                      <a:pt x="182" y="19"/>
                      <a:pt x="172" y="31"/>
                      <a:pt x="165" y="49"/>
                    </a:cubicBezTo>
                    <a:cubicBezTo>
                      <a:pt x="167" y="81"/>
                      <a:pt x="154" y="94"/>
                      <a:pt x="154" y="127"/>
                    </a:cubicBezTo>
                    <a:cubicBezTo>
                      <a:pt x="145" y="140"/>
                      <a:pt x="132" y="146"/>
                      <a:pt x="119" y="152"/>
                    </a:cubicBezTo>
                    <a:cubicBezTo>
                      <a:pt x="107" y="166"/>
                      <a:pt x="74" y="183"/>
                      <a:pt x="71" y="197"/>
                    </a:cubicBezTo>
                    <a:cubicBezTo>
                      <a:pt x="66" y="213"/>
                      <a:pt x="81" y="229"/>
                      <a:pt x="70" y="255"/>
                    </a:cubicBezTo>
                    <a:cubicBezTo>
                      <a:pt x="66" y="275"/>
                      <a:pt x="59" y="293"/>
                      <a:pt x="47" y="306"/>
                    </a:cubicBezTo>
                    <a:cubicBezTo>
                      <a:pt x="34" y="298"/>
                      <a:pt x="42" y="280"/>
                      <a:pt x="30" y="268"/>
                    </a:cubicBezTo>
                    <a:cubicBezTo>
                      <a:pt x="29" y="255"/>
                      <a:pt x="25" y="244"/>
                      <a:pt x="17" y="234"/>
                    </a:cubicBezTo>
                    <a:cubicBezTo>
                      <a:pt x="16" y="241"/>
                      <a:pt x="17" y="241"/>
                      <a:pt x="17" y="249"/>
                    </a:cubicBezTo>
                    <a:cubicBezTo>
                      <a:pt x="6" y="263"/>
                      <a:pt x="5" y="333"/>
                      <a:pt x="2" y="359"/>
                    </a:cubicBezTo>
                    <a:cubicBezTo>
                      <a:pt x="0" y="380"/>
                      <a:pt x="5" y="402"/>
                      <a:pt x="0" y="414"/>
                    </a:cubicBezTo>
                    <a:cubicBezTo>
                      <a:pt x="4" y="427"/>
                      <a:pt x="17" y="436"/>
                      <a:pt x="31" y="442"/>
                    </a:cubicBezTo>
                    <a:cubicBezTo>
                      <a:pt x="41" y="438"/>
                      <a:pt x="35" y="429"/>
                      <a:pt x="36" y="422"/>
                    </a:cubicBezTo>
                    <a:cubicBezTo>
                      <a:pt x="39" y="398"/>
                      <a:pt x="57" y="383"/>
                      <a:pt x="57" y="359"/>
                    </a:cubicBezTo>
                    <a:cubicBezTo>
                      <a:pt x="74" y="333"/>
                      <a:pt x="81" y="305"/>
                      <a:pt x="85" y="267"/>
                    </a:cubicBezTo>
                    <a:cubicBezTo>
                      <a:pt x="96" y="257"/>
                      <a:pt x="96" y="231"/>
                      <a:pt x="94" y="217"/>
                    </a:cubicBezTo>
                    <a:cubicBezTo>
                      <a:pt x="104" y="212"/>
                      <a:pt x="120" y="210"/>
                      <a:pt x="133" y="210"/>
                    </a:cubicBezTo>
                    <a:close/>
                    <a:moveTo>
                      <a:pt x="219" y="45"/>
                    </a:moveTo>
                    <a:cubicBezTo>
                      <a:pt x="230" y="49"/>
                      <a:pt x="223" y="63"/>
                      <a:pt x="230" y="71"/>
                    </a:cubicBezTo>
                    <a:cubicBezTo>
                      <a:pt x="226" y="75"/>
                      <a:pt x="225" y="84"/>
                      <a:pt x="218" y="82"/>
                    </a:cubicBezTo>
                    <a:cubicBezTo>
                      <a:pt x="207" y="81"/>
                      <a:pt x="213" y="51"/>
                      <a:pt x="21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8" name="Freeform 68"/>
              <p:cNvSpPr/>
              <p:nvPr/>
            </p:nvSpPr>
            <p:spPr bwMode="auto">
              <a:xfrm>
                <a:off x="1255713" y="735013"/>
                <a:ext cx="23813" cy="63500"/>
              </a:xfrm>
              <a:custGeom>
                <a:avLst/>
                <a:gdLst>
                  <a:gd name="T0" fmla="*/ 20 w 48"/>
                  <a:gd name="T1" fmla="*/ 77 h 132"/>
                  <a:gd name="T2" fmla="*/ 15 w 48"/>
                  <a:gd name="T3" fmla="*/ 115 h 132"/>
                  <a:gd name="T4" fmla="*/ 13 w 48"/>
                  <a:gd name="T5" fmla="*/ 132 h 132"/>
                  <a:gd name="T6" fmla="*/ 33 w 48"/>
                  <a:gd name="T7" fmla="*/ 99 h 132"/>
                  <a:gd name="T8" fmla="*/ 48 w 48"/>
                  <a:gd name="T9" fmla="*/ 76 h 132"/>
                  <a:gd name="T10" fmla="*/ 8 w 48"/>
                  <a:gd name="T11" fmla="*/ 0 h 132"/>
                  <a:gd name="T12" fmla="*/ 0 w 48"/>
                  <a:gd name="T13" fmla="*/ 6 h 132"/>
                  <a:gd name="T14" fmla="*/ 20 w 48"/>
                  <a:gd name="T15" fmla="*/ 77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32">
                    <a:moveTo>
                      <a:pt x="20" y="77"/>
                    </a:moveTo>
                    <a:cubicBezTo>
                      <a:pt x="20" y="86"/>
                      <a:pt x="13" y="100"/>
                      <a:pt x="15" y="115"/>
                    </a:cubicBezTo>
                    <a:cubicBezTo>
                      <a:pt x="13" y="121"/>
                      <a:pt x="4" y="129"/>
                      <a:pt x="13" y="132"/>
                    </a:cubicBezTo>
                    <a:cubicBezTo>
                      <a:pt x="20" y="122"/>
                      <a:pt x="30" y="114"/>
                      <a:pt x="33" y="99"/>
                    </a:cubicBezTo>
                    <a:cubicBezTo>
                      <a:pt x="42" y="100"/>
                      <a:pt x="39" y="80"/>
                      <a:pt x="48" y="76"/>
                    </a:cubicBezTo>
                    <a:cubicBezTo>
                      <a:pt x="41" y="44"/>
                      <a:pt x="19" y="25"/>
                      <a:pt x="8" y="0"/>
                    </a:cubicBezTo>
                    <a:cubicBezTo>
                      <a:pt x="5" y="2"/>
                      <a:pt x="2" y="3"/>
                      <a:pt x="0" y="6"/>
                    </a:cubicBezTo>
                    <a:cubicBezTo>
                      <a:pt x="2" y="34"/>
                      <a:pt x="22" y="48"/>
                      <a:pt x="20"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9" name="Freeform 69"/>
              <p:cNvSpPr/>
              <p:nvPr/>
            </p:nvSpPr>
            <p:spPr bwMode="auto">
              <a:xfrm>
                <a:off x="1471613" y="1016001"/>
                <a:ext cx="55563" cy="44450"/>
              </a:xfrm>
              <a:custGeom>
                <a:avLst/>
                <a:gdLst>
                  <a:gd name="T0" fmla="*/ 74 w 112"/>
                  <a:gd name="T1" fmla="*/ 5 h 90"/>
                  <a:gd name="T2" fmla="*/ 76 w 112"/>
                  <a:gd name="T3" fmla="*/ 5 h 90"/>
                  <a:gd name="T4" fmla="*/ 87 w 112"/>
                  <a:gd name="T5" fmla="*/ 8 h 90"/>
                  <a:gd name="T6" fmla="*/ 90 w 112"/>
                  <a:gd name="T7" fmla="*/ 18 h 90"/>
                  <a:gd name="T8" fmla="*/ 90 w 112"/>
                  <a:gd name="T9" fmla="*/ 61 h 90"/>
                  <a:gd name="T10" fmla="*/ 30 w 112"/>
                  <a:gd name="T11" fmla="*/ 0 h 90"/>
                  <a:gd name="T12" fmla="*/ 1 w 112"/>
                  <a:gd name="T13" fmla="*/ 0 h 90"/>
                  <a:gd name="T14" fmla="*/ 1 w 112"/>
                  <a:gd name="T15" fmla="*/ 5 h 90"/>
                  <a:gd name="T16" fmla="*/ 12 w 112"/>
                  <a:gd name="T17" fmla="*/ 8 h 90"/>
                  <a:gd name="T18" fmla="*/ 12 w 112"/>
                  <a:gd name="T19" fmla="*/ 75 h 90"/>
                  <a:gd name="T20" fmla="*/ 1 w 112"/>
                  <a:gd name="T21" fmla="*/ 84 h 90"/>
                  <a:gd name="T22" fmla="*/ 0 w 112"/>
                  <a:gd name="T23" fmla="*/ 84 h 90"/>
                  <a:gd name="T24" fmla="*/ 0 w 112"/>
                  <a:gd name="T25" fmla="*/ 90 h 90"/>
                  <a:gd name="T26" fmla="*/ 35 w 112"/>
                  <a:gd name="T27" fmla="*/ 90 h 90"/>
                  <a:gd name="T28" fmla="*/ 35 w 112"/>
                  <a:gd name="T29" fmla="*/ 84 h 90"/>
                  <a:gd name="T30" fmla="*/ 21 w 112"/>
                  <a:gd name="T31" fmla="*/ 72 h 90"/>
                  <a:gd name="T32" fmla="*/ 21 w 112"/>
                  <a:gd name="T33" fmla="*/ 18 h 90"/>
                  <a:gd name="T34" fmla="*/ 90 w 112"/>
                  <a:gd name="T35" fmla="*/ 90 h 90"/>
                  <a:gd name="T36" fmla="*/ 98 w 112"/>
                  <a:gd name="T37" fmla="*/ 90 h 90"/>
                  <a:gd name="T38" fmla="*/ 98 w 112"/>
                  <a:gd name="T39" fmla="*/ 13 h 90"/>
                  <a:gd name="T40" fmla="*/ 110 w 112"/>
                  <a:gd name="T41" fmla="*/ 5 h 90"/>
                  <a:gd name="T42" fmla="*/ 112 w 112"/>
                  <a:gd name="T43" fmla="*/ 5 h 90"/>
                  <a:gd name="T44" fmla="*/ 112 w 112"/>
                  <a:gd name="T45" fmla="*/ 0 h 90"/>
                  <a:gd name="T46" fmla="*/ 74 w 112"/>
                  <a:gd name="T47" fmla="*/ 0 h 90"/>
                  <a:gd name="T48" fmla="*/ 74 w 112"/>
                  <a:gd name="T4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90">
                    <a:moveTo>
                      <a:pt x="74" y="5"/>
                    </a:moveTo>
                    <a:cubicBezTo>
                      <a:pt x="76" y="5"/>
                      <a:pt x="76" y="5"/>
                      <a:pt x="76" y="5"/>
                    </a:cubicBezTo>
                    <a:cubicBezTo>
                      <a:pt x="82" y="5"/>
                      <a:pt x="86" y="6"/>
                      <a:pt x="87" y="8"/>
                    </a:cubicBezTo>
                    <a:cubicBezTo>
                      <a:pt x="89" y="9"/>
                      <a:pt x="90" y="13"/>
                      <a:pt x="90" y="18"/>
                    </a:cubicBezTo>
                    <a:cubicBezTo>
                      <a:pt x="90" y="61"/>
                      <a:pt x="90" y="61"/>
                      <a:pt x="90" y="61"/>
                    </a:cubicBezTo>
                    <a:cubicBezTo>
                      <a:pt x="30" y="0"/>
                      <a:pt x="30" y="0"/>
                      <a:pt x="30" y="0"/>
                    </a:cubicBezTo>
                    <a:cubicBezTo>
                      <a:pt x="1" y="0"/>
                      <a:pt x="1" y="0"/>
                      <a:pt x="1" y="0"/>
                    </a:cubicBezTo>
                    <a:cubicBezTo>
                      <a:pt x="1" y="5"/>
                      <a:pt x="1" y="5"/>
                      <a:pt x="1" y="5"/>
                    </a:cubicBezTo>
                    <a:cubicBezTo>
                      <a:pt x="5" y="5"/>
                      <a:pt x="9" y="6"/>
                      <a:pt x="12" y="8"/>
                    </a:cubicBezTo>
                    <a:cubicBezTo>
                      <a:pt x="12" y="75"/>
                      <a:pt x="12" y="75"/>
                      <a:pt x="12" y="75"/>
                    </a:cubicBezTo>
                    <a:cubicBezTo>
                      <a:pt x="12" y="81"/>
                      <a:pt x="9" y="84"/>
                      <a:pt x="1" y="84"/>
                    </a:cubicBezTo>
                    <a:cubicBezTo>
                      <a:pt x="0" y="84"/>
                      <a:pt x="0" y="84"/>
                      <a:pt x="0" y="84"/>
                    </a:cubicBezTo>
                    <a:cubicBezTo>
                      <a:pt x="0" y="90"/>
                      <a:pt x="0" y="90"/>
                      <a:pt x="0" y="90"/>
                    </a:cubicBezTo>
                    <a:cubicBezTo>
                      <a:pt x="35" y="90"/>
                      <a:pt x="35" y="90"/>
                      <a:pt x="35" y="90"/>
                    </a:cubicBezTo>
                    <a:cubicBezTo>
                      <a:pt x="35" y="84"/>
                      <a:pt x="35" y="84"/>
                      <a:pt x="35" y="84"/>
                    </a:cubicBezTo>
                    <a:cubicBezTo>
                      <a:pt x="25" y="85"/>
                      <a:pt x="20" y="81"/>
                      <a:pt x="21" y="72"/>
                    </a:cubicBezTo>
                    <a:cubicBezTo>
                      <a:pt x="21" y="18"/>
                      <a:pt x="21" y="18"/>
                      <a:pt x="21" y="18"/>
                    </a:cubicBezTo>
                    <a:cubicBezTo>
                      <a:pt x="90" y="90"/>
                      <a:pt x="90" y="90"/>
                      <a:pt x="90" y="90"/>
                    </a:cubicBezTo>
                    <a:cubicBezTo>
                      <a:pt x="98" y="90"/>
                      <a:pt x="98" y="90"/>
                      <a:pt x="98" y="90"/>
                    </a:cubicBezTo>
                    <a:cubicBezTo>
                      <a:pt x="98" y="13"/>
                      <a:pt x="98" y="13"/>
                      <a:pt x="98" y="13"/>
                    </a:cubicBezTo>
                    <a:cubicBezTo>
                      <a:pt x="98" y="7"/>
                      <a:pt x="102" y="5"/>
                      <a:pt x="110" y="5"/>
                    </a:cubicBezTo>
                    <a:cubicBezTo>
                      <a:pt x="112" y="5"/>
                      <a:pt x="112" y="5"/>
                      <a:pt x="112" y="5"/>
                    </a:cubicBezTo>
                    <a:cubicBezTo>
                      <a:pt x="112" y="0"/>
                      <a:pt x="112" y="0"/>
                      <a:pt x="112" y="0"/>
                    </a:cubicBezTo>
                    <a:cubicBezTo>
                      <a:pt x="74" y="0"/>
                      <a:pt x="74" y="0"/>
                      <a:pt x="74" y="0"/>
                    </a:cubicBezTo>
                    <a:lnTo>
                      <a:pt x="7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0" name="Freeform 70"/>
              <p:cNvSpPr/>
              <p:nvPr/>
            </p:nvSpPr>
            <p:spPr bwMode="auto">
              <a:xfrm>
                <a:off x="1550988" y="1016001"/>
                <a:ext cx="53975" cy="44450"/>
              </a:xfrm>
              <a:custGeom>
                <a:avLst/>
                <a:gdLst>
                  <a:gd name="T0" fmla="*/ 73 w 111"/>
                  <a:gd name="T1" fmla="*/ 5 h 91"/>
                  <a:gd name="T2" fmla="*/ 76 w 111"/>
                  <a:gd name="T3" fmla="*/ 5 h 91"/>
                  <a:gd name="T4" fmla="*/ 87 w 111"/>
                  <a:gd name="T5" fmla="*/ 20 h 91"/>
                  <a:gd name="T6" fmla="*/ 87 w 111"/>
                  <a:gd name="T7" fmla="*/ 55 h 91"/>
                  <a:gd name="T8" fmla="*/ 59 w 111"/>
                  <a:gd name="T9" fmla="*/ 82 h 91"/>
                  <a:gd name="T10" fmla="*/ 33 w 111"/>
                  <a:gd name="T11" fmla="*/ 58 h 91"/>
                  <a:gd name="T12" fmla="*/ 33 w 111"/>
                  <a:gd name="T13" fmla="*/ 15 h 91"/>
                  <a:gd name="T14" fmla="*/ 43 w 111"/>
                  <a:gd name="T15" fmla="*/ 5 h 91"/>
                  <a:gd name="T16" fmla="*/ 45 w 111"/>
                  <a:gd name="T17" fmla="*/ 5 h 91"/>
                  <a:gd name="T18" fmla="*/ 45 w 111"/>
                  <a:gd name="T19" fmla="*/ 0 h 91"/>
                  <a:gd name="T20" fmla="*/ 0 w 111"/>
                  <a:gd name="T21" fmla="*/ 0 h 91"/>
                  <a:gd name="T22" fmla="*/ 0 w 111"/>
                  <a:gd name="T23" fmla="*/ 5 h 91"/>
                  <a:gd name="T24" fmla="*/ 3 w 111"/>
                  <a:gd name="T25" fmla="*/ 5 h 91"/>
                  <a:gd name="T26" fmla="*/ 13 w 111"/>
                  <a:gd name="T27" fmla="*/ 15 h 91"/>
                  <a:gd name="T28" fmla="*/ 13 w 111"/>
                  <a:gd name="T29" fmla="*/ 58 h 91"/>
                  <a:gd name="T30" fmla="*/ 56 w 111"/>
                  <a:gd name="T31" fmla="*/ 91 h 91"/>
                  <a:gd name="T32" fmla="*/ 96 w 111"/>
                  <a:gd name="T33" fmla="*/ 54 h 91"/>
                  <a:gd name="T34" fmla="*/ 96 w 111"/>
                  <a:gd name="T35" fmla="*/ 17 h 91"/>
                  <a:gd name="T36" fmla="*/ 109 w 111"/>
                  <a:gd name="T37" fmla="*/ 5 h 91"/>
                  <a:gd name="T38" fmla="*/ 111 w 111"/>
                  <a:gd name="T39" fmla="*/ 5 h 91"/>
                  <a:gd name="T40" fmla="*/ 111 w 111"/>
                  <a:gd name="T41" fmla="*/ 0 h 91"/>
                  <a:gd name="T42" fmla="*/ 73 w 111"/>
                  <a:gd name="T43" fmla="*/ 0 h 91"/>
                  <a:gd name="T44" fmla="*/ 73 w 111"/>
                  <a:gd name="T45" fmla="*/ 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91">
                    <a:moveTo>
                      <a:pt x="73" y="5"/>
                    </a:moveTo>
                    <a:cubicBezTo>
                      <a:pt x="76" y="5"/>
                      <a:pt x="76" y="5"/>
                      <a:pt x="76" y="5"/>
                    </a:cubicBezTo>
                    <a:cubicBezTo>
                      <a:pt x="84" y="5"/>
                      <a:pt x="88" y="10"/>
                      <a:pt x="87" y="20"/>
                    </a:cubicBezTo>
                    <a:cubicBezTo>
                      <a:pt x="87" y="55"/>
                      <a:pt x="87" y="55"/>
                      <a:pt x="87" y="55"/>
                    </a:cubicBezTo>
                    <a:cubicBezTo>
                      <a:pt x="87" y="73"/>
                      <a:pt x="78" y="81"/>
                      <a:pt x="59" y="82"/>
                    </a:cubicBezTo>
                    <a:cubicBezTo>
                      <a:pt x="42" y="81"/>
                      <a:pt x="33" y="74"/>
                      <a:pt x="33" y="58"/>
                    </a:cubicBezTo>
                    <a:cubicBezTo>
                      <a:pt x="33" y="15"/>
                      <a:pt x="33" y="15"/>
                      <a:pt x="33" y="15"/>
                    </a:cubicBezTo>
                    <a:cubicBezTo>
                      <a:pt x="33" y="9"/>
                      <a:pt x="36" y="5"/>
                      <a:pt x="43" y="5"/>
                    </a:cubicBezTo>
                    <a:cubicBezTo>
                      <a:pt x="45" y="5"/>
                      <a:pt x="45" y="5"/>
                      <a:pt x="45" y="5"/>
                    </a:cubicBezTo>
                    <a:cubicBezTo>
                      <a:pt x="45" y="0"/>
                      <a:pt x="45" y="0"/>
                      <a:pt x="45" y="0"/>
                    </a:cubicBezTo>
                    <a:cubicBezTo>
                      <a:pt x="0" y="0"/>
                      <a:pt x="0" y="0"/>
                      <a:pt x="0" y="0"/>
                    </a:cubicBezTo>
                    <a:cubicBezTo>
                      <a:pt x="0" y="5"/>
                      <a:pt x="0" y="5"/>
                      <a:pt x="0" y="5"/>
                    </a:cubicBezTo>
                    <a:cubicBezTo>
                      <a:pt x="3" y="5"/>
                      <a:pt x="3" y="5"/>
                      <a:pt x="3" y="5"/>
                    </a:cubicBezTo>
                    <a:cubicBezTo>
                      <a:pt x="10" y="5"/>
                      <a:pt x="14" y="8"/>
                      <a:pt x="13" y="15"/>
                    </a:cubicBezTo>
                    <a:cubicBezTo>
                      <a:pt x="13" y="58"/>
                      <a:pt x="13" y="58"/>
                      <a:pt x="13" y="58"/>
                    </a:cubicBezTo>
                    <a:cubicBezTo>
                      <a:pt x="14" y="80"/>
                      <a:pt x="28" y="90"/>
                      <a:pt x="56" y="91"/>
                    </a:cubicBezTo>
                    <a:cubicBezTo>
                      <a:pt x="83" y="90"/>
                      <a:pt x="96" y="78"/>
                      <a:pt x="96" y="54"/>
                    </a:cubicBezTo>
                    <a:cubicBezTo>
                      <a:pt x="96" y="17"/>
                      <a:pt x="96" y="17"/>
                      <a:pt x="96" y="17"/>
                    </a:cubicBezTo>
                    <a:cubicBezTo>
                      <a:pt x="96" y="9"/>
                      <a:pt x="100" y="5"/>
                      <a:pt x="109" y="5"/>
                    </a:cubicBezTo>
                    <a:cubicBezTo>
                      <a:pt x="111" y="5"/>
                      <a:pt x="111" y="5"/>
                      <a:pt x="111" y="5"/>
                    </a:cubicBezTo>
                    <a:cubicBezTo>
                      <a:pt x="111" y="0"/>
                      <a:pt x="111" y="0"/>
                      <a:pt x="111" y="0"/>
                    </a:cubicBezTo>
                    <a:cubicBezTo>
                      <a:pt x="73" y="0"/>
                      <a:pt x="73" y="0"/>
                      <a:pt x="73" y="0"/>
                    </a:cubicBezTo>
                    <a:lnTo>
                      <a:pt x="7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1" name="Freeform 71"/>
              <p:cNvSpPr/>
              <p:nvPr/>
            </p:nvSpPr>
            <p:spPr bwMode="auto">
              <a:xfrm>
                <a:off x="1231901" y="1016001"/>
                <a:ext cx="53975" cy="44450"/>
              </a:xfrm>
              <a:custGeom>
                <a:avLst/>
                <a:gdLst>
                  <a:gd name="T0" fmla="*/ 68 w 114"/>
                  <a:gd name="T1" fmla="*/ 5 h 90"/>
                  <a:gd name="T2" fmla="*/ 69 w 114"/>
                  <a:gd name="T3" fmla="*/ 5 h 90"/>
                  <a:gd name="T4" fmla="*/ 81 w 114"/>
                  <a:gd name="T5" fmla="*/ 16 h 90"/>
                  <a:gd name="T6" fmla="*/ 81 w 114"/>
                  <a:gd name="T7" fmla="*/ 39 h 90"/>
                  <a:gd name="T8" fmla="*/ 33 w 114"/>
                  <a:gd name="T9" fmla="*/ 39 h 90"/>
                  <a:gd name="T10" fmla="*/ 33 w 114"/>
                  <a:gd name="T11" fmla="*/ 16 h 90"/>
                  <a:gd name="T12" fmla="*/ 44 w 114"/>
                  <a:gd name="T13" fmla="*/ 5 h 90"/>
                  <a:gd name="T14" fmla="*/ 46 w 114"/>
                  <a:gd name="T15" fmla="*/ 5 h 90"/>
                  <a:gd name="T16" fmla="*/ 46 w 114"/>
                  <a:gd name="T17" fmla="*/ 0 h 90"/>
                  <a:gd name="T18" fmla="*/ 0 w 114"/>
                  <a:gd name="T19" fmla="*/ 0 h 90"/>
                  <a:gd name="T20" fmla="*/ 0 w 114"/>
                  <a:gd name="T21" fmla="*/ 5 h 90"/>
                  <a:gd name="T22" fmla="*/ 2 w 114"/>
                  <a:gd name="T23" fmla="*/ 5 h 90"/>
                  <a:gd name="T24" fmla="*/ 13 w 114"/>
                  <a:gd name="T25" fmla="*/ 16 h 90"/>
                  <a:gd name="T26" fmla="*/ 13 w 114"/>
                  <a:gd name="T27" fmla="*/ 73 h 90"/>
                  <a:gd name="T28" fmla="*/ 2 w 114"/>
                  <a:gd name="T29" fmla="*/ 84 h 90"/>
                  <a:gd name="T30" fmla="*/ 0 w 114"/>
                  <a:gd name="T31" fmla="*/ 84 h 90"/>
                  <a:gd name="T32" fmla="*/ 0 w 114"/>
                  <a:gd name="T33" fmla="*/ 90 h 90"/>
                  <a:gd name="T34" fmla="*/ 46 w 114"/>
                  <a:gd name="T35" fmla="*/ 90 h 90"/>
                  <a:gd name="T36" fmla="*/ 46 w 114"/>
                  <a:gd name="T37" fmla="*/ 84 h 90"/>
                  <a:gd name="T38" fmla="*/ 44 w 114"/>
                  <a:gd name="T39" fmla="*/ 84 h 90"/>
                  <a:gd name="T40" fmla="*/ 33 w 114"/>
                  <a:gd name="T41" fmla="*/ 73 h 90"/>
                  <a:gd name="T42" fmla="*/ 33 w 114"/>
                  <a:gd name="T43" fmla="*/ 47 h 90"/>
                  <a:gd name="T44" fmla="*/ 81 w 114"/>
                  <a:gd name="T45" fmla="*/ 47 h 90"/>
                  <a:gd name="T46" fmla="*/ 81 w 114"/>
                  <a:gd name="T47" fmla="*/ 73 h 90"/>
                  <a:gd name="T48" fmla="*/ 70 w 114"/>
                  <a:gd name="T49" fmla="*/ 84 h 90"/>
                  <a:gd name="T50" fmla="*/ 68 w 114"/>
                  <a:gd name="T51" fmla="*/ 84 h 90"/>
                  <a:gd name="T52" fmla="*/ 68 w 114"/>
                  <a:gd name="T53" fmla="*/ 90 h 90"/>
                  <a:gd name="T54" fmla="*/ 114 w 114"/>
                  <a:gd name="T55" fmla="*/ 90 h 90"/>
                  <a:gd name="T56" fmla="*/ 114 w 114"/>
                  <a:gd name="T57" fmla="*/ 84 h 90"/>
                  <a:gd name="T58" fmla="*/ 112 w 114"/>
                  <a:gd name="T59" fmla="*/ 84 h 90"/>
                  <a:gd name="T60" fmla="*/ 101 w 114"/>
                  <a:gd name="T61" fmla="*/ 73 h 90"/>
                  <a:gd name="T62" fmla="*/ 101 w 114"/>
                  <a:gd name="T63" fmla="*/ 16 h 90"/>
                  <a:gd name="T64" fmla="*/ 111 w 114"/>
                  <a:gd name="T65" fmla="*/ 5 h 90"/>
                  <a:gd name="T66" fmla="*/ 114 w 114"/>
                  <a:gd name="T67" fmla="*/ 5 h 90"/>
                  <a:gd name="T68" fmla="*/ 114 w 114"/>
                  <a:gd name="T69" fmla="*/ 0 h 90"/>
                  <a:gd name="T70" fmla="*/ 68 w 114"/>
                  <a:gd name="T71" fmla="*/ 0 h 90"/>
                  <a:gd name="T72" fmla="*/ 68 w 114"/>
                  <a:gd name="T73"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 h="90">
                    <a:moveTo>
                      <a:pt x="68" y="5"/>
                    </a:moveTo>
                    <a:cubicBezTo>
                      <a:pt x="69" y="5"/>
                      <a:pt x="69" y="5"/>
                      <a:pt x="69" y="5"/>
                    </a:cubicBezTo>
                    <a:cubicBezTo>
                      <a:pt x="77" y="5"/>
                      <a:pt x="81" y="9"/>
                      <a:pt x="81" y="16"/>
                    </a:cubicBezTo>
                    <a:cubicBezTo>
                      <a:pt x="81" y="39"/>
                      <a:pt x="81" y="39"/>
                      <a:pt x="81" y="39"/>
                    </a:cubicBezTo>
                    <a:cubicBezTo>
                      <a:pt x="33" y="39"/>
                      <a:pt x="33" y="39"/>
                      <a:pt x="33" y="39"/>
                    </a:cubicBezTo>
                    <a:cubicBezTo>
                      <a:pt x="33" y="16"/>
                      <a:pt x="33" y="16"/>
                      <a:pt x="33" y="16"/>
                    </a:cubicBezTo>
                    <a:cubicBezTo>
                      <a:pt x="32" y="8"/>
                      <a:pt x="36" y="5"/>
                      <a:pt x="44" y="5"/>
                    </a:cubicBezTo>
                    <a:cubicBezTo>
                      <a:pt x="46" y="5"/>
                      <a:pt x="46" y="5"/>
                      <a:pt x="46" y="5"/>
                    </a:cubicBezTo>
                    <a:cubicBezTo>
                      <a:pt x="46" y="0"/>
                      <a:pt x="46" y="0"/>
                      <a:pt x="46" y="0"/>
                    </a:cubicBezTo>
                    <a:cubicBezTo>
                      <a:pt x="0" y="0"/>
                      <a:pt x="0" y="0"/>
                      <a:pt x="0" y="0"/>
                    </a:cubicBezTo>
                    <a:cubicBezTo>
                      <a:pt x="0" y="5"/>
                      <a:pt x="0" y="5"/>
                      <a:pt x="0" y="5"/>
                    </a:cubicBezTo>
                    <a:cubicBezTo>
                      <a:pt x="2" y="5"/>
                      <a:pt x="2" y="5"/>
                      <a:pt x="2" y="5"/>
                    </a:cubicBezTo>
                    <a:cubicBezTo>
                      <a:pt x="9" y="5"/>
                      <a:pt x="13" y="9"/>
                      <a:pt x="13" y="16"/>
                    </a:cubicBezTo>
                    <a:cubicBezTo>
                      <a:pt x="13" y="73"/>
                      <a:pt x="13" y="73"/>
                      <a:pt x="13" y="73"/>
                    </a:cubicBezTo>
                    <a:cubicBezTo>
                      <a:pt x="13" y="80"/>
                      <a:pt x="9" y="84"/>
                      <a:pt x="2" y="84"/>
                    </a:cubicBezTo>
                    <a:cubicBezTo>
                      <a:pt x="0" y="84"/>
                      <a:pt x="0" y="84"/>
                      <a:pt x="0" y="84"/>
                    </a:cubicBezTo>
                    <a:cubicBezTo>
                      <a:pt x="0" y="90"/>
                      <a:pt x="0" y="90"/>
                      <a:pt x="0" y="90"/>
                    </a:cubicBezTo>
                    <a:cubicBezTo>
                      <a:pt x="46" y="90"/>
                      <a:pt x="46" y="90"/>
                      <a:pt x="46" y="90"/>
                    </a:cubicBezTo>
                    <a:cubicBezTo>
                      <a:pt x="46" y="84"/>
                      <a:pt x="46" y="84"/>
                      <a:pt x="46" y="84"/>
                    </a:cubicBezTo>
                    <a:cubicBezTo>
                      <a:pt x="44" y="84"/>
                      <a:pt x="44" y="84"/>
                      <a:pt x="44" y="84"/>
                    </a:cubicBezTo>
                    <a:cubicBezTo>
                      <a:pt x="36" y="84"/>
                      <a:pt x="33" y="80"/>
                      <a:pt x="33" y="73"/>
                    </a:cubicBezTo>
                    <a:cubicBezTo>
                      <a:pt x="33" y="47"/>
                      <a:pt x="33" y="47"/>
                      <a:pt x="33" y="47"/>
                    </a:cubicBezTo>
                    <a:cubicBezTo>
                      <a:pt x="81" y="47"/>
                      <a:pt x="81" y="47"/>
                      <a:pt x="81" y="47"/>
                    </a:cubicBezTo>
                    <a:cubicBezTo>
                      <a:pt x="81" y="73"/>
                      <a:pt x="81" y="73"/>
                      <a:pt x="81" y="73"/>
                    </a:cubicBezTo>
                    <a:cubicBezTo>
                      <a:pt x="81" y="80"/>
                      <a:pt x="77" y="84"/>
                      <a:pt x="70" y="84"/>
                    </a:cubicBezTo>
                    <a:cubicBezTo>
                      <a:pt x="68" y="84"/>
                      <a:pt x="68" y="84"/>
                      <a:pt x="68" y="84"/>
                    </a:cubicBezTo>
                    <a:cubicBezTo>
                      <a:pt x="68" y="90"/>
                      <a:pt x="68" y="90"/>
                      <a:pt x="68" y="90"/>
                    </a:cubicBezTo>
                    <a:cubicBezTo>
                      <a:pt x="114" y="90"/>
                      <a:pt x="114" y="90"/>
                      <a:pt x="114" y="90"/>
                    </a:cubicBezTo>
                    <a:cubicBezTo>
                      <a:pt x="114" y="84"/>
                      <a:pt x="114" y="84"/>
                      <a:pt x="114" y="84"/>
                    </a:cubicBezTo>
                    <a:cubicBezTo>
                      <a:pt x="112" y="84"/>
                      <a:pt x="112" y="84"/>
                      <a:pt x="112" y="84"/>
                    </a:cubicBezTo>
                    <a:cubicBezTo>
                      <a:pt x="104" y="84"/>
                      <a:pt x="100" y="81"/>
                      <a:pt x="101" y="73"/>
                    </a:cubicBezTo>
                    <a:cubicBezTo>
                      <a:pt x="101" y="16"/>
                      <a:pt x="101" y="16"/>
                      <a:pt x="101" y="16"/>
                    </a:cubicBezTo>
                    <a:cubicBezTo>
                      <a:pt x="100" y="8"/>
                      <a:pt x="104" y="5"/>
                      <a:pt x="111" y="5"/>
                    </a:cubicBezTo>
                    <a:cubicBezTo>
                      <a:pt x="114" y="5"/>
                      <a:pt x="114" y="5"/>
                      <a:pt x="114" y="5"/>
                    </a:cubicBezTo>
                    <a:cubicBezTo>
                      <a:pt x="114" y="0"/>
                      <a:pt x="114" y="0"/>
                      <a:pt x="114" y="0"/>
                    </a:cubicBezTo>
                    <a:cubicBezTo>
                      <a:pt x="68" y="0"/>
                      <a:pt x="68" y="0"/>
                      <a:pt x="68" y="0"/>
                    </a:cubicBezTo>
                    <a:lnTo>
                      <a:pt x="6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2" name="Freeform 72"/>
              <p:cNvSpPr/>
              <p:nvPr/>
            </p:nvSpPr>
            <p:spPr bwMode="auto">
              <a:xfrm>
                <a:off x="1611313" y="1016001"/>
                <a:ext cx="55563" cy="44450"/>
              </a:xfrm>
              <a:custGeom>
                <a:avLst/>
                <a:gdLst>
                  <a:gd name="T0" fmla="*/ 74 w 112"/>
                  <a:gd name="T1" fmla="*/ 5 h 90"/>
                  <a:gd name="T2" fmla="*/ 76 w 112"/>
                  <a:gd name="T3" fmla="*/ 5 h 90"/>
                  <a:gd name="T4" fmla="*/ 87 w 112"/>
                  <a:gd name="T5" fmla="*/ 8 h 90"/>
                  <a:gd name="T6" fmla="*/ 90 w 112"/>
                  <a:gd name="T7" fmla="*/ 18 h 90"/>
                  <a:gd name="T8" fmla="*/ 90 w 112"/>
                  <a:gd name="T9" fmla="*/ 61 h 90"/>
                  <a:gd name="T10" fmla="*/ 30 w 112"/>
                  <a:gd name="T11" fmla="*/ 0 h 90"/>
                  <a:gd name="T12" fmla="*/ 1 w 112"/>
                  <a:gd name="T13" fmla="*/ 0 h 90"/>
                  <a:gd name="T14" fmla="*/ 1 w 112"/>
                  <a:gd name="T15" fmla="*/ 5 h 90"/>
                  <a:gd name="T16" fmla="*/ 12 w 112"/>
                  <a:gd name="T17" fmla="*/ 8 h 90"/>
                  <a:gd name="T18" fmla="*/ 12 w 112"/>
                  <a:gd name="T19" fmla="*/ 75 h 90"/>
                  <a:gd name="T20" fmla="*/ 1 w 112"/>
                  <a:gd name="T21" fmla="*/ 84 h 90"/>
                  <a:gd name="T22" fmla="*/ 0 w 112"/>
                  <a:gd name="T23" fmla="*/ 84 h 90"/>
                  <a:gd name="T24" fmla="*/ 0 w 112"/>
                  <a:gd name="T25" fmla="*/ 90 h 90"/>
                  <a:gd name="T26" fmla="*/ 35 w 112"/>
                  <a:gd name="T27" fmla="*/ 90 h 90"/>
                  <a:gd name="T28" fmla="*/ 35 w 112"/>
                  <a:gd name="T29" fmla="*/ 84 h 90"/>
                  <a:gd name="T30" fmla="*/ 21 w 112"/>
                  <a:gd name="T31" fmla="*/ 72 h 90"/>
                  <a:gd name="T32" fmla="*/ 21 w 112"/>
                  <a:gd name="T33" fmla="*/ 18 h 90"/>
                  <a:gd name="T34" fmla="*/ 90 w 112"/>
                  <a:gd name="T35" fmla="*/ 90 h 90"/>
                  <a:gd name="T36" fmla="*/ 98 w 112"/>
                  <a:gd name="T37" fmla="*/ 90 h 90"/>
                  <a:gd name="T38" fmla="*/ 98 w 112"/>
                  <a:gd name="T39" fmla="*/ 13 h 90"/>
                  <a:gd name="T40" fmla="*/ 110 w 112"/>
                  <a:gd name="T41" fmla="*/ 5 h 90"/>
                  <a:gd name="T42" fmla="*/ 112 w 112"/>
                  <a:gd name="T43" fmla="*/ 5 h 90"/>
                  <a:gd name="T44" fmla="*/ 112 w 112"/>
                  <a:gd name="T45" fmla="*/ 0 h 90"/>
                  <a:gd name="T46" fmla="*/ 74 w 112"/>
                  <a:gd name="T47" fmla="*/ 0 h 90"/>
                  <a:gd name="T48" fmla="*/ 74 w 112"/>
                  <a:gd name="T4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90">
                    <a:moveTo>
                      <a:pt x="74" y="5"/>
                    </a:moveTo>
                    <a:cubicBezTo>
                      <a:pt x="76" y="5"/>
                      <a:pt x="76" y="5"/>
                      <a:pt x="76" y="5"/>
                    </a:cubicBezTo>
                    <a:cubicBezTo>
                      <a:pt x="82" y="5"/>
                      <a:pt x="86" y="6"/>
                      <a:pt x="87" y="8"/>
                    </a:cubicBezTo>
                    <a:cubicBezTo>
                      <a:pt x="89" y="9"/>
                      <a:pt x="90" y="13"/>
                      <a:pt x="90" y="18"/>
                    </a:cubicBezTo>
                    <a:cubicBezTo>
                      <a:pt x="90" y="61"/>
                      <a:pt x="90" y="61"/>
                      <a:pt x="90" y="61"/>
                    </a:cubicBezTo>
                    <a:cubicBezTo>
                      <a:pt x="30" y="0"/>
                      <a:pt x="30" y="0"/>
                      <a:pt x="30" y="0"/>
                    </a:cubicBezTo>
                    <a:cubicBezTo>
                      <a:pt x="1" y="0"/>
                      <a:pt x="1" y="0"/>
                      <a:pt x="1" y="0"/>
                    </a:cubicBezTo>
                    <a:cubicBezTo>
                      <a:pt x="1" y="5"/>
                      <a:pt x="1" y="5"/>
                      <a:pt x="1" y="5"/>
                    </a:cubicBezTo>
                    <a:cubicBezTo>
                      <a:pt x="5" y="5"/>
                      <a:pt x="9" y="6"/>
                      <a:pt x="12" y="8"/>
                    </a:cubicBezTo>
                    <a:cubicBezTo>
                      <a:pt x="12" y="75"/>
                      <a:pt x="12" y="75"/>
                      <a:pt x="12" y="75"/>
                    </a:cubicBezTo>
                    <a:cubicBezTo>
                      <a:pt x="12" y="81"/>
                      <a:pt x="9" y="84"/>
                      <a:pt x="1" y="84"/>
                    </a:cubicBezTo>
                    <a:cubicBezTo>
                      <a:pt x="0" y="84"/>
                      <a:pt x="0" y="84"/>
                      <a:pt x="0" y="84"/>
                    </a:cubicBezTo>
                    <a:cubicBezTo>
                      <a:pt x="0" y="90"/>
                      <a:pt x="0" y="90"/>
                      <a:pt x="0" y="90"/>
                    </a:cubicBezTo>
                    <a:cubicBezTo>
                      <a:pt x="35" y="90"/>
                      <a:pt x="35" y="90"/>
                      <a:pt x="35" y="90"/>
                    </a:cubicBezTo>
                    <a:cubicBezTo>
                      <a:pt x="35" y="84"/>
                      <a:pt x="35" y="84"/>
                      <a:pt x="35" y="84"/>
                    </a:cubicBezTo>
                    <a:cubicBezTo>
                      <a:pt x="25" y="85"/>
                      <a:pt x="20" y="81"/>
                      <a:pt x="21" y="72"/>
                    </a:cubicBezTo>
                    <a:cubicBezTo>
                      <a:pt x="21" y="18"/>
                      <a:pt x="21" y="18"/>
                      <a:pt x="21" y="18"/>
                    </a:cubicBezTo>
                    <a:cubicBezTo>
                      <a:pt x="90" y="90"/>
                      <a:pt x="90" y="90"/>
                      <a:pt x="90" y="90"/>
                    </a:cubicBezTo>
                    <a:cubicBezTo>
                      <a:pt x="98" y="90"/>
                      <a:pt x="98" y="90"/>
                      <a:pt x="98" y="90"/>
                    </a:cubicBezTo>
                    <a:cubicBezTo>
                      <a:pt x="98" y="13"/>
                      <a:pt x="98" y="13"/>
                      <a:pt x="98" y="13"/>
                    </a:cubicBezTo>
                    <a:cubicBezTo>
                      <a:pt x="98" y="7"/>
                      <a:pt x="102" y="5"/>
                      <a:pt x="110" y="5"/>
                    </a:cubicBezTo>
                    <a:cubicBezTo>
                      <a:pt x="112" y="5"/>
                      <a:pt x="112" y="5"/>
                      <a:pt x="112" y="5"/>
                    </a:cubicBezTo>
                    <a:cubicBezTo>
                      <a:pt x="112" y="0"/>
                      <a:pt x="112" y="0"/>
                      <a:pt x="112" y="0"/>
                    </a:cubicBezTo>
                    <a:cubicBezTo>
                      <a:pt x="74" y="0"/>
                      <a:pt x="74" y="0"/>
                      <a:pt x="74" y="0"/>
                    </a:cubicBezTo>
                    <a:lnTo>
                      <a:pt x="7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3" name="Freeform 73"/>
              <p:cNvSpPr/>
              <p:nvPr/>
            </p:nvSpPr>
            <p:spPr bwMode="auto">
              <a:xfrm>
                <a:off x="1292226" y="1016001"/>
                <a:ext cx="53975" cy="44450"/>
              </a:xfrm>
              <a:custGeom>
                <a:avLst/>
                <a:gdLst>
                  <a:gd name="T0" fmla="*/ 73 w 111"/>
                  <a:gd name="T1" fmla="*/ 5 h 91"/>
                  <a:gd name="T2" fmla="*/ 75 w 111"/>
                  <a:gd name="T3" fmla="*/ 5 h 91"/>
                  <a:gd name="T4" fmla="*/ 87 w 111"/>
                  <a:gd name="T5" fmla="*/ 20 h 91"/>
                  <a:gd name="T6" fmla="*/ 87 w 111"/>
                  <a:gd name="T7" fmla="*/ 55 h 91"/>
                  <a:gd name="T8" fmla="*/ 59 w 111"/>
                  <a:gd name="T9" fmla="*/ 82 h 91"/>
                  <a:gd name="T10" fmla="*/ 33 w 111"/>
                  <a:gd name="T11" fmla="*/ 58 h 91"/>
                  <a:gd name="T12" fmla="*/ 33 w 111"/>
                  <a:gd name="T13" fmla="*/ 15 h 91"/>
                  <a:gd name="T14" fmla="*/ 43 w 111"/>
                  <a:gd name="T15" fmla="*/ 5 h 91"/>
                  <a:gd name="T16" fmla="*/ 45 w 111"/>
                  <a:gd name="T17" fmla="*/ 5 h 91"/>
                  <a:gd name="T18" fmla="*/ 45 w 111"/>
                  <a:gd name="T19" fmla="*/ 0 h 91"/>
                  <a:gd name="T20" fmla="*/ 0 w 111"/>
                  <a:gd name="T21" fmla="*/ 0 h 91"/>
                  <a:gd name="T22" fmla="*/ 0 w 111"/>
                  <a:gd name="T23" fmla="*/ 5 h 91"/>
                  <a:gd name="T24" fmla="*/ 3 w 111"/>
                  <a:gd name="T25" fmla="*/ 5 h 91"/>
                  <a:gd name="T26" fmla="*/ 13 w 111"/>
                  <a:gd name="T27" fmla="*/ 15 h 91"/>
                  <a:gd name="T28" fmla="*/ 13 w 111"/>
                  <a:gd name="T29" fmla="*/ 58 h 91"/>
                  <a:gd name="T30" fmla="*/ 56 w 111"/>
                  <a:gd name="T31" fmla="*/ 91 h 91"/>
                  <a:gd name="T32" fmla="*/ 96 w 111"/>
                  <a:gd name="T33" fmla="*/ 54 h 91"/>
                  <a:gd name="T34" fmla="*/ 96 w 111"/>
                  <a:gd name="T35" fmla="*/ 17 h 91"/>
                  <a:gd name="T36" fmla="*/ 109 w 111"/>
                  <a:gd name="T37" fmla="*/ 5 h 91"/>
                  <a:gd name="T38" fmla="*/ 111 w 111"/>
                  <a:gd name="T39" fmla="*/ 5 h 91"/>
                  <a:gd name="T40" fmla="*/ 111 w 111"/>
                  <a:gd name="T41" fmla="*/ 0 h 91"/>
                  <a:gd name="T42" fmla="*/ 73 w 111"/>
                  <a:gd name="T43" fmla="*/ 0 h 91"/>
                  <a:gd name="T44" fmla="*/ 73 w 111"/>
                  <a:gd name="T45" fmla="*/ 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91">
                    <a:moveTo>
                      <a:pt x="73" y="5"/>
                    </a:moveTo>
                    <a:cubicBezTo>
                      <a:pt x="75" y="5"/>
                      <a:pt x="75" y="5"/>
                      <a:pt x="75" y="5"/>
                    </a:cubicBezTo>
                    <a:cubicBezTo>
                      <a:pt x="84" y="5"/>
                      <a:pt x="88" y="10"/>
                      <a:pt x="87" y="20"/>
                    </a:cubicBezTo>
                    <a:cubicBezTo>
                      <a:pt x="87" y="55"/>
                      <a:pt x="87" y="55"/>
                      <a:pt x="87" y="55"/>
                    </a:cubicBezTo>
                    <a:cubicBezTo>
                      <a:pt x="87" y="73"/>
                      <a:pt x="78" y="81"/>
                      <a:pt x="59" y="82"/>
                    </a:cubicBezTo>
                    <a:cubicBezTo>
                      <a:pt x="42" y="81"/>
                      <a:pt x="33" y="74"/>
                      <a:pt x="33" y="58"/>
                    </a:cubicBezTo>
                    <a:cubicBezTo>
                      <a:pt x="33" y="15"/>
                      <a:pt x="33" y="15"/>
                      <a:pt x="33" y="15"/>
                    </a:cubicBezTo>
                    <a:cubicBezTo>
                      <a:pt x="33" y="9"/>
                      <a:pt x="36" y="5"/>
                      <a:pt x="43" y="5"/>
                    </a:cubicBezTo>
                    <a:cubicBezTo>
                      <a:pt x="45" y="5"/>
                      <a:pt x="45" y="5"/>
                      <a:pt x="45" y="5"/>
                    </a:cubicBezTo>
                    <a:cubicBezTo>
                      <a:pt x="45" y="0"/>
                      <a:pt x="45" y="0"/>
                      <a:pt x="45" y="0"/>
                    </a:cubicBezTo>
                    <a:cubicBezTo>
                      <a:pt x="0" y="0"/>
                      <a:pt x="0" y="0"/>
                      <a:pt x="0" y="0"/>
                    </a:cubicBezTo>
                    <a:cubicBezTo>
                      <a:pt x="0" y="5"/>
                      <a:pt x="0" y="5"/>
                      <a:pt x="0" y="5"/>
                    </a:cubicBezTo>
                    <a:cubicBezTo>
                      <a:pt x="3" y="5"/>
                      <a:pt x="3" y="5"/>
                      <a:pt x="3" y="5"/>
                    </a:cubicBezTo>
                    <a:cubicBezTo>
                      <a:pt x="10" y="5"/>
                      <a:pt x="14" y="8"/>
                      <a:pt x="13" y="15"/>
                    </a:cubicBezTo>
                    <a:cubicBezTo>
                      <a:pt x="13" y="58"/>
                      <a:pt x="13" y="58"/>
                      <a:pt x="13" y="58"/>
                    </a:cubicBezTo>
                    <a:cubicBezTo>
                      <a:pt x="14" y="80"/>
                      <a:pt x="28" y="90"/>
                      <a:pt x="56" y="91"/>
                    </a:cubicBezTo>
                    <a:cubicBezTo>
                      <a:pt x="82" y="90"/>
                      <a:pt x="96" y="78"/>
                      <a:pt x="96" y="54"/>
                    </a:cubicBezTo>
                    <a:cubicBezTo>
                      <a:pt x="96" y="17"/>
                      <a:pt x="96" y="17"/>
                      <a:pt x="96" y="17"/>
                    </a:cubicBezTo>
                    <a:cubicBezTo>
                      <a:pt x="96" y="9"/>
                      <a:pt x="100" y="5"/>
                      <a:pt x="109" y="5"/>
                    </a:cubicBezTo>
                    <a:cubicBezTo>
                      <a:pt x="111" y="5"/>
                      <a:pt x="111" y="5"/>
                      <a:pt x="111" y="5"/>
                    </a:cubicBezTo>
                    <a:cubicBezTo>
                      <a:pt x="111" y="0"/>
                      <a:pt x="111" y="0"/>
                      <a:pt x="111" y="0"/>
                    </a:cubicBezTo>
                    <a:cubicBezTo>
                      <a:pt x="73" y="0"/>
                      <a:pt x="73" y="0"/>
                      <a:pt x="73" y="0"/>
                    </a:cubicBezTo>
                    <a:lnTo>
                      <a:pt x="7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4" name="Freeform 74"/>
              <p:cNvSpPr>
                <a:spLocks noEditPoints="1"/>
              </p:cNvSpPr>
              <p:nvPr/>
            </p:nvSpPr>
            <p:spPr bwMode="auto">
              <a:xfrm>
                <a:off x="1414463" y="1014413"/>
                <a:ext cx="50800" cy="46038"/>
              </a:xfrm>
              <a:custGeom>
                <a:avLst/>
                <a:gdLst>
                  <a:gd name="T0" fmla="*/ 90 w 105"/>
                  <a:gd name="T1" fmla="*/ 74 h 93"/>
                  <a:gd name="T2" fmla="*/ 61 w 105"/>
                  <a:gd name="T3" fmla="*/ 0 h 93"/>
                  <a:gd name="T4" fmla="*/ 40 w 105"/>
                  <a:gd name="T5" fmla="*/ 0 h 93"/>
                  <a:gd name="T6" fmla="*/ 42 w 105"/>
                  <a:gd name="T7" fmla="*/ 4 h 93"/>
                  <a:gd name="T8" fmla="*/ 17 w 105"/>
                  <a:gd name="T9" fmla="*/ 73 h 93"/>
                  <a:gd name="T10" fmla="*/ 3 w 105"/>
                  <a:gd name="T11" fmla="*/ 87 h 93"/>
                  <a:gd name="T12" fmla="*/ 0 w 105"/>
                  <a:gd name="T13" fmla="*/ 87 h 93"/>
                  <a:gd name="T14" fmla="*/ 0 w 105"/>
                  <a:gd name="T15" fmla="*/ 93 h 93"/>
                  <a:gd name="T16" fmla="*/ 39 w 105"/>
                  <a:gd name="T17" fmla="*/ 93 h 93"/>
                  <a:gd name="T18" fmla="*/ 39 w 105"/>
                  <a:gd name="T19" fmla="*/ 87 h 93"/>
                  <a:gd name="T20" fmla="*/ 37 w 105"/>
                  <a:gd name="T21" fmla="*/ 87 h 93"/>
                  <a:gd name="T22" fmla="*/ 25 w 105"/>
                  <a:gd name="T23" fmla="*/ 85 h 93"/>
                  <a:gd name="T24" fmla="*/ 26 w 105"/>
                  <a:gd name="T25" fmla="*/ 76 h 93"/>
                  <a:gd name="T26" fmla="*/ 31 w 105"/>
                  <a:gd name="T27" fmla="*/ 59 h 93"/>
                  <a:gd name="T28" fmla="*/ 63 w 105"/>
                  <a:gd name="T29" fmla="*/ 59 h 93"/>
                  <a:gd name="T30" fmla="*/ 70 w 105"/>
                  <a:gd name="T31" fmla="*/ 76 h 93"/>
                  <a:gd name="T32" fmla="*/ 71 w 105"/>
                  <a:gd name="T33" fmla="*/ 84 h 93"/>
                  <a:gd name="T34" fmla="*/ 63 w 105"/>
                  <a:gd name="T35" fmla="*/ 87 h 93"/>
                  <a:gd name="T36" fmla="*/ 58 w 105"/>
                  <a:gd name="T37" fmla="*/ 87 h 93"/>
                  <a:gd name="T38" fmla="*/ 58 w 105"/>
                  <a:gd name="T39" fmla="*/ 93 h 93"/>
                  <a:gd name="T40" fmla="*/ 105 w 105"/>
                  <a:gd name="T41" fmla="*/ 93 h 93"/>
                  <a:gd name="T42" fmla="*/ 105 w 105"/>
                  <a:gd name="T43" fmla="*/ 87 h 93"/>
                  <a:gd name="T44" fmla="*/ 90 w 105"/>
                  <a:gd name="T45" fmla="*/ 74 h 93"/>
                  <a:gd name="T46" fmla="*/ 34 w 105"/>
                  <a:gd name="T47" fmla="*/ 51 h 93"/>
                  <a:gd name="T48" fmla="*/ 47 w 105"/>
                  <a:gd name="T49" fmla="*/ 17 h 93"/>
                  <a:gd name="T50" fmla="*/ 60 w 105"/>
                  <a:gd name="T51" fmla="*/ 51 h 93"/>
                  <a:gd name="T52" fmla="*/ 34 w 105"/>
                  <a:gd name="T53" fmla="*/ 5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 h="93">
                    <a:moveTo>
                      <a:pt x="90" y="74"/>
                    </a:moveTo>
                    <a:cubicBezTo>
                      <a:pt x="61" y="0"/>
                      <a:pt x="61" y="0"/>
                      <a:pt x="61" y="0"/>
                    </a:cubicBezTo>
                    <a:cubicBezTo>
                      <a:pt x="40" y="0"/>
                      <a:pt x="40" y="0"/>
                      <a:pt x="40" y="0"/>
                    </a:cubicBezTo>
                    <a:cubicBezTo>
                      <a:pt x="42" y="4"/>
                      <a:pt x="42" y="4"/>
                      <a:pt x="42" y="4"/>
                    </a:cubicBezTo>
                    <a:cubicBezTo>
                      <a:pt x="17" y="73"/>
                      <a:pt x="17" y="73"/>
                      <a:pt x="17" y="73"/>
                    </a:cubicBezTo>
                    <a:cubicBezTo>
                      <a:pt x="14" y="83"/>
                      <a:pt x="9" y="87"/>
                      <a:pt x="3" y="87"/>
                    </a:cubicBezTo>
                    <a:cubicBezTo>
                      <a:pt x="0" y="87"/>
                      <a:pt x="0" y="87"/>
                      <a:pt x="0" y="87"/>
                    </a:cubicBezTo>
                    <a:cubicBezTo>
                      <a:pt x="0" y="93"/>
                      <a:pt x="0" y="93"/>
                      <a:pt x="0" y="93"/>
                    </a:cubicBezTo>
                    <a:cubicBezTo>
                      <a:pt x="39" y="93"/>
                      <a:pt x="39" y="93"/>
                      <a:pt x="39" y="93"/>
                    </a:cubicBezTo>
                    <a:cubicBezTo>
                      <a:pt x="39" y="87"/>
                      <a:pt x="39" y="87"/>
                      <a:pt x="39" y="87"/>
                    </a:cubicBezTo>
                    <a:cubicBezTo>
                      <a:pt x="37" y="87"/>
                      <a:pt x="37" y="87"/>
                      <a:pt x="37" y="87"/>
                    </a:cubicBezTo>
                    <a:cubicBezTo>
                      <a:pt x="31" y="87"/>
                      <a:pt x="27" y="86"/>
                      <a:pt x="25" y="85"/>
                    </a:cubicBezTo>
                    <a:cubicBezTo>
                      <a:pt x="24" y="84"/>
                      <a:pt x="24" y="81"/>
                      <a:pt x="26" y="76"/>
                    </a:cubicBezTo>
                    <a:cubicBezTo>
                      <a:pt x="31" y="59"/>
                      <a:pt x="31" y="59"/>
                      <a:pt x="31" y="59"/>
                    </a:cubicBezTo>
                    <a:cubicBezTo>
                      <a:pt x="63" y="59"/>
                      <a:pt x="63" y="59"/>
                      <a:pt x="63" y="59"/>
                    </a:cubicBezTo>
                    <a:cubicBezTo>
                      <a:pt x="70" y="76"/>
                      <a:pt x="70" y="76"/>
                      <a:pt x="70" y="76"/>
                    </a:cubicBezTo>
                    <a:cubicBezTo>
                      <a:pt x="72" y="80"/>
                      <a:pt x="72" y="82"/>
                      <a:pt x="71" y="84"/>
                    </a:cubicBezTo>
                    <a:cubicBezTo>
                      <a:pt x="70" y="86"/>
                      <a:pt x="67" y="87"/>
                      <a:pt x="63" y="87"/>
                    </a:cubicBezTo>
                    <a:cubicBezTo>
                      <a:pt x="58" y="87"/>
                      <a:pt x="58" y="87"/>
                      <a:pt x="58" y="87"/>
                    </a:cubicBezTo>
                    <a:cubicBezTo>
                      <a:pt x="58" y="93"/>
                      <a:pt x="58" y="93"/>
                      <a:pt x="58" y="93"/>
                    </a:cubicBezTo>
                    <a:cubicBezTo>
                      <a:pt x="105" y="93"/>
                      <a:pt x="105" y="93"/>
                      <a:pt x="105" y="93"/>
                    </a:cubicBezTo>
                    <a:cubicBezTo>
                      <a:pt x="105" y="87"/>
                      <a:pt x="105" y="87"/>
                      <a:pt x="105" y="87"/>
                    </a:cubicBezTo>
                    <a:cubicBezTo>
                      <a:pt x="98" y="87"/>
                      <a:pt x="93" y="83"/>
                      <a:pt x="90" y="74"/>
                    </a:cubicBezTo>
                    <a:close/>
                    <a:moveTo>
                      <a:pt x="34" y="51"/>
                    </a:moveTo>
                    <a:cubicBezTo>
                      <a:pt x="47" y="17"/>
                      <a:pt x="47" y="17"/>
                      <a:pt x="47" y="17"/>
                    </a:cubicBezTo>
                    <a:cubicBezTo>
                      <a:pt x="60" y="51"/>
                      <a:pt x="60" y="51"/>
                      <a:pt x="60" y="51"/>
                    </a:cubicBezTo>
                    <a:lnTo>
                      <a:pt x="34"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5" name="Freeform 75"/>
              <p:cNvSpPr/>
              <p:nvPr/>
            </p:nvSpPr>
            <p:spPr bwMode="auto">
              <a:xfrm>
                <a:off x="1352551" y="1016001"/>
                <a:ext cx="55563" cy="44450"/>
              </a:xfrm>
              <a:custGeom>
                <a:avLst/>
                <a:gdLst>
                  <a:gd name="T0" fmla="*/ 74 w 112"/>
                  <a:gd name="T1" fmla="*/ 5 h 90"/>
                  <a:gd name="T2" fmla="*/ 76 w 112"/>
                  <a:gd name="T3" fmla="*/ 5 h 90"/>
                  <a:gd name="T4" fmla="*/ 87 w 112"/>
                  <a:gd name="T5" fmla="*/ 8 h 90"/>
                  <a:gd name="T6" fmla="*/ 90 w 112"/>
                  <a:gd name="T7" fmla="*/ 18 h 90"/>
                  <a:gd name="T8" fmla="*/ 90 w 112"/>
                  <a:gd name="T9" fmla="*/ 61 h 90"/>
                  <a:gd name="T10" fmla="*/ 30 w 112"/>
                  <a:gd name="T11" fmla="*/ 0 h 90"/>
                  <a:gd name="T12" fmla="*/ 1 w 112"/>
                  <a:gd name="T13" fmla="*/ 0 h 90"/>
                  <a:gd name="T14" fmla="*/ 1 w 112"/>
                  <a:gd name="T15" fmla="*/ 5 h 90"/>
                  <a:gd name="T16" fmla="*/ 12 w 112"/>
                  <a:gd name="T17" fmla="*/ 8 h 90"/>
                  <a:gd name="T18" fmla="*/ 12 w 112"/>
                  <a:gd name="T19" fmla="*/ 75 h 90"/>
                  <a:gd name="T20" fmla="*/ 1 w 112"/>
                  <a:gd name="T21" fmla="*/ 84 h 90"/>
                  <a:gd name="T22" fmla="*/ 0 w 112"/>
                  <a:gd name="T23" fmla="*/ 84 h 90"/>
                  <a:gd name="T24" fmla="*/ 0 w 112"/>
                  <a:gd name="T25" fmla="*/ 90 h 90"/>
                  <a:gd name="T26" fmla="*/ 35 w 112"/>
                  <a:gd name="T27" fmla="*/ 90 h 90"/>
                  <a:gd name="T28" fmla="*/ 35 w 112"/>
                  <a:gd name="T29" fmla="*/ 84 h 90"/>
                  <a:gd name="T30" fmla="*/ 21 w 112"/>
                  <a:gd name="T31" fmla="*/ 72 h 90"/>
                  <a:gd name="T32" fmla="*/ 21 w 112"/>
                  <a:gd name="T33" fmla="*/ 18 h 90"/>
                  <a:gd name="T34" fmla="*/ 90 w 112"/>
                  <a:gd name="T35" fmla="*/ 90 h 90"/>
                  <a:gd name="T36" fmla="*/ 98 w 112"/>
                  <a:gd name="T37" fmla="*/ 90 h 90"/>
                  <a:gd name="T38" fmla="*/ 98 w 112"/>
                  <a:gd name="T39" fmla="*/ 13 h 90"/>
                  <a:gd name="T40" fmla="*/ 110 w 112"/>
                  <a:gd name="T41" fmla="*/ 5 h 90"/>
                  <a:gd name="T42" fmla="*/ 112 w 112"/>
                  <a:gd name="T43" fmla="*/ 5 h 90"/>
                  <a:gd name="T44" fmla="*/ 112 w 112"/>
                  <a:gd name="T45" fmla="*/ 0 h 90"/>
                  <a:gd name="T46" fmla="*/ 74 w 112"/>
                  <a:gd name="T47" fmla="*/ 0 h 90"/>
                  <a:gd name="T48" fmla="*/ 74 w 112"/>
                  <a:gd name="T4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90">
                    <a:moveTo>
                      <a:pt x="74" y="5"/>
                    </a:moveTo>
                    <a:cubicBezTo>
                      <a:pt x="76" y="5"/>
                      <a:pt x="76" y="5"/>
                      <a:pt x="76" y="5"/>
                    </a:cubicBezTo>
                    <a:cubicBezTo>
                      <a:pt x="82" y="5"/>
                      <a:pt x="86" y="6"/>
                      <a:pt x="87" y="8"/>
                    </a:cubicBezTo>
                    <a:cubicBezTo>
                      <a:pt x="89" y="9"/>
                      <a:pt x="90" y="13"/>
                      <a:pt x="90" y="18"/>
                    </a:cubicBezTo>
                    <a:cubicBezTo>
                      <a:pt x="90" y="61"/>
                      <a:pt x="90" y="61"/>
                      <a:pt x="90" y="61"/>
                    </a:cubicBezTo>
                    <a:cubicBezTo>
                      <a:pt x="30" y="0"/>
                      <a:pt x="30" y="0"/>
                      <a:pt x="30" y="0"/>
                    </a:cubicBezTo>
                    <a:cubicBezTo>
                      <a:pt x="1" y="0"/>
                      <a:pt x="1" y="0"/>
                      <a:pt x="1" y="0"/>
                    </a:cubicBezTo>
                    <a:cubicBezTo>
                      <a:pt x="1" y="5"/>
                      <a:pt x="1" y="5"/>
                      <a:pt x="1" y="5"/>
                    </a:cubicBezTo>
                    <a:cubicBezTo>
                      <a:pt x="5" y="5"/>
                      <a:pt x="9" y="6"/>
                      <a:pt x="12" y="8"/>
                    </a:cubicBezTo>
                    <a:cubicBezTo>
                      <a:pt x="12" y="75"/>
                      <a:pt x="12" y="75"/>
                      <a:pt x="12" y="75"/>
                    </a:cubicBezTo>
                    <a:cubicBezTo>
                      <a:pt x="12" y="81"/>
                      <a:pt x="9" y="84"/>
                      <a:pt x="1" y="84"/>
                    </a:cubicBezTo>
                    <a:cubicBezTo>
                      <a:pt x="0" y="84"/>
                      <a:pt x="0" y="84"/>
                      <a:pt x="0" y="84"/>
                    </a:cubicBezTo>
                    <a:cubicBezTo>
                      <a:pt x="0" y="90"/>
                      <a:pt x="0" y="90"/>
                      <a:pt x="0" y="90"/>
                    </a:cubicBezTo>
                    <a:cubicBezTo>
                      <a:pt x="35" y="90"/>
                      <a:pt x="35" y="90"/>
                      <a:pt x="35" y="90"/>
                    </a:cubicBezTo>
                    <a:cubicBezTo>
                      <a:pt x="35" y="84"/>
                      <a:pt x="35" y="84"/>
                      <a:pt x="35" y="84"/>
                    </a:cubicBezTo>
                    <a:cubicBezTo>
                      <a:pt x="25" y="85"/>
                      <a:pt x="20" y="81"/>
                      <a:pt x="21" y="72"/>
                    </a:cubicBezTo>
                    <a:cubicBezTo>
                      <a:pt x="21" y="18"/>
                      <a:pt x="21" y="18"/>
                      <a:pt x="21" y="18"/>
                    </a:cubicBezTo>
                    <a:cubicBezTo>
                      <a:pt x="90" y="90"/>
                      <a:pt x="90" y="90"/>
                      <a:pt x="90" y="90"/>
                    </a:cubicBezTo>
                    <a:cubicBezTo>
                      <a:pt x="98" y="90"/>
                      <a:pt x="98" y="90"/>
                      <a:pt x="98" y="90"/>
                    </a:cubicBezTo>
                    <a:cubicBezTo>
                      <a:pt x="98" y="13"/>
                      <a:pt x="98" y="13"/>
                      <a:pt x="98" y="13"/>
                    </a:cubicBezTo>
                    <a:cubicBezTo>
                      <a:pt x="98" y="7"/>
                      <a:pt x="102" y="5"/>
                      <a:pt x="110" y="5"/>
                    </a:cubicBezTo>
                    <a:cubicBezTo>
                      <a:pt x="112" y="5"/>
                      <a:pt x="112" y="5"/>
                      <a:pt x="112" y="5"/>
                    </a:cubicBezTo>
                    <a:cubicBezTo>
                      <a:pt x="112" y="0"/>
                      <a:pt x="112" y="0"/>
                      <a:pt x="112" y="0"/>
                    </a:cubicBezTo>
                    <a:cubicBezTo>
                      <a:pt x="74" y="0"/>
                      <a:pt x="74" y="0"/>
                      <a:pt x="74" y="0"/>
                    </a:cubicBezTo>
                    <a:lnTo>
                      <a:pt x="7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6" name="Freeform 76"/>
              <p:cNvSpPr/>
              <p:nvPr/>
            </p:nvSpPr>
            <p:spPr bwMode="auto">
              <a:xfrm>
                <a:off x="1703388" y="1016001"/>
                <a:ext cx="50800" cy="44450"/>
              </a:xfrm>
              <a:custGeom>
                <a:avLst/>
                <a:gdLst>
                  <a:gd name="T0" fmla="*/ 70 w 107"/>
                  <a:gd name="T1" fmla="*/ 5 h 91"/>
                  <a:gd name="T2" fmla="*/ 74 w 107"/>
                  <a:gd name="T3" fmla="*/ 5 h 91"/>
                  <a:gd name="T4" fmla="*/ 83 w 107"/>
                  <a:gd name="T5" fmla="*/ 13 h 91"/>
                  <a:gd name="T6" fmla="*/ 61 w 107"/>
                  <a:gd name="T7" fmla="*/ 67 h 91"/>
                  <a:gd name="T8" fmla="*/ 38 w 107"/>
                  <a:gd name="T9" fmla="*/ 18 h 91"/>
                  <a:gd name="T10" fmla="*/ 37 w 107"/>
                  <a:gd name="T11" fmla="*/ 8 h 91"/>
                  <a:gd name="T12" fmla="*/ 48 w 107"/>
                  <a:gd name="T13" fmla="*/ 5 h 91"/>
                  <a:gd name="T14" fmla="*/ 50 w 107"/>
                  <a:gd name="T15" fmla="*/ 5 h 91"/>
                  <a:gd name="T16" fmla="*/ 50 w 107"/>
                  <a:gd name="T17" fmla="*/ 0 h 91"/>
                  <a:gd name="T18" fmla="*/ 0 w 107"/>
                  <a:gd name="T19" fmla="*/ 0 h 91"/>
                  <a:gd name="T20" fmla="*/ 0 w 107"/>
                  <a:gd name="T21" fmla="*/ 5 h 91"/>
                  <a:gd name="T22" fmla="*/ 1 w 107"/>
                  <a:gd name="T23" fmla="*/ 5 h 91"/>
                  <a:gd name="T24" fmla="*/ 10 w 107"/>
                  <a:gd name="T25" fmla="*/ 8 h 91"/>
                  <a:gd name="T26" fmla="*/ 16 w 107"/>
                  <a:gd name="T27" fmla="*/ 17 h 91"/>
                  <a:gd name="T28" fmla="*/ 50 w 107"/>
                  <a:gd name="T29" fmla="*/ 91 h 91"/>
                  <a:gd name="T30" fmla="*/ 60 w 107"/>
                  <a:gd name="T31" fmla="*/ 91 h 91"/>
                  <a:gd name="T32" fmla="*/ 90 w 107"/>
                  <a:gd name="T33" fmla="*/ 21 h 91"/>
                  <a:gd name="T34" fmla="*/ 106 w 107"/>
                  <a:gd name="T35" fmla="*/ 5 h 91"/>
                  <a:gd name="T36" fmla="*/ 107 w 107"/>
                  <a:gd name="T37" fmla="*/ 5 h 91"/>
                  <a:gd name="T38" fmla="*/ 107 w 107"/>
                  <a:gd name="T39" fmla="*/ 0 h 91"/>
                  <a:gd name="T40" fmla="*/ 70 w 107"/>
                  <a:gd name="T41" fmla="*/ 0 h 91"/>
                  <a:gd name="T42" fmla="*/ 70 w 107"/>
                  <a:gd name="T43" fmla="*/ 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91">
                    <a:moveTo>
                      <a:pt x="70" y="5"/>
                    </a:moveTo>
                    <a:cubicBezTo>
                      <a:pt x="74" y="5"/>
                      <a:pt x="74" y="5"/>
                      <a:pt x="74" y="5"/>
                    </a:cubicBezTo>
                    <a:cubicBezTo>
                      <a:pt x="82" y="6"/>
                      <a:pt x="85" y="8"/>
                      <a:pt x="83" y="13"/>
                    </a:cubicBezTo>
                    <a:cubicBezTo>
                      <a:pt x="61" y="67"/>
                      <a:pt x="61" y="67"/>
                      <a:pt x="61" y="67"/>
                    </a:cubicBezTo>
                    <a:cubicBezTo>
                      <a:pt x="38" y="18"/>
                      <a:pt x="38" y="18"/>
                      <a:pt x="38" y="18"/>
                    </a:cubicBezTo>
                    <a:cubicBezTo>
                      <a:pt x="36" y="13"/>
                      <a:pt x="35" y="10"/>
                      <a:pt x="37" y="8"/>
                    </a:cubicBezTo>
                    <a:cubicBezTo>
                      <a:pt x="38" y="6"/>
                      <a:pt x="42" y="5"/>
                      <a:pt x="48" y="5"/>
                    </a:cubicBezTo>
                    <a:cubicBezTo>
                      <a:pt x="50" y="5"/>
                      <a:pt x="50" y="5"/>
                      <a:pt x="50" y="5"/>
                    </a:cubicBezTo>
                    <a:cubicBezTo>
                      <a:pt x="50" y="0"/>
                      <a:pt x="50" y="0"/>
                      <a:pt x="50" y="0"/>
                    </a:cubicBezTo>
                    <a:cubicBezTo>
                      <a:pt x="0" y="0"/>
                      <a:pt x="0" y="0"/>
                      <a:pt x="0" y="0"/>
                    </a:cubicBezTo>
                    <a:cubicBezTo>
                      <a:pt x="0" y="5"/>
                      <a:pt x="0" y="5"/>
                      <a:pt x="0" y="5"/>
                    </a:cubicBezTo>
                    <a:cubicBezTo>
                      <a:pt x="1" y="5"/>
                      <a:pt x="1" y="5"/>
                      <a:pt x="1" y="5"/>
                    </a:cubicBezTo>
                    <a:cubicBezTo>
                      <a:pt x="5" y="5"/>
                      <a:pt x="8" y="6"/>
                      <a:pt x="10" y="8"/>
                    </a:cubicBezTo>
                    <a:cubicBezTo>
                      <a:pt x="12" y="9"/>
                      <a:pt x="14" y="12"/>
                      <a:pt x="16" y="17"/>
                    </a:cubicBezTo>
                    <a:cubicBezTo>
                      <a:pt x="50" y="91"/>
                      <a:pt x="50" y="91"/>
                      <a:pt x="50" y="91"/>
                    </a:cubicBezTo>
                    <a:cubicBezTo>
                      <a:pt x="60" y="91"/>
                      <a:pt x="60" y="91"/>
                      <a:pt x="60" y="91"/>
                    </a:cubicBezTo>
                    <a:cubicBezTo>
                      <a:pt x="90" y="21"/>
                      <a:pt x="90" y="21"/>
                      <a:pt x="90" y="21"/>
                    </a:cubicBezTo>
                    <a:cubicBezTo>
                      <a:pt x="94" y="10"/>
                      <a:pt x="99" y="5"/>
                      <a:pt x="106" y="5"/>
                    </a:cubicBezTo>
                    <a:cubicBezTo>
                      <a:pt x="107" y="5"/>
                      <a:pt x="107" y="5"/>
                      <a:pt x="107" y="5"/>
                    </a:cubicBezTo>
                    <a:cubicBezTo>
                      <a:pt x="107" y="0"/>
                      <a:pt x="107" y="0"/>
                      <a:pt x="107" y="0"/>
                    </a:cubicBezTo>
                    <a:cubicBezTo>
                      <a:pt x="70" y="0"/>
                      <a:pt x="70" y="0"/>
                      <a:pt x="70" y="0"/>
                    </a:cubicBezTo>
                    <a:lnTo>
                      <a:pt x="7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7" name="Freeform 77"/>
              <p:cNvSpPr/>
              <p:nvPr/>
            </p:nvSpPr>
            <p:spPr bwMode="auto">
              <a:xfrm>
                <a:off x="1946276" y="1014413"/>
                <a:ext cx="47625" cy="46038"/>
              </a:xfrm>
              <a:custGeom>
                <a:avLst/>
                <a:gdLst>
                  <a:gd name="T0" fmla="*/ 90 w 98"/>
                  <a:gd name="T1" fmla="*/ 0 h 93"/>
                  <a:gd name="T2" fmla="*/ 84 w 98"/>
                  <a:gd name="T3" fmla="*/ 3 h 93"/>
                  <a:gd name="T4" fmla="*/ 15 w 98"/>
                  <a:gd name="T5" fmla="*/ 3 h 93"/>
                  <a:gd name="T6" fmla="*/ 11 w 98"/>
                  <a:gd name="T7" fmla="*/ 2 h 93"/>
                  <a:gd name="T8" fmla="*/ 8 w 98"/>
                  <a:gd name="T9" fmla="*/ 0 h 93"/>
                  <a:gd name="T10" fmla="*/ 3 w 98"/>
                  <a:gd name="T11" fmla="*/ 0 h 93"/>
                  <a:gd name="T12" fmla="*/ 0 w 98"/>
                  <a:gd name="T13" fmla="*/ 27 h 93"/>
                  <a:gd name="T14" fmla="*/ 7 w 98"/>
                  <a:gd name="T15" fmla="*/ 27 h 93"/>
                  <a:gd name="T16" fmla="*/ 11 w 98"/>
                  <a:gd name="T17" fmla="*/ 13 h 93"/>
                  <a:gd name="T18" fmla="*/ 22 w 98"/>
                  <a:gd name="T19" fmla="*/ 10 h 93"/>
                  <a:gd name="T20" fmla="*/ 39 w 98"/>
                  <a:gd name="T21" fmla="*/ 10 h 93"/>
                  <a:gd name="T22" fmla="*/ 39 w 98"/>
                  <a:gd name="T23" fmla="*/ 76 h 93"/>
                  <a:gd name="T24" fmla="*/ 28 w 98"/>
                  <a:gd name="T25" fmla="*/ 87 h 93"/>
                  <a:gd name="T26" fmla="*/ 23 w 98"/>
                  <a:gd name="T27" fmla="*/ 87 h 93"/>
                  <a:gd name="T28" fmla="*/ 23 w 98"/>
                  <a:gd name="T29" fmla="*/ 93 h 93"/>
                  <a:gd name="T30" fmla="*/ 75 w 98"/>
                  <a:gd name="T31" fmla="*/ 93 h 93"/>
                  <a:gd name="T32" fmla="*/ 75 w 98"/>
                  <a:gd name="T33" fmla="*/ 87 h 93"/>
                  <a:gd name="T34" fmla="*/ 72 w 98"/>
                  <a:gd name="T35" fmla="*/ 87 h 93"/>
                  <a:gd name="T36" fmla="*/ 59 w 98"/>
                  <a:gd name="T37" fmla="*/ 76 h 93"/>
                  <a:gd name="T38" fmla="*/ 59 w 98"/>
                  <a:gd name="T39" fmla="*/ 10 h 93"/>
                  <a:gd name="T40" fmla="*/ 76 w 98"/>
                  <a:gd name="T41" fmla="*/ 10 h 93"/>
                  <a:gd name="T42" fmla="*/ 88 w 98"/>
                  <a:gd name="T43" fmla="*/ 13 h 93"/>
                  <a:gd name="T44" fmla="*/ 92 w 98"/>
                  <a:gd name="T45" fmla="*/ 27 h 93"/>
                  <a:gd name="T46" fmla="*/ 98 w 98"/>
                  <a:gd name="T47" fmla="*/ 27 h 93"/>
                  <a:gd name="T48" fmla="*/ 96 w 98"/>
                  <a:gd name="T49" fmla="*/ 0 h 93"/>
                  <a:gd name="T50" fmla="*/ 90 w 98"/>
                  <a:gd name="T5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93">
                    <a:moveTo>
                      <a:pt x="90" y="0"/>
                    </a:moveTo>
                    <a:cubicBezTo>
                      <a:pt x="89" y="2"/>
                      <a:pt x="87" y="3"/>
                      <a:pt x="84" y="3"/>
                    </a:cubicBezTo>
                    <a:cubicBezTo>
                      <a:pt x="15" y="3"/>
                      <a:pt x="15" y="3"/>
                      <a:pt x="15" y="3"/>
                    </a:cubicBezTo>
                    <a:cubicBezTo>
                      <a:pt x="13" y="3"/>
                      <a:pt x="12" y="3"/>
                      <a:pt x="11" y="2"/>
                    </a:cubicBezTo>
                    <a:cubicBezTo>
                      <a:pt x="10" y="2"/>
                      <a:pt x="9" y="1"/>
                      <a:pt x="8" y="0"/>
                    </a:cubicBezTo>
                    <a:cubicBezTo>
                      <a:pt x="3" y="0"/>
                      <a:pt x="3" y="0"/>
                      <a:pt x="3" y="0"/>
                    </a:cubicBezTo>
                    <a:cubicBezTo>
                      <a:pt x="0" y="27"/>
                      <a:pt x="0" y="27"/>
                      <a:pt x="0" y="27"/>
                    </a:cubicBezTo>
                    <a:cubicBezTo>
                      <a:pt x="7" y="27"/>
                      <a:pt x="7" y="27"/>
                      <a:pt x="7" y="27"/>
                    </a:cubicBezTo>
                    <a:cubicBezTo>
                      <a:pt x="8" y="19"/>
                      <a:pt x="10" y="14"/>
                      <a:pt x="11" y="13"/>
                    </a:cubicBezTo>
                    <a:cubicBezTo>
                      <a:pt x="13" y="11"/>
                      <a:pt x="16" y="10"/>
                      <a:pt x="22" y="10"/>
                    </a:cubicBezTo>
                    <a:cubicBezTo>
                      <a:pt x="39" y="10"/>
                      <a:pt x="39" y="10"/>
                      <a:pt x="39" y="10"/>
                    </a:cubicBezTo>
                    <a:cubicBezTo>
                      <a:pt x="39" y="76"/>
                      <a:pt x="39" y="76"/>
                      <a:pt x="39" y="76"/>
                    </a:cubicBezTo>
                    <a:cubicBezTo>
                      <a:pt x="40" y="83"/>
                      <a:pt x="36" y="87"/>
                      <a:pt x="28" y="87"/>
                    </a:cubicBezTo>
                    <a:cubicBezTo>
                      <a:pt x="23" y="87"/>
                      <a:pt x="23" y="87"/>
                      <a:pt x="23" y="87"/>
                    </a:cubicBezTo>
                    <a:cubicBezTo>
                      <a:pt x="23" y="93"/>
                      <a:pt x="23" y="93"/>
                      <a:pt x="23" y="93"/>
                    </a:cubicBezTo>
                    <a:cubicBezTo>
                      <a:pt x="75" y="93"/>
                      <a:pt x="75" y="93"/>
                      <a:pt x="75" y="93"/>
                    </a:cubicBezTo>
                    <a:cubicBezTo>
                      <a:pt x="75" y="87"/>
                      <a:pt x="75" y="87"/>
                      <a:pt x="75" y="87"/>
                    </a:cubicBezTo>
                    <a:cubicBezTo>
                      <a:pt x="72" y="87"/>
                      <a:pt x="72" y="87"/>
                      <a:pt x="72" y="87"/>
                    </a:cubicBezTo>
                    <a:cubicBezTo>
                      <a:pt x="63" y="87"/>
                      <a:pt x="59" y="84"/>
                      <a:pt x="59" y="76"/>
                    </a:cubicBezTo>
                    <a:cubicBezTo>
                      <a:pt x="59" y="10"/>
                      <a:pt x="59" y="10"/>
                      <a:pt x="59" y="10"/>
                    </a:cubicBezTo>
                    <a:cubicBezTo>
                      <a:pt x="76" y="10"/>
                      <a:pt x="76" y="10"/>
                      <a:pt x="76" y="10"/>
                    </a:cubicBezTo>
                    <a:cubicBezTo>
                      <a:pt x="82" y="10"/>
                      <a:pt x="86" y="11"/>
                      <a:pt x="88" y="13"/>
                    </a:cubicBezTo>
                    <a:cubicBezTo>
                      <a:pt x="89" y="14"/>
                      <a:pt x="91" y="19"/>
                      <a:pt x="92" y="27"/>
                    </a:cubicBezTo>
                    <a:cubicBezTo>
                      <a:pt x="98" y="27"/>
                      <a:pt x="98" y="27"/>
                      <a:pt x="98" y="27"/>
                    </a:cubicBezTo>
                    <a:cubicBezTo>
                      <a:pt x="96" y="0"/>
                      <a:pt x="96" y="0"/>
                      <a:pt x="96" y="0"/>
                    </a:cubicBezTo>
                    <a:lnTo>
                      <a:pt x="9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8" name="Freeform 78"/>
              <p:cNvSpPr/>
              <p:nvPr/>
            </p:nvSpPr>
            <p:spPr bwMode="auto">
              <a:xfrm>
                <a:off x="2000251" y="1016001"/>
                <a:ext cx="52388" cy="44450"/>
              </a:xfrm>
              <a:custGeom>
                <a:avLst/>
                <a:gdLst>
                  <a:gd name="T0" fmla="*/ 71 w 106"/>
                  <a:gd name="T1" fmla="*/ 0 h 90"/>
                  <a:gd name="T2" fmla="*/ 71 w 106"/>
                  <a:gd name="T3" fmla="*/ 5 h 90"/>
                  <a:gd name="T4" fmla="*/ 73 w 106"/>
                  <a:gd name="T5" fmla="*/ 5 h 90"/>
                  <a:gd name="T6" fmla="*/ 81 w 106"/>
                  <a:gd name="T7" fmla="*/ 8 h 90"/>
                  <a:gd name="T8" fmla="*/ 79 w 106"/>
                  <a:gd name="T9" fmla="*/ 17 h 90"/>
                  <a:gd name="T10" fmla="*/ 62 w 106"/>
                  <a:gd name="T11" fmla="*/ 43 h 90"/>
                  <a:gd name="T12" fmla="*/ 39 w 106"/>
                  <a:gd name="T13" fmla="*/ 13 h 90"/>
                  <a:gd name="T14" fmla="*/ 38 w 106"/>
                  <a:gd name="T15" fmla="*/ 7 h 90"/>
                  <a:gd name="T16" fmla="*/ 45 w 106"/>
                  <a:gd name="T17" fmla="*/ 5 h 90"/>
                  <a:gd name="T18" fmla="*/ 47 w 106"/>
                  <a:gd name="T19" fmla="*/ 5 h 90"/>
                  <a:gd name="T20" fmla="*/ 47 w 106"/>
                  <a:gd name="T21" fmla="*/ 0 h 90"/>
                  <a:gd name="T22" fmla="*/ 0 w 106"/>
                  <a:gd name="T23" fmla="*/ 0 h 90"/>
                  <a:gd name="T24" fmla="*/ 0 w 106"/>
                  <a:gd name="T25" fmla="*/ 5 h 90"/>
                  <a:gd name="T26" fmla="*/ 1 w 106"/>
                  <a:gd name="T27" fmla="*/ 5 h 90"/>
                  <a:gd name="T28" fmla="*/ 9 w 106"/>
                  <a:gd name="T29" fmla="*/ 7 h 90"/>
                  <a:gd name="T30" fmla="*/ 14 w 106"/>
                  <a:gd name="T31" fmla="*/ 12 h 90"/>
                  <a:gd name="T32" fmla="*/ 45 w 106"/>
                  <a:gd name="T33" fmla="*/ 54 h 90"/>
                  <a:gd name="T34" fmla="*/ 45 w 106"/>
                  <a:gd name="T35" fmla="*/ 74 h 90"/>
                  <a:gd name="T36" fmla="*/ 34 w 106"/>
                  <a:gd name="T37" fmla="*/ 84 h 90"/>
                  <a:gd name="T38" fmla="*/ 30 w 106"/>
                  <a:gd name="T39" fmla="*/ 84 h 90"/>
                  <a:gd name="T40" fmla="*/ 30 w 106"/>
                  <a:gd name="T41" fmla="*/ 90 h 90"/>
                  <a:gd name="T42" fmla="*/ 80 w 106"/>
                  <a:gd name="T43" fmla="*/ 90 h 90"/>
                  <a:gd name="T44" fmla="*/ 80 w 106"/>
                  <a:gd name="T45" fmla="*/ 84 h 90"/>
                  <a:gd name="T46" fmla="*/ 78 w 106"/>
                  <a:gd name="T47" fmla="*/ 84 h 90"/>
                  <a:gd name="T48" fmla="*/ 65 w 106"/>
                  <a:gd name="T49" fmla="*/ 73 h 90"/>
                  <a:gd name="T50" fmla="*/ 65 w 106"/>
                  <a:gd name="T51" fmla="*/ 54 h 90"/>
                  <a:gd name="T52" fmla="*/ 90 w 106"/>
                  <a:gd name="T53" fmla="*/ 16 h 90"/>
                  <a:gd name="T54" fmla="*/ 96 w 106"/>
                  <a:gd name="T55" fmla="*/ 8 h 90"/>
                  <a:gd name="T56" fmla="*/ 106 w 106"/>
                  <a:gd name="T57" fmla="*/ 5 h 90"/>
                  <a:gd name="T58" fmla="*/ 106 w 106"/>
                  <a:gd name="T59" fmla="*/ 0 h 90"/>
                  <a:gd name="T60" fmla="*/ 71 w 106"/>
                  <a:gd name="T6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90">
                    <a:moveTo>
                      <a:pt x="71" y="0"/>
                    </a:moveTo>
                    <a:cubicBezTo>
                      <a:pt x="71" y="5"/>
                      <a:pt x="71" y="5"/>
                      <a:pt x="71" y="5"/>
                    </a:cubicBezTo>
                    <a:cubicBezTo>
                      <a:pt x="73" y="5"/>
                      <a:pt x="73" y="5"/>
                      <a:pt x="73" y="5"/>
                    </a:cubicBezTo>
                    <a:cubicBezTo>
                      <a:pt x="77" y="5"/>
                      <a:pt x="80" y="6"/>
                      <a:pt x="81" y="8"/>
                    </a:cubicBezTo>
                    <a:cubicBezTo>
                      <a:pt x="82" y="10"/>
                      <a:pt x="81" y="13"/>
                      <a:pt x="79" y="17"/>
                    </a:cubicBezTo>
                    <a:cubicBezTo>
                      <a:pt x="62" y="43"/>
                      <a:pt x="62" y="43"/>
                      <a:pt x="62" y="43"/>
                    </a:cubicBezTo>
                    <a:cubicBezTo>
                      <a:pt x="39" y="13"/>
                      <a:pt x="39" y="13"/>
                      <a:pt x="39" y="13"/>
                    </a:cubicBezTo>
                    <a:cubicBezTo>
                      <a:pt x="37" y="10"/>
                      <a:pt x="37" y="9"/>
                      <a:pt x="38" y="7"/>
                    </a:cubicBezTo>
                    <a:cubicBezTo>
                      <a:pt x="39" y="6"/>
                      <a:pt x="41" y="5"/>
                      <a:pt x="45" y="5"/>
                    </a:cubicBezTo>
                    <a:cubicBezTo>
                      <a:pt x="47" y="5"/>
                      <a:pt x="47" y="5"/>
                      <a:pt x="47" y="5"/>
                    </a:cubicBezTo>
                    <a:cubicBezTo>
                      <a:pt x="47" y="0"/>
                      <a:pt x="47" y="0"/>
                      <a:pt x="47" y="0"/>
                    </a:cubicBezTo>
                    <a:cubicBezTo>
                      <a:pt x="0" y="0"/>
                      <a:pt x="0" y="0"/>
                      <a:pt x="0" y="0"/>
                    </a:cubicBezTo>
                    <a:cubicBezTo>
                      <a:pt x="0" y="5"/>
                      <a:pt x="0" y="5"/>
                      <a:pt x="0" y="5"/>
                    </a:cubicBezTo>
                    <a:cubicBezTo>
                      <a:pt x="1" y="5"/>
                      <a:pt x="1" y="5"/>
                      <a:pt x="1" y="5"/>
                    </a:cubicBezTo>
                    <a:cubicBezTo>
                      <a:pt x="4" y="5"/>
                      <a:pt x="7" y="6"/>
                      <a:pt x="9" y="7"/>
                    </a:cubicBezTo>
                    <a:cubicBezTo>
                      <a:pt x="10" y="7"/>
                      <a:pt x="12" y="9"/>
                      <a:pt x="14" y="12"/>
                    </a:cubicBezTo>
                    <a:cubicBezTo>
                      <a:pt x="45" y="54"/>
                      <a:pt x="45" y="54"/>
                      <a:pt x="45" y="54"/>
                    </a:cubicBezTo>
                    <a:cubicBezTo>
                      <a:pt x="45" y="74"/>
                      <a:pt x="45" y="74"/>
                      <a:pt x="45" y="74"/>
                    </a:cubicBezTo>
                    <a:cubicBezTo>
                      <a:pt x="45" y="81"/>
                      <a:pt x="42" y="84"/>
                      <a:pt x="34" y="84"/>
                    </a:cubicBezTo>
                    <a:cubicBezTo>
                      <a:pt x="30" y="84"/>
                      <a:pt x="30" y="84"/>
                      <a:pt x="30" y="84"/>
                    </a:cubicBezTo>
                    <a:cubicBezTo>
                      <a:pt x="30" y="90"/>
                      <a:pt x="30" y="90"/>
                      <a:pt x="30" y="90"/>
                    </a:cubicBezTo>
                    <a:cubicBezTo>
                      <a:pt x="80" y="90"/>
                      <a:pt x="80" y="90"/>
                      <a:pt x="80" y="90"/>
                    </a:cubicBezTo>
                    <a:cubicBezTo>
                      <a:pt x="80" y="84"/>
                      <a:pt x="80" y="84"/>
                      <a:pt x="80" y="84"/>
                    </a:cubicBezTo>
                    <a:cubicBezTo>
                      <a:pt x="78" y="84"/>
                      <a:pt x="78" y="84"/>
                      <a:pt x="78" y="84"/>
                    </a:cubicBezTo>
                    <a:cubicBezTo>
                      <a:pt x="69" y="84"/>
                      <a:pt x="64" y="81"/>
                      <a:pt x="65" y="73"/>
                    </a:cubicBezTo>
                    <a:cubicBezTo>
                      <a:pt x="65" y="54"/>
                      <a:pt x="65" y="54"/>
                      <a:pt x="65" y="54"/>
                    </a:cubicBezTo>
                    <a:cubicBezTo>
                      <a:pt x="90" y="16"/>
                      <a:pt x="90" y="16"/>
                      <a:pt x="90" y="16"/>
                    </a:cubicBezTo>
                    <a:cubicBezTo>
                      <a:pt x="92" y="11"/>
                      <a:pt x="94" y="9"/>
                      <a:pt x="96" y="8"/>
                    </a:cubicBezTo>
                    <a:cubicBezTo>
                      <a:pt x="99" y="7"/>
                      <a:pt x="102" y="6"/>
                      <a:pt x="106" y="5"/>
                    </a:cubicBezTo>
                    <a:cubicBezTo>
                      <a:pt x="106" y="0"/>
                      <a:pt x="106" y="0"/>
                      <a:pt x="106" y="0"/>
                    </a:cubicBez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9" name="Freeform 79"/>
              <p:cNvSpPr/>
              <p:nvPr/>
            </p:nvSpPr>
            <p:spPr bwMode="auto">
              <a:xfrm>
                <a:off x="1916113" y="1016001"/>
                <a:ext cx="20638" cy="44450"/>
              </a:xfrm>
              <a:custGeom>
                <a:avLst/>
                <a:gdLst>
                  <a:gd name="T0" fmla="*/ 0 w 45"/>
                  <a:gd name="T1" fmla="*/ 5 h 90"/>
                  <a:gd name="T2" fmla="*/ 1 w 45"/>
                  <a:gd name="T3" fmla="*/ 5 h 90"/>
                  <a:gd name="T4" fmla="*/ 12 w 45"/>
                  <a:gd name="T5" fmla="*/ 16 h 90"/>
                  <a:gd name="T6" fmla="*/ 12 w 45"/>
                  <a:gd name="T7" fmla="*/ 74 h 90"/>
                  <a:gd name="T8" fmla="*/ 1 w 45"/>
                  <a:gd name="T9" fmla="*/ 84 h 90"/>
                  <a:gd name="T10" fmla="*/ 0 w 45"/>
                  <a:gd name="T11" fmla="*/ 84 h 90"/>
                  <a:gd name="T12" fmla="*/ 0 w 45"/>
                  <a:gd name="T13" fmla="*/ 90 h 90"/>
                  <a:gd name="T14" fmla="*/ 45 w 45"/>
                  <a:gd name="T15" fmla="*/ 90 h 90"/>
                  <a:gd name="T16" fmla="*/ 45 w 45"/>
                  <a:gd name="T17" fmla="*/ 84 h 90"/>
                  <a:gd name="T18" fmla="*/ 43 w 45"/>
                  <a:gd name="T19" fmla="*/ 84 h 90"/>
                  <a:gd name="T20" fmla="*/ 32 w 45"/>
                  <a:gd name="T21" fmla="*/ 73 h 90"/>
                  <a:gd name="T22" fmla="*/ 32 w 45"/>
                  <a:gd name="T23" fmla="*/ 16 h 90"/>
                  <a:gd name="T24" fmla="*/ 43 w 45"/>
                  <a:gd name="T25" fmla="*/ 5 h 90"/>
                  <a:gd name="T26" fmla="*/ 45 w 45"/>
                  <a:gd name="T27" fmla="*/ 5 h 90"/>
                  <a:gd name="T28" fmla="*/ 45 w 45"/>
                  <a:gd name="T29" fmla="*/ 0 h 90"/>
                  <a:gd name="T30" fmla="*/ 0 w 45"/>
                  <a:gd name="T31" fmla="*/ 0 h 90"/>
                  <a:gd name="T32" fmla="*/ 0 w 45"/>
                  <a:gd name="T33"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90">
                    <a:moveTo>
                      <a:pt x="0" y="5"/>
                    </a:moveTo>
                    <a:cubicBezTo>
                      <a:pt x="1" y="5"/>
                      <a:pt x="1" y="5"/>
                      <a:pt x="1" y="5"/>
                    </a:cubicBezTo>
                    <a:cubicBezTo>
                      <a:pt x="9" y="5"/>
                      <a:pt x="12" y="9"/>
                      <a:pt x="12" y="16"/>
                    </a:cubicBezTo>
                    <a:cubicBezTo>
                      <a:pt x="12" y="74"/>
                      <a:pt x="12" y="74"/>
                      <a:pt x="12" y="74"/>
                    </a:cubicBezTo>
                    <a:cubicBezTo>
                      <a:pt x="12" y="81"/>
                      <a:pt x="9" y="84"/>
                      <a:pt x="1" y="84"/>
                    </a:cubicBezTo>
                    <a:cubicBezTo>
                      <a:pt x="0" y="84"/>
                      <a:pt x="0" y="84"/>
                      <a:pt x="0" y="84"/>
                    </a:cubicBezTo>
                    <a:cubicBezTo>
                      <a:pt x="0" y="90"/>
                      <a:pt x="0" y="90"/>
                      <a:pt x="0" y="90"/>
                    </a:cubicBezTo>
                    <a:cubicBezTo>
                      <a:pt x="45" y="90"/>
                      <a:pt x="45" y="90"/>
                      <a:pt x="45" y="90"/>
                    </a:cubicBezTo>
                    <a:cubicBezTo>
                      <a:pt x="45" y="84"/>
                      <a:pt x="45" y="84"/>
                      <a:pt x="45" y="84"/>
                    </a:cubicBezTo>
                    <a:cubicBezTo>
                      <a:pt x="43" y="84"/>
                      <a:pt x="43" y="84"/>
                      <a:pt x="43" y="84"/>
                    </a:cubicBezTo>
                    <a:cubicBezTo>
                      <a:pt x="35" y="84"/>
                      <a:pt x="31" y="81"/>
                      <a:pt x="32" y="73"/>
                    </a:cubicBezTo>
                    <a:cubicBezTo>
                      <a:pt x="32" y="16"/>
                      <a:pt x="32" y="16"/>
                      <a:pt x="32" y="16"/>
                    </a:cubicBezTo>
                    <a:cubicBezTo>
                      <a:pt x="32" y="9"/>
                      <a:pt x="36" y="5"/>
                      <a:pt x="43" y="5"/>
                    </a:cubicBezTo>
                    <a:cubicBezTo>
                      <a:pt x="45" y="5"/>
                      <a:pt x="45" y="5"/>
                      <a:pt x="45" y="5"/>
                    </a:cubicBezTo>
                    <a:cubicBezTo>
                      <a:pt x="45" y="0"/>
                      <a:pt x="45" y="0"/>
                      <a:pt x="45" y="0"/>
                    </a:cubicBezTo>
                    <a:cubicBezTo>
                      <a:pt x="0" y="0"/>
                      <a:pt x="0" y="0"/>
                      <a:pt x="0" y="0"/>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0" name="Freeform 80"/>
              <p:cNvSpPr/>
              <p:nvPr/>
            </p:nvSpPr>
            <p:spPr bwMode="auto">
              <a:xfrm>
                <a:off x="1673226" y="1016001"/>
                <a:ext cx="22225" cy="44450"/>
              </a:xfrm>
              <a:custGeom>
                <a:avLst/>
                <a:gdLst>
                  <a:gd name="T0" fmla="*/ 0 w 45"/>
                  <a:gd name="T1" fmla="*/ 5 h 90"/>
                  <a:gd name="T2" fmla="*/ 1 w 45"/>
                  <a:gd name="T3" fmla="*/ 5 h 90"/>
                  <a:gd name="T4" fmla="*/ 12 w 45"/>
                  <a:gd name="T5" fmla="*/ 16 h 90"/>
                  <a:gd name="T6" fmla="*/ 12 w 45"/>
                  <a:gd name="T7" fmla="*/ 74 h 90"/>
                  <a:gd name="T8" fmla="*/ 1 w 45"/>
                  <a:gd name="T9" fmla="*/ 84 h 90"/>
                  <a:gd name="T10" fmla="*/ 0 w 45"/>
                  <a:gd name="T11" fmla="*/ 84 h 90"/>
                  <a:gd name="T12" fmla="*/ 0 w 45"/>
                  <a:gd name="T13" fmla="*/ 90 h 90"/>
                  <a:gd name="T14" fmla="*/ 45 w 45"/>
                  <a:gd name="T15" fmla="*/ 90 h 90"/>
                  <a:gd name="T16" fmla="*/ 45 w 45"/>
                  <a:gd name="T17" fmla="*/ 84 h 90"/>
                  <a:gd name="T18" fmla="*/ 43 w 45"/>
                  <a:gd name="T19" fmla="*/ 84 h 90"/>
                  <a:gd name="T20" fmla="*/ 32 w 45"/>
                  <a:gd name="T21" fmla="*/ 73 h 90"/>
                  <a:gd name="T22" fmla="*/ 32 w 45"/>
                  <a:gd name="T23" fmla="*/ 16 h 90"/>
                  <a:gd name="T24" fmla="*/ 43 w 45"/>
                  <a:gd name="T25" fmla="*/ 5 h 90"/>
                  <a:gd name="T26" fmla="*/ 45 w 45"/>
                  <a:gd name="T27" fmla="*/ 5 h 90"/>
                  <a:gd name="T28" fmla="*/ 45 w 45"/>
                  <a:gd name="T29" fmla="*/ 0 h 90"/>
                  <a:gd name="T30" fmla="*/ 0 w 45"/>
                  <a:gd name="T31" fmla="*/ 0 h 90"/>
                  <a:gd name="T32" fmla="*/ 0 w 45"/>
                  <a:gd name="T33"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90">
                    <a:moveTo>
                      <a:pt x="0" y="5"/>
                    </a:moveTo>
                    <a:cubicBezTo>
                      <a:pt x="1" y="5"/>
                      <a:pt x="1" y="5"/>
                      <a:pt x="1" y="5"/>
                    </a:cubicBezTo>
                    <a:cubicBezTo>
                      <a:pt x="9" y="5"/>
                      <a:pt x="12" y="9"/>
                      <a:pt x="12" y="16"/>
                    </a:cubicBezTo>
                    <a:cubicBezTo>
                      <a:pt x="12" y="74"/>
                      <a:pt x="12" y="74"/>
                      <a:pt x="12" y="74"/>
                    </a:cubicBezTo>
                    <a:cubicBezTo>
                      <a:pt x="12" y="81"/>
                      <a:pt x="9" y="84"/>
                      <a:pt x="1" y="84"/>
                    </a:cubicBezTo>
                    <a:cubicBezTo>
                      <a:pt x="0" y="84"/>
                      <a:pt x="0" y="84"/>
                      <a:pt x="0" y="84"/>
                    </a:cubicBezTo>
                    <a:cubicBezTo>
                      <a:pt x="0" y="90"/>
                      <a:pt x="0" y="90"/>
                      <a:pt x="0" y="90"/>
                    </a:cubicBezTo>
                    <a:cubicBezTo>
                      <a:pt x="45" y="90"/>
                      <a:pt x="45" y="90"/>
                      <a:pt x="45" y="90"/>
                    </a:cubicBezTo>
                    <a:cubicBezTo>
                      <a:pt x="45" y="84"/>
                      <a:pt x="45" y="84"/>
                      <a:pt x="45" y="84"/>
                    </a:cubicBezTo>
                    <a:cubicBezTo>
                      <a:pt x="43" y="84"/>
                      <a:pt x="43" y="84"/>
                      <a:pt x="43" y="84"/>
                    </a:cubicBezTo>
                    <a:cubicBezTo>
                      <a:pt x="35" y="84"/>
                      <a:pt x="31" y="81"/>
                      <a:pt x="32" y="73"/>
                    </a:cubicBezTo>
                    <a:cubicBezTo>
                      <a:pt x="32" y="16"/>
                      <a:pt x="32" y="16"/>
                      <a:pt x="32" y="16"/>
                    </a:cubicBezTo>
                    <a:cubicBezTo>
                      <a:pt x="32" y="9"/>
                      <a:pt x="36" y="5"/>
                      <a:pt x="43" y="5"/>
                    </a:cubicBezTo>
                    <a:cubicBezTo>
                      <a:pt x="45" y="5"/>
                      <a:pt x="45" y="5"/>
                      <a:pt x="45" y="5"/>
                    </a:cubicBezTo>
                    <a:cubicBezTo>
                      <a:pt x="45" y="0"/>
                      <a:pt x="45" y="0"/>
                      <a:pt x="45" y="0"/>
                    </a:cubicBezTo>
                    <a:cubicBezTo>
                      <a:pt x="0" y="0"/>
                      <a:pt x="0" y="0"/>
                      <a:pt x="0" y="0"/>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1" name="Freeform 81"/>
              <p:cNvSpPr/>
              <p:nvPr/>
            </p:nvSpPr>
            <p:spPr bwMode="auto">
              <a:xfrm>
                <a:off x="1873251" y="1014413"/>
                <a:ext cx="31750" cy="46038"/>
              </a:xfrm>
              <a:custGeom>
                <a:avLst/>
                <a:gdLst>
                  <a:gd name="T0" fmla="*/ 35 w 66"/>
                  <a:gd name="T1" fmla="*/ 34 h 94"/>
                  <a:gd name="T2" fmla="*/ 17 w 66"/>
                  <a:gd name="T3" fmla="*/ 17 h 94"/>
                  <a:gd name="T4" fmla="*/ 31 w 66"/>
                  <a:gd name="T5" fmla="*/ 7 h 94"/>
                  <a:gd name="T6" fmla="*/ 55 w 66"/>
                  <a:gd name="T7" fmla="*/ 26 h 94"/>
                  <a:gd name="T8" fmla="*/ 61 w 66"/>
                  <a:gd name="T9" fmla="*/ 26 h 94"/>
                  <a:gd name="T10" fmla="*/ 58 w 66"/>
                  <a:gd name="T11" fmla="*/ 3 h 94"/>
                  <a:gd name="T12" fmla="*/ 55 w 66"/>
                  <a:gd name="T13" fmla="*/ 3 h 94"/>
                  <a:gd name="T14" fmla="*/ 54 w 66"/>
                  <a:gd name="T15" fmla="*/ 3 h 94"/>
                  <a:gd name="T16" fmla="*/ 52 w 66"/>
                  <a:gd name="T17" fmla="*/ 4 h 94"/>
                  <a:gd name="T18" fmla="*/ 48 w 66"/>
                  <a:gd name="T19" fmla="*/ 3 h 94"/>
                  <a:gd name="T20" fmla="*/ 30 w 66"/>
                  <a:gd name="T21" fmla="*/ 0 h 94"/>
                  <a:gd name="T22" fmla="*/ 0 w 66"/>
                  <a:gd name="T23" fmla="*/ 24 h 94"/>
                  <a:gd name="T24" fmla="*/ 26 w 66"/>
                  <a:gd name="T25" fmla="*/ 53 h 94"/>
                  <a:gd name="T26" fmla="*/ 47 w 66"/>
                  <a:gd name="T27" fmla="*/ 73 h 94"/>
                  <a:gd name="T28" fmla="*/ 30 w 66"/>
                  <a:gd name="T29" fmla="*/ 88 h 94"/>
                  <a:gd name="T30" fmla="*/ 5 w 66"/>
                  <a:gd name="T31" fmla="*/ 66 h 94"/>
                  <a:gd name="T32" fmla="*/ 0 w 66"/>
                  <a:gd name="T33" fmla="*/ 66 h 94"/>
                  <a:gd name="T34" fmla="*/ 3 w 66"/>
                  <a:gd name="T35" fmla="*/ 92 h 94"/>
                  <a:gd name="T36" fmla="*/ 7 w 66"/>
                  <a:gd name="T37" fmla="*/ 92 h 94"/>
                  <a:gd name="T38" fmla="*/ 10 w 66"/>
                  <a:gd name="T39" fmla="*/ 90 h 94"/>
                  <a:gd name="T40" fmla="*/ 15 w 66"/>
                  <a:gd name="T41" fmla="*/ 91 h 94"/>
                  <a:gd name="T42" fmla="*/ 35 w 66"/>
                  <a:gd name="T43" fmla="*/ 94 h 94"/>
                  <a:gd name="T44" fmla="*/ 66 w 66"/>
                  <a:gd name="T45" fmla="*/ 68 h 94"/>
                  <a:gd name="T46" fmla="*/ 57 w 66"/>
                  <a:gd name="T47" fmla="*/ 49 h 94"/>
                  <a:gd name="T48" fmla="*/ 35 w 66"/>
                  <a:gd name="T49" fmla="*/ 3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 h="94">
                    <a:moveTo>
                      <a:pt x="35" y="34"/>
                    </a:moveTo>
                    <a:cubicBezTo>
                      <a:pt x="23" y="27"/>
                      <a:pt x="17" y="22"/>
                      <a:pt x="17" y="17"/>
                    </a:cubicBezTo>
                    <a:cubicBezTo>
                      <a:pt x="18" y="10"/>
                      <a:pt x="23" y="7"/>
                      <a:pt x="31" y="7"/>
                    </a:cubicBezTo>
                    <a:cubicBezTo>
                      <a:pt x="43" y="7"/>
                      <a:pt x="51" y="13"/>
                      <a:pt x="55" y="26"/>
                    </a:cubicBezTo>
                    <a:cubicBezTo>
                      <a:pt x="61" y="26"/>
                      <a:pt x="61" y="26"/>
                      <a:pt x="61" y="26"/>
                    </a:cubicBezTo>
                    <a:cubicBezTo>
                      <a:pt x="58" y="3"/>
                      <a:pt x="58" y="3"/>
                      <a:pt x="58" y="3"/>
                    </a:cubicBezTo>
                    <a:cubicBezTo>
                      <a:pt x="55" y="3"/>
                      <a:pt x="55" y="3"/>
                      <a:pt x="55" y="3"/>
                    </a:cubicBezTo>
                    <a:cubicBezTo>
                      <a:pt x="54" y="3"/>
                      <a:pt x="54" y="3"/>
                      <a:pt x="54" y="3"/>
                    </a:cubicBezTo>
                    <a:cubicBezTo>
                      <a:pt x="53" y="4"/>
                      <a:pt x="52" y="4"/>
                      <a:pt x="52" y="4"/>
                    </a:cubicBezTo>
                    <a:cubicBezTo>
                      <a:pt x="51" y="4"/>
                      <a:pt x="50" y="4"/>
                      <a:pt x="48" y="3"/>
                    </a:cubicBezTo>
                    <a:cubicBezTo>
                      <a:pt x="41" y="1"/>
                      <a:pt x="35" y="0"/>
                      <a:pt x="30" y="0"/>
                    </a:cubicBezTo>
                    <a:cubicBezTo>
                      <a:pt x="11" y="2"/>
                      <a:pt x="1" y="10"/>
                      <a:pt x="0" y="24"/>
                    </a:cubicBezTo>
                    <a:cubicBezTo>
                      <a:pt x="2" y="38"/>
                      <a:pt x="11" y="48"/>
                      <a:pt x="26" y="53"/>
                    </a:cubicBezTo>
                    <a:cubicBezTo>
                      <a:pt x="38" y="57"/>
                      <a:pt x="45" y="64"/>
                      <a:pt x="47" y="73"/>
                    </a:cubicBezTo>
                    <a:cubicBezTo>
                      <a:pt x="46" y="83"/>
                      <a:pt x="40" y="87"/>
                      <a:pt x="30" y="88"/>
                    </a:cubicBezTo>
                    <a:cubicBezTo>
                      <a:pt x="18" y="88"/>
                      <a:pt x="10" y="80"/>
                      <a:pt x="5" y="66"/>
                    </a:cubicBezTo>
                    <a:cubicBezTo>
                      <a:pt x="0" y="66"/>
                      <a:pt x="0" y="66"/>
                      <a:pt x="0" y="66"/>
                    </a:cubicBezTo>
                    <a:cubicBezTo>
                      <a:pt x="3" y="92"/>
                      <a:pt x="3" y="92"/>
                      <a:pt x="3" y="92"/>
                    </a:cubicBezTo>
                    <a:cubicBezTo>
                      <a:pt x="7" y="92"/>
                      <a:pt x="7" y="92"/>
                      <a:pt x="7" y="92"/>
                    </a:cubicBezTo>
                    <a:cubicBezTo>
                      <a:pt x="8" y="91"/>
                      <a:pt x="9" y="90"/>
                      <a:pt x="10" y="90"/>
                    </a:cubicBezTo>
                    <a:cubicBezTo>
                      <a:pt x="10" y="90"/>
                      <a:pt x="12" y="90"/>
                      <a:pt x="15" y="91"/>
                    </a:cubicBezTo>
                    <a:cubicBezTo>
                      <a:pt x="23" y="93"/>
                      <a:pt x="30" y="94"/>
                      <a:pt x="35" y="94"/>
                    </a:cubicBezTo>
                    <a:cubicBezTo>
                      <a:pt x="54" y="93"/>
                      <a:pt x="64" y="84"/>
                      <a:pt x="66" y="68"/>
                    </a:cubicBezTo>
                    <a:cubicBezTo>
                      <a:pt x="66" y="61"/>
                      <a:pt x="63" y="55"/>
                      <a:pt x="57" y="49"/>
                    </a:cubicBezTo>
                    <a:cubicBezTo>
                      <a:pt x="53" y="44"/>
                      <a:pt x="45" y="39"/>
                      <a:pt x="3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2" name="Freeform 82"/>
              <p:cNvSpPr/>
              <p:nvPr/>
            </p:nvSpPr>
            <p:spPr bwMode="auto">
              <a:xfrm>
                <a:off x="1760538" y="1016001"/>
                <a:ext cx="42863" cy="44450"/>
              </a:xfrm>
              <a:custGeom>
                <a:avLst/>
                <a:gdLst>
                  <a:gd name="T0" fmla="*/ 67 w 89"/>
                  <a:gd name="T1" fmla="*/ 82 h 90"/>
                  <a:gd name="T2" fmla="*/ 42 w 89"/>
                  <a:gd name="T3" fmla="*/ 82 h 90"/>
                  <a:gd name="T4" fmla="*/ 37 w 89"/>
                  <a:gd name="T5" fmla="*/ 74 h 90"/>
                  <a:gd name="T6" fmla="*/ 37 w 89"/>
                  <a:gd name="T7" fmla="*/ 48 h 90"/>
                  <a:gd name="T8" fmla="*/ 58 w 89"/>
                  <a:gd name="T9" fmla="*/ 48 h 90"/>
                  <a:gd name="T10" fmla="*/ 71 w 89"/>
                  <a:gd name="T11" fmla="*/ 59 h 90"/>
                  <a:gd name="T12" fmla="*/ 77 w 89"/>
                  <a:gd name="T13" fmla="*/ 59 h 90"/>
                  <a:gd name="T14" fmla="*/ 77 w 89"/>
                  <a:gd name="T15" fmla="*/ 30 h 90"/>
                  <a:gd name="T16" fmla="*/ 71 w 89"/>
                  <a:gd name="T17" fmla="*/ 30 h 90"/>
                  <a:gd name="T18" fmla="*/ 60 w 89"/>
                  <a:gd name="T19" fmla="*/ 40 h 90"/>
                  <a:gd name="T20" fmla="*/ 37 w 89"/>
                  <a:gd name="T21" fmla="*/ 40 h 90"/>
                  <a:gd name="T22" fmla="*/ 37 w 89"/>
                  <a:gd name="T23" fmla="*/ 8 h 90"/>
                  <a:gd name="T24" fmla="*/ 68 w 89"/>
                  <a:gd name="T25" fmla="*/ 8 h 90"/>
                  <a:gd name="T26" fmla="*/ 79 w 89"/>
                  <a:gd name="T27" fmla="*/ 21 h 90"/>
                  <a:gd name="T28" fmla="*/ 84 w 89"/>
                  <a:gd name="T29" fmla="*/ 21 h 90"/>
                  <a:gd name="T30" fmla="*/ 82 w 89"/>
                  <a:gd name="T31" fmla="*/ 0 h 90"/>
                  <a:gd name="T32" fmla="*/ 3 w 89"/>
                  <a:gd name="T33" fmla="*/ 0 h 90"/>
                  <a:gd name="T34" fmla="*/ 3 w 89"/>
                  <a:gd name="T35" fmla="*/ 5 h 90"/>
                  <a:gd name="T36" fmla="*/ 4 w 89"/>
                  <a:gd name="T37" fmla="*/ 5 h 90"/>
                  <a:gd name="T38" fmla="*/ 17 w 89"/>
                  <a:gd name="T39" fmla="*/ 16 h 90"/>
                  <a:gd name="T40" fmla="*/ 17 w 89"/>
                  <a:gd name="T41" fmla="*/ 74 h 90"/>
                  <a:gd name="T42" fmla="*/ 5 w 89"/>
                  <a:gd name="T43" fmla="*/ 84 h 90"/>
                  <a:gd name="T44" fmla="*/ 0 w 89"/>
                  <a:gd name="T45" fmla="*/ 84 h 90"/>
                  <a:gd name="T46" fmla="*/ 0 w 89"/>
                  <a:gd name="T47" fmla="*/ 90 h 90"/>
                  <a:gd name="T48" fmla="*/ 87 w 89"/>
                  <a:gd name="T49" fmla="*/ 90 h 90"/>
                  <a:gd name="T50" fmla="*/ 89 w 89"/>
                  <a:gd name="T51" fmla="*/ 67 h 90"/>
                  <a:gd name="T52" fmla="*/ 83 w 89"/>
                  <a:gd name="T53" fmla="*/ 67 h 90"/>
                  <a:gd name="T54" fmla="*/ 67 w 89"/>
                  <a:gd name="T55"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 h="90">
                    <a:moveTo>
                      <a:pt x="67" y="82"/>
                    </a:moveTo>
                    <a:cubicBezTo>
                      <a:pt x="42" y="82"/>
                      <a:pt x="42" y="82"/>
                      <a:pt x="42" y="82"/>
                    </a:cubicBezTo>
                    <a:cubicBezTo>
                      <a:pt x="38" y="83"/>
                      <a:pt x="36" y="80"/>
                      <a:pt x="37" y="74"/>
                    </a:cubicBezTo>
                    <a:cubicBezTo>
                      <a:pt x="37" y="48"/>
                      <a:pt x="37" y="48"/>
                      <a:pt x="37" y="48"/>
                    </a:cubicBezTo>
                    <a:cubicBezTo>
                      <a:pt x="58" y="48"/>
                      <a:pt x="58" y="48"/>
                      <a:pt x="58" y="48"/>
                    </a:cubicBezTo>
                    <a:cubicBezTo>
                      <a:pt x="68" y="48"/>
                      <a:pt x="72" y="51"/>
                      <a:pt x="71" y="59"/>
                    </a:cubicBezTo>
                    <a:cubicBezTo>
                      <a:pt x="77" y="59"/>
                      <a:pt x="77" y="59"/>
                      <a:pt x="77" y="59"/>
                    </a:cubicBezTo>
                    <a:cubicBezTo>
                      <a:pt x="77" y="30"/>
                      <a:pt x="77" y="30"/>
                      <a:pt x="77" y="30"/>
                    </a:cubicBezTo>
                    <a:cubicBezTo>
                      <a:pt x="71" y="30"/>
                      <a:pt x="71" y="30"/>
                      <a:pt x="71" y="30"/>
                    </a:cubicBezTo>
                    <a:cubicBezTo>
                      <a:pt x="72" y="37"/>
                      <a:pt x="68" y="40"/>
                      <a:pt x="60" y="40"/>
                    </a:cubicBezTo>
                    <a:cubicBezTo>
                      <a:pt x="37" y="40"/>
                      <a:pt x="37" y="40"/>
                      <a:pt x="37" y="40"/>
                    </a:cubicBezTo>
                    <a:cubicBezTo>
                      <a:pt x="37" y="8"/>
                      <a:pt x="37" y="8"/>
                      <a:pt x="37" y="8"/>
                    </a:cubicBezTo>
                    <a:cubicBezTo>
                      <a:pt x="68" y="8"/>
                      <a:pt x="68" y="8"/>
                      <a:pt x="68" y="8"/>
                    </a:cubicBezTo>
                    <a:cubicBezTo>
                      <a:pt x="74" y="7"/>
                      <a:pt x="77" y="11"/>
                      <a:pt x="79" y="21"/>
                    </a:cubicBezTo>
                    <a:cubicBezTo>
                      <a:pt x="84" y="21"/>
                      <a:pt x="84" y="21"/>
                      <a:pt x="84" y="21"/>
                    </a:cubicBezTo>
                    <a:cubicBezTo>
                      <a:pt x="82" y="0"/>
                      <a:pt x="82" y="0"/>
                      <a:pt x="82" y="0"/>
                    </a:cubicBezTo>
                    <a:cubicBezTo>
                      <a:pt x="3" y="0"/>
                      <a:pt x="3" y="0"/>
                      <a:pt x="3" y="0"/>
                    </a:cubicBezTo>
                    <a:cubicBezTo>
                      <a:pt x="3" y="5"/>
                      <a:pt x="3" y="5"/>
                      <a:pt x="3" y="5"/>
                    </a:cubicBezTo>
                    <a:cubicBezTo>
                      <a:pt x="4" y="5"/>
                      <a:pt x="4" y="5"/>
                      <a:pt x="4" y="5"/>
                    </a:cubicBezTo>
                    <a:cubicBezTo>
                      <a:pt x="13" y="5"/>
                      <a:pt x="17" y="8"/>
                      <a:pt x="17" y="16"/>
                    </a:cubicBezTo>
                    <a:cubicBezTo>
                      <a:pt x="17" y="74"/>
                      <a:pt x="17" y="74"/>
                      <a:pt x="17" y="74"/>
                    </a:cubicBezTo>
                    <a:cubicBezTo>
                      <a:pt x="17" y="81"/>
                      <a:pt x="13" y="84"/>
                      <a:pt x="5" y="84"/>
                    </a:cubicBezTo>
                    <a:cubicBezTo>
                      <a:pt x="0" y="84"/>
                      <a:pt x="0" y="84"/>
                      <a:pt x="0" y="84"/>
                    </a:cubicBezTo>
                    <a:cubicBezTo>
                      <a:pt x="0" y="90"/>
                      <a:pt x="0" y="90"/>
                      <a:pt x="0" y="90"/>
                    </a:cubicBezTo>
                    <a:cubicBezTo>
                      <a:pt x="87" y="90"/>
                      <a:pt x="87" y="90"/>
                      <a:pt x="87" y="90"/>
                    </a:cubicBezTo>
                    <a:cubicBezTo>
                      <a:pt x="89" y="67"/>
                      <a:pt x="89" y="67"/>
                      <a:pt x="89" y="67"/>
                    </a:cubicBezTo>
                    <a:cubicBezTo>
                      <a:pt x="83" y="67"/>
                      <a:pt x="83" y="67"/>
                      <a:pt x="83" y="67"/>
                    </a:cubicBezTo>
                    <a:cubicBezTo>
                      <a:pt x="81" y="78"/>
                      <a:pt x="76" y="83"/>
                      <a:pt x="67"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3" name="Freeform 83"/>
              <p:cNvSpPr>
                <a:spLocks noEditPoints="1"/>
              </p:cNvSpPr>
              <p:nvPr/>
            </p:nvSpPr>
            <p:spPr bwMode="auto">
              <a:xfrm>
                <a:off x="1811338" y="1014413"/>
                <a:ext cx="53975" cy="46038"/>
              </a:xfrm>
              <a:custGeom>
                <a:avLst/>
                <a:gdLst>
                  <a:gd name="T0" fmla="*/ 81 w 112"/>
                  <a:gd name="T1" fmla="*/ 66 h 93"/>
                  <a:gd name="T2" fmla="*/ 68 w 112"/>
                  <a:gd name="T3" fmla="*/ 50 h 93"/>
                  <a:gd name="T4" fmla="*/ 89 w 112"/>
                  <a:gd name="T5" fmla="*/ 27 h 93"/>
                  <a:gd name="T6" fmla="*/ 82 w 112"/>
                  <a:gd name="T7" fmla="*/ 11 h 93"/>
                  <a:gd name="T8" fmla="*/ 42 w 112"/>
                  <a:gd name="T9" fmla="*/ 0 h 93"/>
                  <a:gd name="T10" fmla="*/ 18 w 112"/>
                  <a:gd name="T11" fmla="*/ 2 h 93"/>
                  <a:gd name="T12" fmla="*/ 4 w 112"/>
                  <a:gd name="T13" fmla="*/ 2 h 93"/>
                  <a:gd name="T14" fmla="*/ 0 w 112"/>
                  <a:gd name="T15" fmla="*/ 3 h 93"/>
                  <a:gd name="T16" fmla="*/ 0 w 112"/>
                  <a:gd name="T17" fmla="*/ 8 h 93"/>
                  <a:gd name="T18" fmla="*/ 2 w 112"/>
                  <a:gd name="T19" fmla="*/ 8 h 93"/>
                  <a:gd name="T20" fmla="*/ 14 w 112"/>
                  <a:gd name="T21" fmla="*/ 19 h 93"/>
                  <a:gd name="T22" fmla="*/ 14 w 112"/>
                  <a:gd name="T23" fmla="*/ 76 h 93"/>
                  <a:gd name="T24" fmla="*/ 2 w 112"/>
                  <a:gd name="T25" fmla="*/ 87 h 93"/>
                  <a:gd name="T26" fmla="*/ 0 w 112"/>
                  <a:gd name="T27" fmla="*/ 87 h 93"/>
                  <a:gd name="T28" fmla="*/ 0 w 112"/>
                  <a:gd name="T29" fmla="*/ 93 h 93"/>
                  <a:gd name="T30" fmla="*/ 50 w 112"/>
                  <a:gd name="T31" fmla="*/ 93 h 93"/>
                  <a:gd name="T32" fmla="*/ 50 w 112"/>
                  <a:gd name="T33" fmla="*/ 87 h 93"/>
                  <a:gd name="T34" fmla="*/ 45 w 112"/>
                  <a:gd name="T35" fmla="*/ 87 h 93"/>
                  <a:gd name="T36" fmla="*/ 34 w 112"/>
                  <a:gd name="T37" fmla="*/ 76 h 93"/>
                  <a:gd name="T38" fmla="*/ 34 w 112"/>
                  <a:gd name="T39" fmla="*/ 54 h 93"/>
                  <a:gd name="T40" fmla="*/ 45 w 112"/>
                  <a:gd name="T41" fmla="*/ 54 h 93"/>
                  <a:gd name="T42" fmla="*/ 61 w 112"/>
                  <a:gd name="T43" fmla="*/ 72 h 93"/>
                  <a:gd name="T44" fmla="*/ 71 w 112"/>
                  <a:gd name="T45" fmla="*/ 85 h 93"/>
                  <a:gd name="T46" fmla="*/ 83 w 112"/>
                  <a:gd name="T47" fmla="*/ 92 h 93"/>
                  <a:gd name="T48" fmla="*/ 103 w 112"/>
                  <a:gd name="T49" fmla="*/ 93 h 93"/>
                  <a:gd name="T50" fmla="*/ 112 w 112"/>
                  <a:gd name="T51" fmla="*/ 93 h 93"/>
                  <a:gd name="T52" fmla="*/ 112 w 112"/>
                  <a:gd name="T53" fmla="*/ 89 h 93"/>
                  <a:gd name="T54" fmla="*/ 92 w 112"/>
                  <a:gd name="T55" fmla="*/ 80 h 93"/>
                  <a:gd name="T56" fmla="*/ 81 w 112"/>
                  <a:gd name="T57" fmla="*/ 66 h 93"/>
                  <a:gd name="T58" fmla="*/ 40 w 112"/>
                  <a:gd name="T59" fmla="*/ 49 h 93"/>
                  <a:gd name="T60" fmla="*/ 34 w 112"/>
                  <a:gd name="T61" fmla="*/ 49 h 93"/>
                  <a:gd name="T62" fmla="*/ 34 w 112"/>
                  <a:gd name="T63" fmla="*/ 7 h 93"/>
                  <a:gd name="T64" fmla="*/ 42 w 112"/>
                  <a:gd name="T65" fmla="*/ 7 h 93"/>
                  <a:gd name="T66" fmla="*/ 68 w 112"/>
                  <a:gd name="T67" fmla="*/ 28 h 93"/>
                  <a:gd name="T68" fmla="*/ 40 w 112"/>
                  <a:gd name="T69" fmla="*/ 4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93">
                    <a:moveTo>
                      <a:pt x="81" y="66"/>
                    </a:moveTo>
                    <a:cubicBezTo>
                      <a:pt x="75" y="58"/>
                      <a:pt x="71" y="53"/>
                      <a:pt x="68" y="50"/>
                    </a:cubicBezTo>
                    <a:cubicBezTo>
                      <a:pt x="81" y="47"/>
                      <a:pt x="89" y="39"/>
                      <a:pt x="89" y="27"/>
                    </a:cubicBezTo>
                    <a:cubicBezTo>
                      <a:pt x="89" y="21"/>
                      <a:pt x="87" y="15"/>
                      <a:pt x="82" y="11"/>
                    </a:cubicBezTo>
                    <a:cubicBezTo>
                      <a:pt x="76" y="3"/>
                      <a:pt x="62" y="0"/>
                      <a:pt x="42" y="0"/>
                    </a:cubicBezTo>
                    <a:cubicBezTo>
                      <a:pt x="37" y="0"/>
                      <a:pt x="29" y="1"/>
                      <a:pt x="18" y="2"/>
                    </a:cubicBezTo>
                    <a:cubicBezTo>
                      <a:pt x="15" y="2"/>
                      <a:pt x="10" y="2"/>
                      <a:pt x="4" y="2"/>
                    </a:cubicBezTo>
                    <a:cubicBezTo>
                      <a:pt x="2" y="3"/>
                      <a:pt x="1" y="3"/>
                      <a:pt x="0" y="3"/>
                    </a:cubicBezTo>
                    <a:cubicBezTo>
                      <a:pt x="0" y="8"/>
                      <a:pt x="0" y="8"/>
                      <a:pt x="0" y="8"/>
                    </a:cubicBezTo>
                    <a:cubicBezTo>
                      <a:pt x="2" y="8"/>
                      <a:pt x="2" y="8"/>
                      <a:pt x="2" y="8"/>
                    </a:cubicBezTo>
                    <a:cubicBezTo>
                      <a:pt x="11" y="8"/>
                      <a:pt x="15" y="12"/>
                      <a:pt x="14" y="19"/>
                    </a:cubicBezTo>
                    <a:cubicBezTo>
                      <a:pt x="14" y="76"/>
                      <a:pt x="14" y="76"/>
                      <a:pt x="14" y="76"/>
                    </a:cubicBezTo>
                    <a:cubicBezTo>
                      <a:pt x="15" y="84"/>
                      <a:pt x="10" y="87"/>
                      <a:pt x="2" y="87"/>
                    </a:cubicBezTo>
                    <a:cubicBezTo>
                      <a:pt x="0" y="87"/>
                      <a:pt x="0" y="87"/>
                      <a:pt x="0" y="87"/>
                    </a:cubicBezTo>
                    <a:cubicBezTo>
                      <a:pt x="0" y="93"/>
                      <a:pt x="0" y="93"/>
                      <a:pt x="0" y="93"/>
                    </a:cubicBezTo>
                    <a:cubicBezTo>
                      <a:pt x="50" y="93"/>
                      <a:pt x="50" y="93"/>
                      <a:pt x="50" y="93"/>
                    </a:cubicBezTo>
                    <a:cubicBezTo>
                      <a:pt x="50" y="87"/>
                      <a:pt x="50" y="87"/>
                      <a:pt x="50" y="87"/>
                    </a:cubicBezTo>
                    <a:cubicBezTo>
                      <a:pt x="45" y="87"/>
                      <a:pt x="45" y="87"/>
                      <a:pt x="45" y="87"/>
                    </a:cubicBezTo>
                    <a:cubicBezTo>
                      <a:pt x="38" y="87"/>
                      <a:pt x="34" y="83"/>
                      <a:pt x="34" y="76"/>
                    </a:cubicBezTo>
                    <a:cubicBezTo>
                      <a:pt x="34" y="54"/>
                      <a:pt x="34" y="54"/>
                      <a:pt x="34" y="54"/>
                    </a:cubicBezTo>
                    <a:cubicBezTo>
                      <a:pt x="45" y="54"/>
                      <a:pt x="45" y="54"/>
                      <a:pt x="45" y="54"/>
                    </a:cubicBezTo>
                    <a:cubicBezTo>
                      <a:pt x="49" y="57"/>
                      <a:pt x="54" y="63"/>
                      <a:pt x="61" y="72"/>
                    </a:cubicBezTo>
                    <a:cubicBezTo>
                      <a:pt x="66" y="79"/>
                      <a:pt x="69" y="83"/>
                      <a:pt x="71" y="85"/>
                    </a:cubicBezTo>
                    <a:cubicBezTo>
                      <a:pt x="74" y="88"/>
                      <a:pt x="78" y="91"/>
                      <a:pt x="83" y="92"/>
                    </a:cubicBezTo>
                    <a:cubicBezTo>
                      <a:pt x="87" y="93"/>
                      <a:pt x="94" y="93"/>
                      <a:pt x="103" y="93"/>
                    </a:cubicBezTo>
                    <a:cubicBezTo>
                      <a:pt x="106" y="93"/>
                      <a:pt x="109" y="93"/>
                      <a:pt x="112" y="93"/>
                    </a:cubicBezTo>
                    <a:cubicBezTo>
                      <a:pt x="112" y="89"/>
                      <a:pt x="112" y="89"/>
                      <a:pt x="112" y="89"/>
                    </a:cubicBezTo>
                    <a:cubicBezTo>
                      <a:pt x="104" y="88"/>
                      <a:pt x="97" y="85"/>
                      <a:pt x="92" y="80"/>
                    </a:cubicBezTo>
                    <a:cubicBezTo>
                      <a:pt x="89" y="77"/>
                      <a:pt x="85" y="72"/>
                      <a:pt x="81" y="66"/>
                    </a:cubicBezTo>
                    <a:close/>
                    <a:moveTo>
                      <a:pt x="40" y="49"/>
                    </a:moveTo>
                    <a:cubicBezTo>
                      <a:pt x="34" y="49"/>
                      <a:pt x="34" y="49"/>
                      <a:pt x="34" y="49"/>
                    </a:cubicBezTo>
                    <a:cubicBezTo>
                      <a:pt x="34" y="7"/>
                      <a:pt x="34" y="7"/>
                      <a:pt x="34" y="7"/>
                    </a:cubicBezTo>
                    <a:cubicBezTo>
                      <a:pt x="42" y="7"/>
                      <a:pt x="42" y="7"/>
                      <a:pt x="42" y="7"/>
                    </a:cubicBezTo>
                    <a:cubicBezTo>
                      <a:pt x="59" y="7"/>
                      <a:pt x="67" y="14"/>
                      <a:pt x="68" y="28"/>
                    </a:cubicBezTo>
                    <a:cubicBezTo>
                      <a:pt x="68" y="42"/>
                      <a:pt x="59" y="49"/>
                      <a:pt x="4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pic>
        <p:nvPicPr>
          <p:cNvPr id="340" name="图片 339"/>
          <p:cNvPicPr>
            <a:picLocks noChangeAspect="1"/>
          </p:cNvPicPr>
          <p:nvPr/>
        </p:nvPicPr>
        <p:blipFill>
          <a:blip r:embed="rId1"/>
          <a:stretch>
            <a:fillRect/>
          </a:stretch>
        </p:blipFill>
        <p:spPr>
          <a:xfrm>
            <a:off x="1" y="1554458"/>
            <a:ext cx="12189539" cy="3383698"/>
          </a:xfrm>
          <a:prstGeom prst="rect">
            <a:avLst/>
          </a:prstGeom>
        </p:spPr>
      </p:pic>
      <p:grpSp>
        <p:nvGrpSpPr>
          <p:cNvPr id="122" name="组合 121"/>
          <p:cNvGrpSpPr/>
          <p:nvPr/>
        </p:nvGrpSpPr>
        <p:grpSpPr>
          <a:xfrm>
            <a:off x="1020679" y="3082163"/>
            <a:ext cx="191249" cy="700715"/>
            <a:chOff x="2350366" y="3344648"/>
            <a:chExt cx="191249" cy="700715"/>
          </a:xfrm>
        </p:grpSpPr>
        <p:cxnSp>
          <p:nvCxnSpPr>
            <p:cNvPr id="124" name="直接连接符 123"/>
            <p:cNvCxnSpPr/>
            <p:nvPr/>
          </p:nvCxnSpPr>
          <p:spPr>
            <a:xfrm flipV="1">
              <a:off x="2541615" y="3446499"/>
              <a:ext cx="0" cy="420461"/>
            </a:xfrm>
            <a:prstGeom prst="line">
              <a:avLst/>
            </a:prstGeom>
            <a:ln w="19050" cap="rnd">
              <a:gradFill flip="none" rotWithShape="1">
                <a:gsLst>
                  <a:gs pos="0">
                    <a:schemeClr val="bg1"/>
                  </a:gs>
                  <a:gs pos="100000">
                    <a:schemeClr val="bg1">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V="1">
              <a:off x="2422599" y="3344648"/>
              <a:ext cx="0" cy="456327"/>
            </a:xfrm>
            <a:prstGeom prst="line">
              <a:avLst/>
            </a:prstGeom>
            <a:ln w="19050" cap="rnd">
              <a:gradFill flip="none" rotWithShape="1">
                <a:gsLst>
                  <a:gs pos="0">
                    <a:schemeClr val="accent3">
                      <a:lumMod val="60000"/>
                      <a:lumOff val="40000"/>
                    </a:schemeClr>
                  </a:gs>
                  <a:gs pos="100000">
                    <a:schemeClr val="accent3">
                      <a:lumMod val="60000"/>
                      <a:lumOff val="40000"/>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V="1">
              <a:off x="2350366" y="3624902"/>
              <a:ext cx="0" cy="420461"/>
            </a:xfrm>
            <a:prstGeom prst="line">
              <a:avLst/>
            </a:prstGeom>
            <a:ln w="19050" cap="rnd">
              <a:gradFill flip="none" rotWithShape="1">
                <a:gsLst>
                  <a:gs pos="0">
                    <a:schemeClr val="bg1"/>
                  </a:gs>
                  <a:gs pos="100000">
                    <a:schemeClr val="bg1">
                      <a:alpha val="0"/>
                    </a:schemeClr>
                  </a:gs>
                </a:gsLst>
                <a:lin ang="16200000" scaled="1"/>
                <a:tileRect/>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10969443" y="2687018"/>
            <a:ext cx="172219" cy="655490"/>
            <a:chOff x="9610735" y="3624902"/>
            <a:chExt cx="172219" cy="655490"/>
          </a:xfrm>
        </p:grpSpPr>
        <p:cxnSp>
          <p:nvCxnSpPr>
            <p:cNvPr id="128" name="直接连接符 127"/>
            <p:cNvCxnSpPr/>
            <p:nvPr/>
          </p:nvCxnSpPr>
          <p:spPr>
            <a:xfrm flipV="1">
              <a:off x="9610735" y="3859931"/>
              <a:ext cx="0" cy="420461"/>
            </a:xfrm>
            <a:prstGeom prst="line">
              <a:avLst/>
            </a:prstGeom>
            <a:ln w="19050" cap="rnd">
              <a:gradFill flip="none" rotWithShape="1">
                <a:gsLst>
                  <a:gs pos="0">
                    <a:schemeClr val="bg1"/>
                  </a:gs>
                  <a:gs pos="100000">
                    <a:schemeClr val="bg1">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V="1">
              <a:off x="9782954" y="3765320"/>
              <a:ext cx="0" cy="456327"/>
            </a:xfrm>
            <a:prstGeom prst="line">
              <a:avLst/>
            </a:prstGeom>
            <a:ln w="19050" cap="rnd">
              <a:gradFill flip="none" rotWithShape="1">
                <a:gsLst>
                  <a:gs pos="0">
                    <a:schemeClr val="accent3">
                      <a:lumMod val="60000"/>
                      <a:lumOff val="40000"/>
                    </a:schemeClr>
                  </a:gs>
                  <a:gs pos="100000">
                    <a:schemeClr val="accent3">
                      <a:lumMod val="60000"/>
                      <a:lumOff val="40000"/>
                      <a:alpha val="0"/>
                    </a:schemeClr>
                  </a:gs>
                </a:gsLst>
                <a:lin ang="16200000" scaled="1"/>
                <a:tileRect/>
              </a:gradFill>
              <a:round/>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V="1">
              <a:off x="9676854" y="3624902"/>
              <a:ext cx="0" cy="420461"/>
            </a:xfrm>
            <a:prstGeom prst="line">
              <a:avLst/>
            </a:prstGeom>
            <a:ln w="19050" cap="rnd">
              <a:gradFill flip="none" rotWithShape="1">
                <a:gsLst>
                  <a:gs pos="0">
                    <a:schemeClr val="bg1"/>
                  </a:gs>
                  <a:gs pos="100000">
                    <a:schemeClr val="bg1">
                      <a:alpha val="0"/>
                    </a:schemeClr>
                  </a:gs>
                </a:gsLst>
                <a:lin ang="16200000" scaled="1"/>
                <a:tileRect/>
              </a:gradFill>
              <a:prstDash val="sysDot"/>
              <a:round/>
            </a:ln>
          </p:spPr>
          <p:style>
            <a:lnRef idx="1">
              <a:schemeClr val="accent1"/>
            </a:lnRef>
            <a:fillRef idx="0">
              <a:schemeClr val="accent1"/>
            </a:fillRef>
            <a:effectRef idx="0">
              <a:schemeClr val="accent1"/>
            </a:effectRef>
            <a:fontRef idx="minor">
              <a:schemeClr val="tx1"/>
            </a:fontRef>
          </p:style>
        </p:cxnSp>
      </p:grpSp>
      <p:sp>
        <p:nvSpPr>
          <p:cNvPr id="132" name="文本框 131"/>
          <p:cNvSpPr txBox="1"/>
          <p:nvPr/>
        </p:nvSpPr>
        <p:spPr>
          <a:xfrm>
            <a:off x="3174224" y="1851061"/>
            <a:ext cx="5843552" cy="523220"/>
          </a:xfrm>
          <a:prstGeom prst="rect">
            <a:avLst/>
          </a:prstGeom>
          <a:noFill/>
        </p:spPr>
        <p:txBody>
          <a:bodyPr wrap="square" rtlCol="0">
            <a:spAutoFit/>
          </a:bodyPr>
          <a:lstStyle/>
          <a:p>
            <a:pPr algn="ctr"/>
            <a:r>
              <a:rPr lang="en-US" altLang="zh-CN" sz="2800" b="1" dirty="0">
                <a:solidFill>
                  <a:schemeClr val="bg1"/>
                </a:solidFill>
              </a:rPr>
              <a:t>CCF-</a:t>
            </a:r>
            <a:r>
              <a:rPr lang="zh-CN" altLang="en-US" sz="2800" b="1" dirty="0">
                <a:solidFill>
                  <a:schemeClr val="bg1"/>
                </a:solidFill>
              </a:rPr>
              <a:t>蚂蚁科研基金数据库实验专项</a:t>
            </a:r>
            <a:endParaRPr lang="zh-CN" altLang="en-US" sz="2800" b="1" dirty="0">
              <a:solidFill>
                <a:schemeClr val="bg1"/>
              </a:solidFill>
            </a:endParaRPr>
          </a:p>
        </p:txBody>
      </p:sp>
      <p:grpSp>
        <p:nvGrpSpPr>
          <p:cNvPr id="332" name="组合 331"/>
          <p:cNvGrpSpPr/>
          <p:nvPr/>
        </p:nvGrpSpPr>
        <p:grpSpPr>
          <a:xfrm>
            <a:off x="2542752" y="2105061"/>
            <a:ext cx="7106496" cy="0"/>
            <a:chOff x="2490515" y="2105061"/>
            <a:chExt cx="7106496" cy="0"/>
          </a:xfrm>
        </p:grpSpPr>
        <p:cxnSp>
          <p:nvCxnSpPr>
            <p:cNvPr id="330" name="直接连接符 329"/>
            <p:cNvCxnSpPr/>
            <p:nvPr/>
          </p:nvCxnSpPr>
          <p:spPr>
            <a:xfrm>
              <a:off x="8802366" y="2105061"/>
              <a:ext cx="794645" cy="0"/>
            </a:xfrm>
            <a:prstGeom prst="line">
              <a:avLst/>
            </a:prstGeom>
            <a:ln w="15875">
              <a:gradFill flip="none" rotWithShape="1">
                <a:gsLst>
                  <a:gs pos="0">
                    <a:schemeClr val="bg1">
                      <a:alpha val="0"/>
                    </a:schemeClr>
                  </a:gs>
                  <a:gs pos="100000">
                    <a:schemeClr val="bg1"/>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cxnSp>
          <p:nvCxnSpPr>
            <p:cNvPr id="331" name="直接连接符 330"/>
            <p:cNvCxnSpPr/>
            <p:nvPr/>
          </p:nvCxnSpPr>
          <p:spPr>
            <a:xfrm flipH="1">
              <a:off x="2490515" y="2105061"/>
              <a:ext cx="794645" cy="0"/>
            </a:xfrm>
            <a:prstGeom prst="line">
              <a:avLst/>
            </a:prstGeom>
            <a:ln w="15875">
              <a:gradFill flip="none" rotWithShape="1">
                <a:gsLst>
                  <a:gs pos="0">
                    <a:schemeClr val="bg1">
                      <a:alpha val="0"/>
                    </a:schemeClr>
                  </a:gs>
                  <a:gs pos="100000">
                    <a:schemeClr val="bg1"/>
                  </a:gs>
                </a:gsLst>
                <a:lin ang="10800000" scaled="1"/>
                <a:tileRect/>
              </a:gradFill>
              <a:headEnd type="ova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580305" y="2634434"/>
            <a:ext cx="9192267" cy="923330"/>
          </a:xfrm>
          <a:prstGeom prst="rect">
            <a:avLst/>
          </a:prstGeom>
          <a:noFill/>
        </p:spPr>
        <p:txBody>
          <a:bodyPr wrap="square" lIns="91440" tIns="45720" rIns="91440" bIns="45720">
            <a:spAutoFit/>
          </a:bodyPr>
          <a:lstStyle/>
          <a:p>
            <a:pPr algn="ctr"/>
            <a:r>
              <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rPr>
              <a:t>数据库索引智能推荐和管理</a:t>
            </a:r>
            <a:endParaRPr lang="zh-CN" altLang="en-US" sz="5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1"/>
            <a:ext cx="3475654" cy="6858000"/>
            <a:chOff x="5971035" y="1"/>
            <a:chExt cx="3475654" cy="6858000"/>
          </a:xfrm>
        </p:grpSpPr>
        <p:sp>
          <p:nvSpPr>
            <p:cNvPr id="11" name="矩形: 圆顶角 10"/>
            <p:cNvSpPr/>
            <p:nvPr/>
          </p:nvSpPr>
          <p:spPr>
            <a:xfrm rot="5400000">
              <a:off x="4279862" y="1691174"/>
              <a:ext cx="6858000" cy="3475654"/>
            </a:xfrm>
            <a:prstGeom prst="round2SameRect">
              <a:avLst>
                <a:gd name="adj1" fmla="val 9449"/>
                <a:gd name="adj2" fmla="val 0"/>
              </a:avLst>
            </a:prstGeom>
            <a:solidFill>
              <a:schemeClr val="accent2">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rot="5400000">
              <a:off x="5351073" y="1767966"/>
              <a:ext cx="4869163" cy="3322069"/>
              <a:chOff x="2016827" y="1225625"/>
              <a:chExt cx="8158348" cy="5183201"/>
            </a:xfrm>
          </p:grpSpPr>
          <p:sp>
            <p:nvSpPr>
              <p:cNvPr id="13" name="矩形: 圆顶角 12"/>
              <p:cNvSpPr/>
              <p:nvPr/>
            </p:nvSpPr>
            <p:spPr>
              <a:xfrm>
                <a:off x="2016827" y="1225627"/>
                <a:ext cx="4090329" cy="5183196"/>
              </a:xfrm>
              <a:prstGeom prst="round2SameRect">
                <a:avLst>
                  <a:gd name="adj1" fmla="val 0"/>
                  <a:gd name="adj2" fmla="val 0"/>
                </a:avLst>
              </a:prstGeom>
              <a:solidFill>
                <a:schemeClr val="accent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顶角 13"/>
              <p:cNvSpPr/>
              <p:nvPr/>
            </p:nvSpPr>
            <p:spPr>
              <a:xfrm>
                <a:off x="6084846" y="1225625"/>
                <a:ext cx="4090329" cy="5183201"/>
              </a:xfrm>
              <a:prstGeom prst="round2SameRect">
                <a:avLst>
                  <a:gd name="adj1" fmla="val 0"/>
                  <a:gd name="adj2" fmla="val 0"/>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矩形: 圆顶角 4"/>
          <p:cNvSpPr/>
          <p:nvPr/>
        </p:nvSpPr>
        <p:spPr>
          <a:xfrm rot="5400000">
            <a:off x="-1767968" y="1767970"/>
            <a:ext cx="6857999" cy="3322063"/>
          </a:xfrm>
          <a:prstGeom prst="round2SameRect">
            <a:avLst>
              <a:gd name="adj1" fmla="val 11821"/>
              <a:gd name="adj2" fmla="val 0"/>
            </a:avLst>
          </a:prstGeom>
          <a:gradFill flip="none" rotWithShape="1">
            <a:gsLst>
              <a:gs pos="0">
                <a:schemeClr val="accent3">
                  <a:lumMod val="75000"/>
                </a:schemeClr>
              </a:gs>
              <a:gs pos="18000">
                <a:schemeClr val="accent1"/>
              </a:gs>
              <a:gs pos="55000">
                <a:schemeClr val="accent1">
                  <a:lumMod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grpSp>
        <p:nvGrpSpPr>
          <p:cNvPr id="39" name="组合 38"/>
          <p:cNvGrpSpPr/>
          <p:nvPr/>
        </p:nvGrpSpPr>
        <p:grpSpPr>
          <a:xfrm>
            <a:off x="4687172" y="1140065"/>
            <a:ext cx="6204857" cy="1071154"/>
            <a:chOff x="4760889" y="1679462"/>
            <a:chExt cx="6204857" cy="1071154"/>
          </a:xfrm>
        </p:grpSpPr>
        <p:sp>
          <p:nvSpPr>
            <p:cNvPr id="19" name="矩形: 圆角 18"/>
            <p:cNvSpPr/>
            <p:nvPr/>
          </p:nvSpPr>
          <p:spPr>
            <a:xfrm>
              <a:off x="4760889" y="1679462"/>
              <a:ext cx="6204857" cy="1071154"/>
            </a:xfrm>
            <a:prstGeom prst="roundRect">
              <a:avLst>
                <a:gd name="adj" fmla="val 50000"/>
              </a:avLst>
            </a:prstGeom>
            <a:gradFill flip="none" rotWithShape="1">
              <a:gsLst>
                <a:gs pos="0">
                  <a:schemeClr val="accent3">
                    <a:lumMod val="20000"/>
                    <a:lumOff val="80000"/>
                    <a:alpha val="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5056510" y="1852905"/>
              <a:ext cx="5266011" cy="724268"/>
              <a:chOff x="5056510" y="1865029"/>
              <a:chExt cx="5266011" cy="724268"/>
            </a:xfrm>
          </p:grpSpPr>
          <p:sp>
            <p:nvSpPr>
              <p:cNvPr id="18" name="文本框 17"/>
              <p:cNvSpPr txBox="1"/>
              <p:nvPr/>
            </p:nvSpPr>
            <p:spPr>
              <a:xfrm>
                <a:off x="5892036" y="1903998"/>
                <a:ext cx="4430485" cy="646331"/>
              </a:xfrm>
              <a:prstGeom prst="rect">
                <a:avLst/>
              </a:prstGeom>
              <a:noFill/>
            </p:spPr>
            <p:txBody>
              <a:bodyPr wrap="square">
                <a:spAutoFit/>
              </a:bodyPr>
              <a:lstStyle/>
              <a:p>
                <a:r>
                  <a:rPr lang="zh-CN" altLang="en-US" sz="3600" b="1" dirty="0">
                    <a:solidFill>
                      <a:schemeClr val="accent1">
                        <a:lumMod val="75000"/>
                      </a:schemeClr>
                    </a:solidFill>
                  </a:rPr>
                  <a:t>研究背景</a:t>
                </a:r>
                <a:endParaRPr lang="zh-CN" altLang="en-US" sz="3600" b="1" dirty="0">
                  <a:solidFill>
                    <a:schemeClr val="accent1">
                      <a:lumMod val="75000"/>
                    </a:schemeClr>
                  </a:solidFill>
                </a:endParaRPr>
              </a:p>
            </p:txBody>
          </p:sp>
          <p:sp>
            <p:nvSpPr>
              <p:cNvPr id="20" name="椭圆 19"/>
              <p:cNvSpPr/>
              <p:nvPr/>
            </p:nvSpPr>
            <p:spPr>
              <a:xfrm>
                <a:off x="5056510" y="1865029"/>
                <a:ext cx="724268" cy="724268"/>
              </a:xfrm>
              <a:prstGeom prst="ellipse">
                <a:avLst/>
              </a:prstGeom>
              <a:gradFill flip="none" rotWithShape="1">
                <a:gsLst>
                  <a:gs pos="68000">
                    <a:schemeClr val="accent1"/>
                  </a:gs>
                  <a:gs pos="0">
                    <a:schemeClr val="accent3"/>
                  </a:gs>
                </a:gsLst>
                <a:path path="circle">
                  <a:fillToRect r="100000" b="100000"/>
                </a:path>
                <a:tileRect l="-100000" t="-100000"/>
              </a:gra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一</a:t>
                </a:r>
                <a:endParaRPr lang="zh-CN" altLang="en-US" sz="2800" b="1" dirty="0"/>
              </a:p>
            </p:txBody>
          </p:sp>
        </p:grpSp>
      </p:grpSp>
      <p:grpSp>
        <p:nvGrpSpPr>
          <p:cNvPr id="40" name="组合 39"/>
          <p:cNvGrpSpPr/>
          <p:nvPr/>
        </p:nvGrpSpPr>
        <p:grpSpPr>
          <a:xfrm>
            <a:off x="4687172" y="2578030"/>
            <a:ext cx="6204857" cy="1071154"/>
            <a:chOff x="4760889" y="1679462"/>
            <a:chExt cx="6204857" cy="1071154"/>
          </a:xfrm>
        </p:grpSpPr>
        <p:sp>
          <p:nvSpPr>
            <p:cNvPr id="41" name="矩形: 圆角 40"/>
            <p:cNvSpPr/>
            <p:nvPr/>
          </p:nvSpPr>
          <p:spPr>
            <a:xfrm>
              <a:off x="4760889" y="1679462"/>
              <a:ext cx="6204857" cy="1071154"/>
            </a:xfrm>
            <a:prstGeom prst="roundRect">
              <a:avLst>
                <a:gd name="adj" fmla="val 50000"/>
              </a:avLst>
            </a:prstGeom>
            <a:gradFill flip="none" rotWithShape="1">
              <a:gsLst>
                <a:gs pos="0">
                  <a:schemeClr val="accent3">
                    <a:lumMod val="20000"/>
                    <a:lumOff val="80000"/>
                    <a:alpha val="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5056510" y="1852905"/>
              <a:ext cx="5266011" cy="724268"/>
              <a:chOff x="5056510" y="1865029"/>
              <a:chExt cx="5266011" cy="724268"/>
            </a:xfrm>
          </p:grpSpPr>
          <p:sp>
            <p:nvSpPr>
              <p:cNvPr id="43" name="文本框 42"/>
              <p:cNvSpPr txBox="1"/>
              <p:nvPr/>
            </p:nvSpPr>
            <p:spPr>
              <a:xfrm>
                <a:off x="5892036" y="1903998"/>
                <a:ext cx="4430485" cy="645160"/>
              </a:xfrm>
              <a:prstGeom prst="rect">
                <a:avLst/>
              </a:prstGeom>
              <a:noFill/>
            </p:spPr>
            <p:txBody>
              <a:bodyPr wrap="square">
                <a:spAutoFit/>
              </a:bodyPr>
              <a:lstStyle/>
              <a:p>
                <a:r>
                  <a:rPr lang="zh-CN" altLang="en-US" sz="3600" b="1" dirty="0">
                    <a:solidFill>
                      <a:schemeClr val="accent1">
                        <a:lumMod val="75000"/>
                      </a:schemeClr>
                    </a:solidFill>
                  </a:rPr>
                  <a:t>研究方案</a:t>
                </a:r>
                <a:endParaRPr lang="zh-CN" altLang="en-US" sz="3600" b="1" dirty="0">
                  <a:solidFill>
                    <a:schemeClr val="accent1">
                      <a:lumMod val="75000"/>
                    </a:schemeClr>
                  </a:solidFill>
                </a:endParaRPr>
              </a:p>
            </p:txBody>
          </p:sp>
          <p:sp>
            <p:nvSpPr>
              <p:cNvPr id="44" name="椭圆 43"/>
              <p:cNvSpPr/>
              <p:nvPr/>
            </p:nvSpPr>
            <p:spPr>
              <a:xfrm>
                <a:off x="5056510" y="1865029"/>
                <a:ext cx="724268" cy="724268"/>
              </a:xfrm>
              <a:prstGeom prst="ellipse">
                <a:avLst/>
              </a:prstGeom>
              <a:gradFill flip="none" rotWithShape="1">
                <a:gsLst>
                  <a:gs pos="68000">
                    <a:schemeClr val="accent1"/>
                  </a:gs>
                  <a:gs pos="0">
                    <a:schemeClr val="accent3"/>
                  </a:gs>
                </a:gsLst>
                <a:path path="circle">
                  <a:fillToRect r="100000" b="100000"/>
                </a:path>
                <a:tileRect l="-100000" t="-100000"/>
              </a:gra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二</a:t>
                </a:r>
                <a:endParaRPr lang="zh-CN" altLang="en-US" sz="2800" b="1" dirty="0"/>
              </a:p>
            </p:txBody>
          </p:sp>
        </p:grpSp>
      </p:grpSp>
      <p:grpSp>
        <p:nvGrpSpPr>
          <p:cNvPr id="51" name="组合 50"/>
          <p:cNvGrpSpPr/>
          <p:nvPr/>
        </p:nvGrpSpPr>
        <p:grpSpPr>
          <a:xfrm>
            <a:off x="4687172" y="2578030"/>
            <a:ext cx="6204857" cy="1071154"/>
            <a:chOff x="4760889" y="1673095"/>
            <a:chExt cx="6204857" cy="1071154"/>
          </a:xfrm>
        </p:grpSpPr>
        <p:sp>
          <p:nvSpPr>
            <p:cNvPr id="52" name="矩形: 圆角 51"/>
            <p:cNvSpPr/>
            <p:nvPr/>
          </p:nvSpPr>
          <p:spPr>
            <a:xfrm>
              <a:off x="4760889" y="1673095"/>
              <a:ext cx="6204857" cy="10711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5056510" y="1830484"/>
              <a:ext cx="5266011" cy="746689"/>
              <a:chOff x="5056510" y="1842608"/>
              <a:chExt cx="5266011" cy="746689"/>
            </a:xfrm>
          </p:grpSpPr>
          <p:sp>
            <p:nvSpPr>
              <p:cNvPr id="54" name="文本框 53"/>
              <p:cNvSpPr txBox="1"/>
              <p:nvPr/>
            </p:nvSpPr>
            <p:spPr>
              <a:xfrm>
                <a:off x="5892036" y="1842608"/>
                <a:ext cx="4430485" cy="645160"/>
              </a:xfrm>
              <a:prstGeom prst="rect">
                <a:avLst/>
              </a:prstGeom>
              <a:noFill/>
            </p:spPr>
            <p:txBody>
              <a:bodyPr wrap="square">
                <a:spAutoFit/>
              </a:bodyPr>
              <a:lstStyle/>
              <a:p>
                <a:r>
                  <a:rPr lang="zh-CN" altLang="en-US" sz="3600" b="1" dirty="0">
                    <a:solidFill>
                      <a:schemeClr val="bg1"/>
                    </a:solidFill>
                  </a:rPr>
                  <a:t>研究方案</a:t>
                </a:r>
                <a:endParaRPr lang="zh-CN" altLang="en-US" sz="3600" b="1" dirty="0">
                  <a:solidFill>
                    <a:schemeClr val="bg1"/>
                  </a:solidFill>
                </a:endParaRPr>
              </a:p>
            </p:txBody>
          </p:sp>
          <p:sp>
            <p:nvSpPr>
              <p:cNvPr id="55" name="椭圆 54"/>
              <p:cNvSpPr/>
              <p:nvPr/>
            </p:nvSpPr>
            <p:spPr>
              <a:xfrm>
                <a:off x="5056510" y="1865029"/>
                <a:ext cx="724268" cy="724268"/>
              </a:xfrm>
              <a:prstGeom prst="ellipse">
                <a:avLst/>
              </a:prstGeom>
              <a:solidFill>
                <a:schemeClr val="bg1"/>
              </a:soli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75000"/>
                      </a:schemeClr>
                    </a:solidFill>
                  </a:rPr>
                  <a:t>二</a:t>
                </a:r>
                <a:endParaRPr lang="zh-CN" altLang="en-US" sz="2800" b="1" dirty="0">
                  <a:solidFill>
                    <a:schemeClr val="accent1">
                      <a:lumMod val="75000"/>
                    </a:schemeClr>
                  </a:solidFill>
                </a:endParaRPr>
              </a:p>
            </p:txBody>
          </p:sp>
        </p:grpSp>
      </p:grpSp>
      <p:grpSp>
        <p:nvGrpSpPr>
          <p:cNvPr id="58" name="组合 57"/>
          <p:cNvGrpSpPr/>
          <p:nvPr/>
        </p:nvGrpSpPr>
        <p:grpSpPr>
          <a:xfrm>
            <a:off x="1365105" y="1130300"/>
            <a:ext cx="1519047" cy="3114009"/>
            <a:chOff x="1114750" y="1217379"/>
            <a:chExt cx="1519047" cy="3114009"/>
          </a:xfrm>
        </p:grpSpPr>
        <p:grpSp>
          <p:nvGrpSpPr>
            <p:cNvPr id="56" name="组合 55"/>
            <p:cNvGrpSpPr/>
            <p:nvPr/>
          </p:nvGrpSpPr>
          <p:grpSpPr>
            <a:xfrm>
              <a:off x="1114750" y="2269285"/>
              <a:ext cx="1092562" cy="2062103"/>
              <a:chOff x="-2028550" y="-931803"/>
              <a:chExt cx="1092562" cy="2062103"/>
            </a:xfrm>
          </p:grpSpPr>
          <p:sp>
            <p:nvSpPr>
              <p:cNvPr id="9" name="文本框 8"/>
              <p:cNvSpPr txBox="1"/>
              <p:nvPr/>
            </p:nvSpPr>
            <p:spPr>
              <a:xfrm>
                <a:off x="-2028550" y="-931803"/>
                <a:ext cx="615553" cy="2062103"/>
              </a:xfrm>
              <a:prstGeom prst="rect">
                <a:avLst/>
              </a:prstGeom>
              <a:noFill/>
            </p:spPr>
            <p:txBody>
              <a:bodyPr vert="eaVert" wrap="square" rtlCol="0">
                <a:spAutoFit/>
              </a:bodyPr>
              <a:lstStyle/>
              <a:p>
                <a:r>
                  <a:rPr lang="en-US" altLang="zh-CN" sz="2800" dirty="0">
                    <a:solidFill>
                      <a:schemeClr val="bg1">
                        <a:alpha val="25000"/>
                      </a:schemeClr>
                    </a:solidFill>
                  </a:rPr>
                  <a:t>CONTENTS</a:t>
                </a:r>
                <a:endParaRPr lang="zh-CN" altLang="en-US" sz="2800" dirty="0">
                  <a:solidFill>
                    <a:schemeClr val="bg1">
                      <a:alpha val="25000"/>
                    </a:schemeClr>
                  </a:solidFill>
                </a:endParaRPr>
              </a:p>
            </p:txBody>
          </p:sp>
          <p:sp>
            <p:nvSpPr>
              <p:cNvPr id="10" name="left-arrow_339872"/>
              <p:cNvSpPr/>
              <p:nvPr/>
            </p:nvSpPr>
            <p:spPr>
              <a:xfrm flipH="1">
                <a:off x="-1341851" y="688201"/>
                <a:ext cx="405863" cy="396859"/>
              </a:xfrm>
              <a:custGeom>
                <a:avLst/>
                <a:gdLst>
                  <a:gd name="connsiteX0" fmla="*/ 394388 w 607639"/>
                  <a:gd name="connsiteY0" fmla="*/ 126641 h 594161"/>
                  <a:gd name="connsiteX1" fmla="*/ 402678 w 607639"/>
                  <a:gd name="connsiteY1" fmla="*/ 131673 h 594161"/>
                  <a:gd name="connsiteX2" fmla="*/ 399919 w 607639"/>
                  <a:gd name="connsiteY2" fmla="*/ 149181 h 594161"/>
                  <a:gd name="connsiteX3" fmla="*/ 198561 w 607639"/>
                  <a:gd name="connsiteY3" fmla="*/ 297062 h 594161"/>
                  <a:gd name="connsiteX4" fmla="*/ 399919 w 607639"/>
                  <a:gd name="connsiteY4" fmla="*/ 444855 h 594161"/>
                  <a:gd name="connsiteX5" fmla="*/ 400364 w 607639"/>
                  <a:gd name="connsiteY5" fmla="*/ 445210 h 594161"/>
                  <a:gd name="connsiteX6" fmla="*/ 402678 w 607639"/>
                  <a:gd name="connsiteY6" fmla="*/ 462896 h 594161"/>
                  <a:gd name="connsiteX7" fmla="*/ 384964 w 607639"/>
                  <a:gd name="connsiteY7" fmla="*/ 465206 h 594161"/>
                  <a:gd name="connsiteX8" fmla="*/ 169719 w 607639"/>
                  <a:gd name="connsiteY8" fmla="*/ 307371 h 594161"/>
                  <a:gd name="connsiteX9" fmla="*/ 167049 w 607639"/>
                  <a:gd name="connsiteY9" fmla="*/ 304705 h 594161"/>
                  <a:gd name="connsiteX10" fmla="*/ 169719 w 607639"/>
                  <a:gd name="connsiteY10" fmla="*/ 287020 h 594161"/>
                  <a:gd name="connsiteX11" fmla="*/ 384964 w 607639"/>
                  <a:gd name="connsiteY11" fmla="*/ 129007 h 594161"/>
                  <a:gd name="connsiteX12" fmla="*/ 394388 w 607639"/>
                  <a:gd name="connsiteY12" fmla="*/ 126641 h 594161"/>
                  <a:gd name="connsiteX13" fmla="*/ 303775 w 607639"/>
                  <a:gd name="connsiteY13" fmla="*/ 25331 h 594161"/>
                  <a:gd name="connsiteX14" fmla="*/ 25277 w 607639"/>
                  <a:gd name="connsiteY14" fmla="*/ 297036 h 594161"/>
                  <a:gd name="connsiteX15" fmla="*/ 303775 w 607639"/>
                  <a:gd name="connsiteY15" fmla="*/ 568830 h 594161"/>
                  <a:gd name="connsiteX16" fmla="*/ 582272 w 607639"/>
                  <a:gd name="connsiteY16" fmla="*/ 297036 h 594161"/>
                  <a:gd name="connsiteX17" fmla="*/ 303775 w 607639"/>
                  <a:gd name="connsiteY17" fmla="*/ 25331 h 594161"/>
                  <a:gd name="connsiteX18" fmla="*/ 303775 w 607639"/>
                  <a:gd name="connsiteY18" fmla="*/ 0 h 594161"/>
                  <a:gd name="connsiteX19" fmla="*/ 607639 w 607639"/>
                  <a:gd name="connsiteY19" fmla="*/ 297036 h 594161"/>
                  <a:gd name="connsiteX20" fmla="*/ 303775 w 607639"/>
                  <a:gd name="connsiteY20" fmla="*/ 594161 h 594161"/>
                  <a:gd name="connsiteX21" fmla="*/ 0 w 607639"/>
                  <a:gd name="connsiteY21" fmla="*/ 297036 h 594161"/>
                  <a:gd name="connsiteX22" fmla="*/ 303775 w 607639"/>
                  <a:gd name="connsiteY22" fmla="*/ 0 h 59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639" h="594161">
                    <a:moveTo>
                      <a:pt x="394388" y="126641"/>
                    </a:moveTo>
                    <a:cubicBezTo>
                      <a:pt x="397582" y="127118"/>
                      <a:pt x="400586" y="128829"/>
                      <a:pt x="402678" y="131673"/>
                    </a:cubicBezTo>
                    <a:cubicBezTo>
                      <a:pt x="406773" y="137183"/>
                      <a:pt x="405616" y="145181"/>
                      <a:pt x="399919" y="149181"/>
                    </a:cubicBezTo>
                    <a:lnTo>
                      <a:pt x="198561" y="297062"/>
                    </a:lnTo>
                    <a:lnTo>
                      <a:pt x="399919" y="444855"/>
                    </a:lnTo>
                    <a:cubicBezTo>
                      <a:pt x="400008" y="444944"/>
                      <a:pt x="400275" y="445121"/>
                      <a:pt x="400364" y="445210"/>
                    </a:cubicBezTo>
                    <a:cubicBezTo>
                      <a:pt x="405972" y="449565"/>
                      <a:pt x="406951" y="457386"/>
                      <a:pt x="402678" y="462896"/>
                    </a:cubicBezTo>
                    <a:cubicBezTo>
                      <a:pt x="398405" y="468494"/>
                      <a:pt x="390572" y="469472"/>
                      <a:pt x="384964" y="465206"/>
                    </a:cubicBezTo>
                    <a:lnTo>
                      <a:pt x="169719" y="307371"/>
                    </a:lnTo>
                    <a:cubicBezTo>
                      <a:pt x="168740" y="306571"/>
                      <a:pt x="167850" y="305683"/>
                      <a:pt x="167049" y="304705"/>
                    </a:cubicBezTo>
                    <a:cubicBezTo>
                      <a:pt x="162865" y="299017"/>
                      <a:pt x="164200" y="291108"/>
                      <a:pt x="169719" y="287020"/>
                    </a:cubicBezTo>
                    <a:lnTo>
                      <a:pt x="384964" y="129007"/>
                    </a:lnTo>
                    <a:cubicBezTo>
                      <a:pt x="387813" y="126919"/>
                      <a:pt x="391195" y="126163"/>
                      <a:pt x="394388" y="126641"/>
                    </a:cubicBezTo>
                    <a:close/>
                    <a:moveTo>
                      <a:pt x="303775" y="25331"/>
                    </a:moveTo>
                    <a:cubicBezTo>
                      <a:pt x="150241" y="25331"/>
                      <a:pt x="25277" y="147274"/>
                      <a:pt x="25277" y="297036"/>
                    </a:cubicBezTo>
                    <a:cubicBezTo>
                      <a:pt x="25277" y="446887"/>
                      <a:pt x="150241" y="568830"/>
                      <a:pt x="303775" y="568830"/>
                    </a:cubicBezTo>
                    <a:cubicBezTo>
                      <a:pt x="457309" y="568830"/>
                      <a:pt x="582272" y="446976"/>
                      <a:pt x="582272" y="297036"/>
                    </a:cubicBezTo>
                    <a:cubicBezTo>
                      <a:pt x="582272" y="147185"/>
                      <a:pt x="457309" y="25331"/>
                      <a:pt x="303775" y="25331"/>
                    </a:cubicBezTo>
                    <a:close/>
                    <a:moveTo>
                      <a:pt x="303775" y="0"/>
                    </a:moveTo>
                    <a:cubicBezTo>
                      <a:pt x="471283" y="0"/>
                      <a:pt x="607639" y="133231"/>
                      <a:pt x="607639" y="297036"/>
                    </a:cubicBezTo>
                    <a:cubicBezTo>
                      <a:pt x="607639" y="460930"/>
                      <a:pt x="471283" y="594161"/>
                      <a:pt x="303775" y="594161"/>
                    </a:cubicBezTo>
                    <a:cubicBezTo>
                      <a:pt x="136356" y="594161"/>
                      <a:pt x="0" y="460930"/>
                      <a:pt x="0" y="297036"/>
                    </a:cubicBezTo>
                    <a:cubicBezTo>
                      <a:pt x="0" y="133231"/>
                      <a:pt x="136356"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文本框 56"/>
            <p:cNvSpPr txBox="1"/>
            <p:nvPr/>
          </p:nvSpPr>
          <p:spPr>
            <a:xfrm>
              <a:off x="1661031" y="1217379"/>
              <a:ext cx="972766" cy="2554545"/>
            </a:xfrm>
            <a:prstGeom prst="rect">
              <a:avLst/>
            </a:prstGeom>
            <a:noFill/>
          </p:spPr>
          <p:txBody>
            <a:bodyPr wrap="square" rtlCol="0">
              <a:spAutoFit/>
            </a:bodyPr>
            <a:lstStyle/>
            <a:p>
              <a:r>
                <a:rPr lang="zh-CN" altLang="en-US" sz="4000" dirty="0">
                  <a:solidFill>
                    <a:schemeClr val="bg1"/>
                  </a:solidFill>
                </a:rPr>
                <a:t>汇报提纲</a:t>
              </a:r>
              <a:endParaRPr lang="zh-CN" altLang="en-US" sz="4000" dirty="0">
                <a:solidFill>
                  <a:schemeClr val="bg1"/>
                </a:solidFill>
              </a:endParaRPr>
            </a:p>
          </p:txBody>
        </p:sp>
      </p:grpSp>
      <p:pic>
        <p:nvPicPr>
          <p:cNvPr id="64" name="图片 63"/>
          <p:cNvPicPr>
            <a:picLocks noChangeAspect="1"/>
          </p:cNvPicPr>
          <p:nvPr/>
        </p:nvPicPr>
        <p:blipFill>
          <a:blip r:embed="rId1"/>
          <a:srcRect r="72747"/>
          <a:stretch>
            <a:fillRect/>
          </a:stretch>
        </p:blipFill>
        <p:spPr>
          <a:xfrm>
            <a:off x="0" y="3474302"/>
            <a:ext cx="3322063" cy="3383698"/>
          </a:xfrm>
          <a:custGeom>
            <a:avLst/>
            <a:gdLst>
              <a:gd name="connsiteX0" fmla="*/ 0 w 3322063"/>
              <a:gd name="connsiteY0" fmla="*/ 0 h 3383698"/>
              <a:gd name="connsiteX1" fmla="*/ 3322063 w 3322063"/>
              <a:gd name="connsiteY1" fmla="*/ 0 h 3383698"/>
              <a:gd name="connsiteX2" fmla="*/ 3322063 w 3322063"/>
              <a:gd name="connsiteY2" fmla="*/ 2990998 h 3383698"/>
              <a:gd name="connsiteX3" fmla="*/ 3008505 w 3322063"/>
              <a:gd name="connsiteY3" fmla="*/ 3375721 h 3383698"/>
              <a:gd name="connsiteX4" fmla="*/ 2929372 w 3322063"/>
              <a:gd name="connsiteY4" fmla="*/ 3383698 h 3383698"/>
              <a:gd name="connsiteX5" fmla="*/ 0 w 3322063"/>
              <a:gd name="connsiteY5" fmla="*/ 3383698 h 338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2063" h="3383698">
                <a:moveTo>
                  <a:pt x="0" y="0"/>
                </a:moveTo>
                <a:lnTo>
                  <a:pt x="3322063" y="0"/>
                </a:lnTo>
                <a:lnTo>
                  <a:pt x="3322063" y="2990998"/>
                </a:lnTo>
                <a:cubicBezTo>
                  <a:pt x="3322063" y="3180771"/>
                  <a:pt x="3187453" y="3339103"/>
                  <a:pt x="3008505" y="3375721"/>
                </a:cubicBezTo>
                <a:lnTo>
                  <a:pt x="2929372" y="3383698"/>
                </a:lnTo>
                <a:lnTo>
                  <a:pt x="0" y="3383698"/>
                </a:lnTo>
                <a:close/>
              </a:path>
            </a:pathLst>
          </a:custGeom>
        </p:spPr>
      </p:pic>
      <p:grpSp>
        <p:nvGrpSpPr>
          <p:cNvPr id="4" name="组合 3"/>
          <p:cNvGrpSpPr/>
          <p:nvPr/>
        </p:nvGrpSpPr>
        <p:grpSpPr>
          <a:xfrm>
            <a:off x="4688442" y="4134415"/>
            <a:ext cx="6204857" cy="1071154"/>
            <a:chOff x="4760889" y="1679462"/>
            <a:chExt cx="6204857" cy="1071154"/>
          </a:xfrm>
        </p:grpSpPr>
        <p:sp>
          <p:nvSpPr>
            <p:cNvPr id="6" name="矩形: 圆角 40"/>
            <p:cNvSpPr/>
            <p:nvPr/>
          </p:nvSpPr>
          <p:spPr>
            <a:xfrm>
              <a:off x="4760889" y="1679462"/>
              <a:ext cx="6204857" cy="1071154"/>
            </a:xfrm>
            <a:prstGeom prst="roundRect">
              <a:avLst>
                <a:gd name="adj" fmla="val 50000"/>
              </a:avLst>
            </a:prstGeom>
            <a:gradFill flip="none" rotWithShape="1">
              <a:gsLst>
                <a:gs pos="0">
                  <a:schemeClr val="accent3">
                    <a:lumMod val="20000"/>
                    <a:lumOff val="80000"/>
                    <a:alpha val="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5056510" y="1852905"/>
              <a:ext cx="5266011" cy="724268"/>
              <a:chOff x="5056510" y="1865029"/>
              <a:chExt cx="5266011" cy="724268"/>
            </a:xfrm>
          </p:grpSpPr>
          <p:sp>
            <p:nvSpPr>
              <p:cNvPr id="8" name="文本框 7"/>
              <p:cNvSpPr txBox="1"/>
              <p:nvPr/>
            </p:nvSpPr>
            <p:spPr>
              <a:xfrm>
                <a:off x="5892036" y="1903998"/>
                <a:ext cx="4430485" cy="645160"/>
              </a:xfrm>
              <a:prstGeom prst="rect">
                <a:avLst/>
              </a:prstGeom>
              <a:noFill/>
            </p:spPr>
            <p:txBody>
              <a:bodyPr wrap="square">
                <a:spAutoFit/>
              </a:bodyPr>
              <a:lstStyle/>
              <a:p>
                <a:r>
                  <a:rPr lang="zh-CN" altLang="en-US" sz="3600" b="1" dirty="0">
                    <a:solidFill>
                      <a:schemeClr val="accent1">
                        <a:lumMod val="75000"/>
                      </a:schemeClr>
                    </a:solidFill>
                  </a:rPr>
                  <a:t>研究支撑</a:t>
                </a:r>
                <a:endParaRPr lang="zh-CN" altLang="en-US" sz="3600" b="1" dirty="0">
                  <a:solidFill>
                    <a:schemeClr val="accent1">
                      <a:lumMod val="75000"/>
                    </a:schemeClr>
                  </a:solidFill>
                </a:endParaRPr>
              </a:p>
            </p:txBody>
          </p:sp>
          <p:sp>
            <p:nvSpPr>
              <p:cNvPr id="15" name="椭圆 14"/>
              <p:cNvSpPr/>
              <p:nvPr/>
            </p:nvSpPr>
            <p:spPr>
              <a:xfrm>
                <a:off x="5056510" y="1865029"/>
                <a:ext cx="724268" cy="724268"/>
              </a:xfrm>
              <a:prstGeom prst="ellipse">
                <a:avLst/>
              </a:prstGeom>
              <a:gradFill flip="none" rotWithShape="1">
                <a:gsLst>
                  <a:gs pos="68000">
                    <a:schemeClr val="accent1"/>
                  </a:gs>
                  <a:gs pos="0">
                    <a:schemeClr val="accent3"/>
                  </a:gs>
                </a:gsLst>
                <a:path path="circle">
                  <a:fillToRect r="100000" b="100000"/>
                </a:path>
                <a:tileRect l="-100000" t="-100000"/>
              </a:gra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三</a:t>
                </a:r>
                <a:endParaRPr lang="zh-CN" altLang="en-US" sz="2800" b="1"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1926302" cy="824400"/>
            <a:chOff x="0" y="0"/>
            <a:chExt cx="2457454" cy="824400"/>
          </a:xfrm>
        </p:grpSpPr>
        <p:sp>
          <p:nvSpPr>
            <p:cNvPr id="3" name="矩形: 圆顶角 2"/>
            <p:cNvSpPr/>
            <p:nvPr/>
          </p:nvSpPr>
          <p:spPr>
            <a:xfrm rot="5400000">
              <a:off x="799064" y="-799064"/>
              <a:ext cx="824400" cy="2422527"/>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5" name="矩形: 圆角 4"/>
            <p:cNvSpPr/>
            <p:nvPr/>
          </p:nvSpPr>
          <p:spPr>
            <a:xfrm>
              <a:off x="2387602" y="168994"/>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圆顶角 7"/>
          <p:cNvSpPr/>
          <p:nvPr/>
        </p:nvSpPr>
        <p:spPr>
          <a:xfrm>
            <a:off x="495301" y="1411345"/>
            <a:ext cx="11201398" cy="1253066"/>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303197" y="182031"/>
            <a:ext cx="2338078" cy="46166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研究方案</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2" name="矩形 1"/>
          <p:cNvSpPr/>
          <p:nvPr/>
        </p:nvSpPr>
        <p:spPr>
          <a:xfrm>
            <a:off x="523240" y="1430020"/>
            <a:ext cx="11189970" cy="125314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将基于机器学习的方法，在不构建实际索引的情况下以</a:t>
            </a:r>
            <a:r>
              <a:rPr lang="zh-CN" altLang="en-US"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查询时减少的成本</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来估算索引产生的收益。同时，将</a:t>
            </a:r>
            <a:r>
              <a:rPr lang="zh-CN" altLang="en-US"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结合</a:t>
            </a:r>
            <a:r>
              <a:rPr lang="en-US" altLang="zh-CN" sz="200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OceanBase</a:t>
            </a:r>
            <a:r>
              <a:rPr lang="zh-CN" altLang="en-US"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的</a:t>
            </a:r>
            <a:r>
              <a:rPr lang="en-US" altLang="zh-CN"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OLTP</a:t>
            </a:r>
            <a:r>
              <a:rPr lang="zh-CN" altLang="en-US"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en-US" altLang="zh-CN"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OLAP</a:t>
            </a:r>
            <a:r>
              <a:rPr lang="zh-CN" altLang="en-US"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工作负载</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以及历史索引的使用信息，设计一种深度回归模型，提升索引选择的准确性。</a:t>
            </a:r>
            <a:endParaRPr kumimoji="0" lang="zh-CN" altLang="en-US" sz="20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矩形 6"/>
          <p:cNvSpPr/>
          <p:nvPr/>
        </p:nvSpPr>
        <p:spPr>
          <a:xfrm>
            <a:off x="0" y="811730"/>
            <a:ext cx="7676660" cy="576064"/>
          </a:xfrm>
          <a:prstGeom prst="rect">
            <a:avLst/>
          </a:prstGeom>
          <a:gradFill>
            <a:gsLst>
              <a:gs pos="86000">
                <a:schemeClr val="accent3">
                  <a:lumMod val="20000"/>
                  <a:lumOff val="80000"/>
                </a:schemeClr>
              </a:gs>
              <a:gs pos="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sym typeface="+mn-ea"/>
            </a:endParaRPr>
          </a:p>
        </p:txBody>
      </p:sp>
      <p:sp>
        <p:nvSpPr>
          <p:cNvPr id="10" name="矩形 9"/>
          <p:cNvSpPr/>
          <p:nvPr/>
        </p:nvSpPr>
        <p:spPr>
          <a:xfrm>
            <a:off x="832448" y="811730"/>
            <a:ext cx="7212511"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rPr>
              <a:t>基于机器学习的索引收益估算技术</a:t>
            </a:r>
            <a:endPar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endParaRPr>
          </a:p>
        </p:txBody>
      </p:sp>
      <p:sp>
        <p:nvSpPr>
          <p:cNvPr id="11" name="iconfont-10774-5766810"/>
          <p:cNvSpPr/>
          <p:nvPr/>
        </p:nvSpPr>
        <p:spPr>
          <a:xfrm>
            <a:off x="438574" y="926920"/>
            <a:ext cx="345684" cy="345684"/>
          </a:xfrm>
          <a:custGeom>
            <a:avLst/>
            <a:gdLst>
              <a:gd name="T0" fmla="*/ 0 w 12800"/>
              <a:gd name="T1" fmla="*/ 6400 h 12800"/>
              <a:gd name="T2" fmla="*/ 6400 w 12800"/>
              <a:gd name="T3" fmla="*/ 12800 h 12800"/>
              <a:gd name="T4" fmla="*/ 12800 w 12800"/>
              <a:gd name="T5" fmla="*/ 6400 h 12800"/>
              <a:gd name="T6" fmla="*/ 6400 w 12800"/>
              <a:gd name="T7" fmla="*/ 0 h 12800"/>
              <a:gd name="T8" fmla="*/ 0 w 12800"/>
              <a:gd name="T9" fmla="*/ 6400 h 12800"/>
              <a:gd name="T10" fmla="*/ 5067 w 12800"/>
              <a:gd name="T11" fmla="*/ 2587 h 12800"/>
              <a:gd name="T12" fmla="*/ 8507 w 12800"/>
              <a:gd name="T13" fmla="*/ 6027 h 12800"/>
              <a:gd name="T14" fmla="*/ 8640 w 12800"/>
              <a:gd name="T15" fmla="*/ 6400 h 12800"/>
              <a:gd name="T16" fmla="*/ 8507 w 12800"/>
              <a:gd name="T17" fmla="*/ 6773 h 12800"/>
              <a:gd name="T18" fmla="*/ 5067 w 12800"/>
              <a:gd name="T19" fmla="*/ 10213 h 12800"/>
              <a:gd name="T20" fmla="*/ 4373 w 12800"/>
              <a:gd name="T21" fmla="*/ 10213 h 12800"/>
              <a:gd name="T22" fmla="*/ 4320 w 12800"/>
              <a:gd name="T23" fmla="*/ 10160 h 12800"/>
              <a:gd name="T24" fmla="*/ 4320 w 12800"/>
              <a:gd name="T25" fmla="*/ 9467 h 12800"/>
              <a:gd name="T26" fmla="*/ 7360 w 12800"/>
              <a:gd name="T27" fmla="*/ 6400 h 12800"/>
              <a:gd name="T28" fmla="*/ 4293 w 12800"/>
              <a:gd name="T29" fmla="*/ 3333 h 12800"/>
              <a:gd name="T30" fmla="*/ 4293 w 12800"/>
              <a:gd name="T31" fmla="*/ 2640 h 12800"/>
              <a:gd name="T32" fmla="*/ 4347 w 12800"/>
              <a:gd name="T33" fmla="*/ 2587 h 12800"/>
              <a:gd name="T34" fmla="*/ 5067 w 12800"/>
              <a:gd name="T35" fmla="*/ 258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00" h="12800">
                <a:moveTo>
                  <a:pt x="0" y="6400"/>
                </a:moveTo>
                <a:cubicBezTo>
                  <a:pt x="0" y="9947"/>
                  <a:pt x="2853" y="12800"/>
                  <a:pt x="6400" y="12800"/>
                </a:cubicBezTo>
                <a:cubicBezTo>
                  <a:pt x="9947" y="12800"/>
                  <a:pt x="12800" y="9947"/>
                  <a:pt x="12800" y="6400"/>
                </a:cubicBezTo>
                <a:cubicBezTo>
                  <a:pt x="12800" y="2853"/>
                  <a:pt x="9947" y="0"/>
                  <a:pt x="6400" y="0"/>
                </a:cubicBezTo>
                <a:cubicBezTo>
                  <a:pt x="2853" y="0"/>
                  <a:pt x="0" y="2853"/>
                  <a:pt x="0" y="6400"/>
                </a:cubicBezTo>
                <a:close/>
                <a:moveTo>
                  <a:pt x="5067" y="2587"/>
                </a:moveTo>
                <a:lnTo>
                  <a:pt x="8507" y="6027"/>
                </a:lnTo>
                <a:cubicBezTo>
                  <a:pt x="8613" y="6133"/>
                  <a:pt x="8667" y="6267"/>
                  <a:pt x="8640" y="6400"/>
                </a:cubicBezTo>
                <a:cubicBezTo>
                  <a:pt x="8640" y="6533"/>
                  <a:pt x="8587" y="6667"/>
                  <a:pt x="8507" y="6773"/>
                </a:cubicBezTo>
                <a:lnTo>
                  <a:pt x="5067" y="10213"/>
                </a:lnTo>
                <a:cubicBezTo>
                  <a:pt x="4880" y="10400"/>
                  <a:pt x="4560" y="10400"/>
                  <a:pt x="4373" y="10213"/>
                </a:cubicBezTo>
                <a:lnTo>
                  <a:pt x="4320" y="10160"/>
                </a:lnTo>
                <a:cubicBezTo>
                  <a:pt x="4133" y="9973"/>
                  <a:pt x="4133" y="9653"/>
                  <a:pt x="4320" y="9467"/>
                </a:cubicBezTo>
                <a:lnTo>
                  <a:pt x="7360" y="6400"/>
                </a:lnTo>
                <a:lnTo>
                  <a:pt x="4293" y="3333"/>
                </a:lnTo>
                <a:cubicBezTo>
                  <a:pt x="4107" y="3147"/>
                  <a:pt x="4107" y="2827"/>
                  <a:pt x="4293" y="2640"/>
                </a:cubicBezTo>
                <a:lnTo>
                  <a:pt x="4347" y="2587"/>
                </a:lnTo>
                <a:cubicBezTo>
                  <a:pt x="4533" y="2400"/>
                  <a:pt x="4853" y="2400"/>
                  <a:pt x="5067" y="2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圆角 21"/>
          <p:cNvSpPr/>
          <p:nvPr/>
        </p:nvSpPr>
        <p:spPr>
          <a:xfrm>
            <a:off x="3190241" y="3087992"/>
            <a:ext cx="5290734" cy="3093392"/>
          </a:xfrm>
          <a:prstGeom prst="roundRect">
            <a:avLst>
              <a:gd name="adj" fmla="val 1332"/>
            </a:avLst>
          </a:prstGeom>
          <a:noFill/>
          <a:ln w="12700">
            <a:gradFill>
              <a:gsLst>
                <a:gs pos="0">
                  <a:schemeClr val="accent1"/>
                </a:gs>
                <a:gs pos="100000">
                  <a:schemeClr val="accent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rgbClr val="FFFFFF"/>
              </a:solidFill>
              <a:latin typeface="Arial" panose="020B0604020202020204"/>
              <a:ea typeface="微软雅黑" panose="020B0503020204020204" pitchFamily="34" charset="-122"/>
            </a:endParaRPr>
          </a:p>
        </p:txBody>
      </p:sp>
      <p:sp>
        <p:nvSpPr>
          <p:cNvPr id="23" name="矩形: 圆角 22"/>
          <p:cNvSpPr/>
          <p:nvPr/>
        </p:nvSpPr>
        <p:spPr>
          <a:xfrm>
            <a:off x="4544281" y="2828937"/>
            <a:ext cx="2235202" cy="500355"/>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特征通道</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8" name="矩形: 圆角 17"/>
          <p:cNvSpPr/>
          <p:nvPr/>
        </p:nvSpPr>
        <p:spPr>
          <a:xfrm>
            <a:off x="479281" y="3087992"/>
            <a:ext cx="2533159" cy="3093392"/>
          </a:xfrm>
          <a:prstGeom prst="roundRect">
            <a:avLst>
              <a:gd name="adj" fmla="val 1332"/>
            </a:avLst>
          </a:prstGeom>
          <a:noFill/>
          <a:ln w="12700">
            <a:gradFill>
              <a:gsLst>
                <a:gs pos="0">
                  <a:schemeClr val="accent1"/>
                </a:gs>
                <a:gs pos="100000">
                  <a:schemeClr val="accent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panose="020B0604020202020204"/>
              <a:ea typeface="微软雅黑" panose="020B0503020204020204" pitchFamily="34" charset="-122"/>
            </a:endParaRPr>
          </a:p>
        </p:txBody>
      </p:sp>
      <p:sp>
        <p:nvSpPr>
          <p:cNvPr id="17" name="矩形: 圆角 16"/>
          <p:cNvSpPr/>
          <p:nvPr/>
        </p:nvSpPr>
        <p:spPr>
          <a:xfrm>
            <a:off x="771380" y="2826323"/>
            <a:ext cx="1948960" cy="500355"/>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编码原则</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aphicFrame>
        <p:nvGraphicFramePr>
          <p:cNvPr id="141" name="表格 141"/>
          <p:cNvGraphicFramePr>
            <a:graphicFrameLocks noGrp="1"/>
          </p:cNvGraphicFramePr>
          <p:nvPr>
            <p:custDataLst>
              <p:tags r:id="rId1"/>
            </p:custDataLst>
          </p:nvPr>
        </p:nvGraphicFramePr>
        <p:xfrm>
          <a:off x="3322320" y="3415293"/>
          <a:ext cx="5095240" cy="2776338"/>
        </p:xfrm>
        <a:graphic>
          <a:graphicData uri="http://schemas.openxmlformats.org/drawingml/2006/table">
            <a:tbl>
              <a:tblPr firstRow="1" bandRow="1">
                <a:tableStyleId>{5C22544A-7EE6-4342-B048-85BDC9FD1C3A}</a:tableStyleId>
              </a:tblPr>
              <a:tblGrid>
                <a:gridCol w="1433007"/>
                <a:gridCol w="3662233"/>
              </a:tblGrid>
              <a:tr h="340803">
                <a:tc>
                  <a:txBody>
                    <a:bodyPr/>
                    <a:lstStyle/>
                    <a:p>
                      <a:pPr algn="ctr">
                        <a:lnSpc>
                          <a:spcPct val="100000"/>
                        </a:lnSpc>
                      </a:pPr>
                      <a:r>
                        <a:rPr lang="zh-CN" altLang="en-US" sz="1400" dirty="0">
                          <a:solidFill>
                            <a:schemeClr val="accent1"/>
                          </a:solidFill>
                          <a:latin typeface="Times New Roman" panose="02020603050405020304" pitchFamily="18" charset="0"/>
                          <a:cs typeface="Times New Roman" panose="02020603050405020304" pitchFamily="18" charset="0"/>
                          <a:sym typeface="Times New Roman" panose="02020603050405020304" pitchFamily="18" charset="0"/>
                        </a:rPr>
                        <a:t>通道</a:t>
                      </a:r>
                      <a:endParaRPr lang="en-US" altLang="zh-CN" sz="1400" dirty="0">
                        <a:solidFill>
                          <a:schemeClr val="accent1"/>
                        </a:solidFill>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anchor="ctr">
                    <a:solidFill>
                      <a:schemeClr val="accent3">
                        <a:lumMod val="20000"/>
                        <a:lumOff val="80000"/>
                      </a:schemeClr>
                    </a:solidFill>
                  </a:tcPr>
                </a:tc>
                <a:tc>
                  <a:txBody>
                    <a:bodyPr/>
                    <a:lstStyle/>
                    <a:p>
                      <a:pPr marL="0" algn="ctr" defTabSz="914400" rtl="0" eaLnBrk="1" latinLnBrk="0" hangingPunct="1">
                        <a:lnSpc>
                          <a:spcPct val="100000"/>
                        </a:lnSpc>
                      </a:pPr>
                      <a:r>
                        <a:rPr lang="zh-CN" altLang="en-US" sz="1400" b="1" kern="1200" dirty="0">
                          <a:solidFill>
                            <a:schemeClr val="accent1"/>
                          </a:solidFill>
                          <a:latin typeface="Times New Roman" panose="02020603050405020304" pitchFamily="18" charset="0"/>
                          <a:ea typeface="+mn-ea"/>
                          <a:cs typeface="Times New Roman" panose="02020603050405020304" pitchFamily="18" charset="0"/>
                        </a:rPr>
                        <a:t>描述</a:t>
                      </a:r>
                      <a:endParaRPr lang="zh-CN" altLang="en-US" sz="1400" b="1" kern="1200" dirty="0">
                        <a:solidFill>
                          <a:schemeClr val="accent1"/>
                        </a:solidFill>
                        <a:latin typeface="Times New Roman" panose="02020603050405020304" pitchFamily="18" charset="0"/>
                        <a:ea typeface="+mn-ea"/>
                        <a:cs typeface="Times New Roman" panose="02020603050405020304" pitchFamily="18" charset="0"/>
                      </a:endParaRPr>
                    </a:p>
                  </a:txBody>
                  <a:tcPr marL="0" marR="0" anchor="ctr">
                    <a:solidFill>
                      <a:schemeClr val="accent3">
                        <a:lumMod val="20000"/>
                        <a:lumOff val="80000"/>
                      </a:schemeClr>
                    </a:solidFill>
                  </a:tcPr>
                </a:tc>
              </a:tr>
              <a:tr h="340803">
                <a:tc>
                  <a:txBody>
                    <a:bodyPr/>
                    <a:lstStyle/>
                    <a:p>
                      <a:pPr algn="ctr">
                        <a:lnSpc>
                          <a:spcPct val="100000"/>
                        </a:lnSpc>
                      </a:pPr>
                      <a:r>
                        <a:rPr lang="en-US" altLang="zh-CN" sz="1200" dirty="0" err="1">
                          <a:latin typeface="Times New Roman" panose="02020603050405020304" pitchFamily="18" charset="0"/>
                          <a:sym typeface="Times New Roman" panose="02020603050405020304" pitchFamily="18" charset="0"/>
                        </a:rPr>
                        <a:t>EstNodeCost</a:t>
                      </a:r>
                      <a:endParaRPr lang="en-US" altLang="zh-CN" sz="1200" dirty="0">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anchor="ctr">
                    <a:gradFill>
                      <a:gsLst>
                        <a:gs pos="0">
                          <a:schemeClr val="bg1"/>
                        </a:gs>
                        <a:gs pos="100000">
                          <a:schemeClr val="tx2">
                            <a:lumMod val="20000"/>
                            <a:lumOff val="80000"/>
                          </a:schemeClr>
                        </a:gs>
                      </a:gsLst>
                      <a:lin ang="5400000" scaled="1"/>
                    </a:gradFill>
                  </a:tcPr>
                </a:tc>
                <a:tc>
                  <a:txBody>
                    <a:bodyPr/>
                    <a:lstStyle/>
                    <a:p>
                      <a:pPr algn="ctr">
                        <a:lnSpc>
                          <a:spcPct val="100000"/>
                        </a:lnSpc>
                      </a:pPr>
                      <a:r>
                        <a:rPr lang="zh-CN" altLang="en-US" sz="1200" dirty="0">
                          <a:latin typeface="Times New Roman" panose="02020603050405020304" pitchFamily="18" charset="0"/>
                          <a:sym typeface="Times New Roman" panose="02020603050405020304" pitchFamily="18" charset="0"/>
                        </a:rPr>
                        <a:t>节点估计成本作为节点权重</a:t>
                      </a:r>
                      <a:endParaRPr lang="en-US" altLang="zh-CN" sz="1200" dirty="0">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anchor="ctr">
                    <a:gradFill>
                      <a:gsLst>
                        <a:gs pos="0">
                          <a:schemeClr val="bg1"/>
                        </a:gs>
                        <a:gs pos="100000">
                          <a:schemeClr val="tx2">
                            <a:lumMod val="20000"/>
                            <a:lumOff val="80000"/>
                          </a:schemeClr>
                        </a:gs>
                      </a:gsLst>
                      <a:lin ang="5400000" scaled="1"/>
                    </a:gradFill>
                  </a:tcPr>
                </a:tc>
              </a:tr>
              <a:tr h="340803">
                <a:tc>
                  <a:txBody>
                    <a:bodyPr/>
                    <a:lstStyle/>
                    <a:p>
                      <a:pPr marL="0" algn="ctr" defTabSz="914400" rtl="0" eaLnBrk="1" latinLnBrk="0" hangingPunct="1">
                        <a:lnSpc>
                          <a:spcPct val="100000"/>
                        </a:lnSpc>
                      </a:pPr>
                      <a:r>
                        <a:rPr lang="en-US" sz="1200" kern="1200" dirty="0" err="1">
                          <a:solidFill>
                            <a:schemeClr val="dk1"/>
                          </a:solidFill>
                          <a:latin typeface="Times New Roman" panose="02020603050405020304" pitchFamily="18" charset="0"/>
                          <a:ea typeface="+mn-ea"/>
                          <a:cs typeface="+mn-cs"/>
                        </a:rPr>
                        <a:t>EstRowProcessed</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c>
                  <a:txBody>
                    <a:bodyPr/>
                    <a:lstStyle/>
                    <a:p>
                      <a:pPr algn="ctr">
                        <a:lnSpc>
                          <a:spcPct val="150000"/>
                        </a:lnSpc>
                      </a:pPr>
                      <a:r>
                        <a:rPr lang="zh-CN" altLang="en-US" sz="1200" kern="1200" dirty="0">
                          <a:solidFill>
                            <a:schemeClr val="dk1"/>
                          </a:solidFill>
                          <a:latin typeface="Times New Roman" panose="02020603050405020304" pitchFamily="18" charset="0"/>
                          <a:ea typeface="+mn-ea"/>
                          <a:cs typeface="+mn-cs"/>
                        </a:rPr>
                        <a:t>节点处理的估计行数作为其权重</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r>
              <a:tr h="340803">
                <a:tc>
                  <a:txBody>
                    <a:bodyPr/>
                    <a:lstStyle/>
                    <a:p>
                      <a:pPr marL="0" algn="ctr" defTabSz="914400" rtl="0" eaLnBrk="1" latinLnBrk="0" hangingPunct="1">
                        <a:lnSpc>
                          <a:spcPct val="100000"/>
                        </a:lnSpc>
                      </a:pPr>
                      <a:r>
                        <a:rPr lang="en-US" sz="1200" kern="1200" dirty="0" err="1">
                          <a:solidFill>
                            <a:schemeClr val="dk1"/>
                          </a:solidFill>
                          <a:latin typeface="Times New Roman" panose="02020603050405020304" pitchFamily="18" charset="0"/>
                          <a:ea typeface="+mn-ea"/>
                          <a:cs typeface="+mn-cs"/>
                        </a:rPr>
                        <a:t>EstBytesProcessed</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c>
                  <a:txBody>
                    <a:bodyPr/>
                    <a:lstStyle/>
                    <a:p>
                      <a:pPr algn="ctr">
                        <a:lnSpc>
                          <a:spcPct val="150000"/>
                        </a:lnSpc>
                      </a:pPr>
                      <a:r>
                        <a:rPr lang="zh-CN" altLang="en-US" sz="1200" kern="1200" dirty="0">
                          <a:solidFill>
                            <a:schemeClr val="dk1"/>
                          </a:solidFill>
                          <a:latin typeface="Times New Roman" panose="02020603050405020304" pitchFamily="18" charset="0"/>
                          <a:ea typeface="+mn-ea"/>
                          <a:cs typeface="+mn-cs"/>
                        </a:rPr>
                        <a:t>节点处理的估计字节数作为其权重</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r>
              <a:tr h="340803">
                <a:tc>
                  <a:txBody>
                    <a:bodyPr/>
                    <a:lstStyle/>
                    <a:p>
                      <a:pPr marL="0" algn="ctr" defTabSz="914400" rtl="0" eaLnBrk="1" latinLnBrk="0" hangingPunct="1">
                        <a:lnSpc>
                          <a:spcPct val="100000"/>
                        </a:lnSpc>
                      </a:pPr>
                      <a:r>
                        <a:rPr lang="en-US" sz="1200" kern="1200" dirty="0" err="1">
                          <a:solidFill>
                            <a:schemeClr val="dk1"/>
                          </a:solidFill>
                          <a:latin typeface="Times New Roman" panose="02020603050405020304" pitchFamily="18" charset="0"/>
                          <a:ea typeface="+mn-ea"/>
                          <a:cs typeface="+mn-cs"/>
                        </a:rPr>
                        <a:t>EstRows</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c>
                  <a:txBody>
                    <a:bodyPr/>
                    <a:lstStyle/>
                    <a:p>
                      <a:pPr algn="ctr">
                        <a:lnSpc>
                          <a:spcPct val="150000"/>
                        </a:lnSpc>
                      </a:pPr>
                      <a:r>
                        <a:rPr lang="zh-CN" altLang="en-US" sz="1200" kern="1200" dirty="0">
                          <a:solidFill>
                            <a:schemeClr val="dk1"/>
                          </a:solidFill>
                          <a:latin typeface="Times New Roman" panose="02020603050405020304" pitchFamily="18" charset="0"/>
                          <a:ea typeface="+mn-ea"/>
                          <a:cs typeface="+mn-cs"/>
                        </a:rPr>
                        <a:t>节点输出的估计行数作为其权重</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r>
              <a:tr h="340803">
                <a:tc>
                  <a:txBody>
                    <a:bodyPr/>
                    <a:lstStyle/>
                    <a:p>
                      <a:pPr marL="0" algn="ctr" defTabSz="914400" rtl="0" eaLnBrk="1" latinLnBrk="0" hangingPunct="1">
                        <a:lnSpc>
                          <a:spcPct val="100000"/>
                        </a:lnSpc>
                      </a:pPr>
                      <a:r>
                        <a:rPr lang="en-US" sz="1200" kern="1200" dirty="0" err="1">
                          <a:solidFill>
                            <a:schemeClr val="dk1"/>
                          </a:solidFill>
                          <a:latin typeface="Times New Roman" panose="02020603050405020304" pitchFamily="18" charset="0"/>
                          <a:ea typeface="+mn-ea"/>
                          <a:cs typeface="+mn-cs"/>
                        </a:rPr>
                        <a:t>EstBytes</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c>
                  <a:txBody>
                    <a:bodyPr/>
                    <a:lstStyle/>
                    <a:p>
                      <a:pPr algn="ctr">
                        <a:lnSpc>
                          <a:spcPct val="150000"/>
                        </a:lnSpc>
                      </a:pPr>
                      <a:r>
                        <a:rPr lang="zh-CN" altLang="en-US" sz="1200" kern="1200" dirty="0">
                          <a:solidFill>
                            <a:schemeClr val="dk1"/>
                          </a:solidFill>
                          <a:latin typeface="Times New Roman" panose="02020603050405020304" pitchFamily="18" charset="0"/>
                          <a:ea typeface="+mn-ea"/>
                          <a:cs typeface="+mn-cs"/>
                        </a:rPr>
                        <a:t>节点输出的估计字节数作为其权重</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r>
              <a:tr h="340803">
                <a:tc>
                  <a:txBody>
                    <a:bodyPr/>
                    <a:lstStyle/>
                    <a:p>
                      <a:pPr marL="0" algn="ctr" defTabSz="914400" rtl="0" eaLnBrk="1" latinLnBrk="0" hangingPunct="1">
                        <a:lnSpc>
                          <a:spcPct val="100000"/>
                        </a:lnSpc>
                      </a:pPr>
                      <a:r>
                        <a:rPr lang="en-US" sz="1200" kern="1200" dirty="0" err="1">
                          <a:solidFill>
                            <a:schemeClr val="dk1"/>
                          </a:solidFill>
                          <a:latin typeface="Times New Roman" panose="02020603050405020304" pitchFamily="18" charset="0"/>
                          <a:ea typeface="+mn-ea"/>
                          <a:cs typeface="+mn-cs"/>
                        </a:rPr>
                        <a:t>LeafWeightEst-RowsWeightedSum</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c>
                  <a:txBody>
                    <a:bodyPr/>
                    <a:lstStyle/>
                    <a:p>
                      <a:pPr algn="ctr">
                        <a:lnSpc>
                          <a:spcPct val="150000"/>
                        </a:lnSpc>
                      </a:pPr>
                      <a:r>
                        <a:rPr lang="zh-CN" altLang="en-US" sz="1200" kern="1200" dirty="0">
                          <a:solidFill>
                            <a:schemeClr val="dk1"/>
                          </a:solidFill>
                          <a:latin typeface="Times New Roman" panose="02020603050405020304" pitchFamily="18" charset="0"/>
                          <a:ea typeface="+mn-ea"/>
                          <a:cs typeface="+mn-cs"/>
                        </a:rPr>
                        <a:t>估计行数作为叶片权重，权重总和作为节点权重</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r>
              <a:tr h="340803">
                <a:tc>
                  <a:txBody>
                    <a:bodyPr/>
                    <a:lstStyle/>
                    <a:p>
                      <a:pPr marL="0" algn="ctr" defTabSz="914400" rtl="0" eaLnBrk="1" latinLnBrk="0" hangingPunct="1">
                        <a:lnSpc>
                          <a:spcPct val="100000"/>
                        </a:lnSpc>
                      </a:pPr>
                      <a:r>
                        <a:rPr lang="en-US" sz="1200" kern="1200" dirty="0" err="1">
                          <a:solidFill>
                            <a:schemeClr val="dk1"/>
                          </a:solidFill>
                          <a:latin typeface="Times New Roman" panose="02020603050405020304" pitchFamily="18" charset="0"/>
                          <a:ea typeface="+mn-ea"/>
                          <a:cs typeface="+mn-cs"/>
                        </a:rPr>
                        <a:t>LeafWeightEst-BytesWeightedSum</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c>
                  <a:txBody>
                    <a:bodyPr/>
                    <a:lstStyle/>
                    <a:p>
                      <a:pPr algn="ctr">
                        <a:lnSpc>
                          <a:spcPct val="150000"/>
                        </a:lnSpc>
                      </a:pPr>
                      <a:r>
                        <a:rPr lang="zh-CN" altLang="en-US" sz="1200" kern="1200" dirty="0">
                          <a:solidFill>
                            <a:schemeClr val="dk1"/>
                          </a:solidFill>
                          <a:latin typeface="Times New Roman" panose="02020603050405020304" pitchFamily="18" charset="0"/>
                          <a:ea typeface="+mn-ea"/>
                          <a:cs typeface="+mn-cs"/>
                        </a:rPr>
                        <a:t>估计字节数作为叶片权重，权重总和作为节点权重</a:t>
                      </a:r>
                      <a:endParaRPr lang="zh-CN" altLang="en-US" sz="1200" kern="1200" dirty="0">
                        <a:solidFill>
                          <a:schemeClr val="dk1"/>
                        </a:solidFill>
                        <a:latin typeface="Times New Roman" panose="02020603050405020304" pitchFamily="18" charset="0"/>
                        <a:ea typeface="+mn-ea"/>
                        <a:cs typeface="+mn-cs"/>
                      </a:endParaRPr>
                    </a:p>
                  </a:txBody>
                  <a:tcPr marL="68580" marR="68580" marT="0" marB="0">
                    <a:gradFill>
                      <a:gsLst>
                        <a:gs pos="0">
                          <a:schemeClr val="bg1"/>
                        </a:gs>
                        <a:gs pos="100000">
                          <a:schemeClr val="tx2">
                            <a:lumMod val="20000"/>
                            <a:lumOff val="80000"/>
                          </a:schemeClr>
                        </a:gs>
                      </a:gsLst>
                      <a:lin ang="5400000" scaled="1"/>
                    </a:gradFill>
                  </a:tcPr>
                </a:tc>
              </a:tr>
            </a:tbl>
          </a:graphicData>
        </a:graphic>
      </p:graphicFrame>
      <p:sp>
        <p:nvSpPr>
          <p:cNvPr id="25" name="矩形: 圆角 24"/>
          <p:cNvSpPr/>
          <p:nvPr/>
        </p:nvSpPr>
        <p:spPr>
          <a:xfrm>
            <a:off x="8584072" y="3087992"/>
            <a:ext cx="3129138" cy="3093392"/>
          </a:xfrm>
          <a:prstGeom prst="roundRect">
            <a:avLst>
              <a:gd name="adj" fmla="val 1332"/>
            </a:avLst>
          </a:prstGeom>
          <a:noFill/>
          <a:ln w="12700">
            <a:gradFill>
              <a:gsLst>
                <a:gs pos="0">
                  <a:schemeClr val="accent1"/>
                </a:gs>
                <a:gs pos="100000">
                  <a:schemeClr val="accent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panose="020B0604020202020204"/>
              <a:ea typeface="微软雅黑" panose="020B0503020204020204" pitchFamily="34" charset="-122"/>
            </a:endParaRPr>
          </a:p>
        </p:txBody>
      </p:sp>
      <p:sp>
        <p:nvSpPr>
          <p:cNvPr id="26" name="矩形: 圆角 25"/>
          <p:cNvSpPr/>
          <p:nvPr/>
        </p:nvSpPr>
        <p:spPr>
          <a:xfrm>
            <a:off x="9320964" y="2837814"/>
            <a:ext cx="1655354" cy="500355"/>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分类器选择</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48" name="矩形: 圆角 47"/>
          <p:cNvSpPr/>
          <p:nvPr/>
        </p:nvSpPr>
        <p:spPr>
          <a:xfrm>
            <a:off x="581887" y="6376504"/>
            <a:ext cx="11028226" cy="364621"/>
          </a:xfrm>
          <a:prstGeom prst="roundRect">
            <a:avLst>
              <a:gd name="adj" fmla="val 0"/>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比较两个计划的执行成本可以被表述为机器学习中的分类任务</a:t>
            </a:r>
            <a:endParaRPr lang="zh-CN" altLang="en-US" b="1" dirty="0">
              <a:solidFill>
                <a:schemeClr val="tx1"/>
              </a:solidFill>
            </a:endParaRPr>
          </a:p>
        </p:txBody>
      </p:sp>
      <p:sp>
        <p:nvSpPr>
          <p:cNvPr id="61" name="iconfont-10019-4889842"/>
          <p:cNvSpPr/>
          <p:nvPr/>
        </p:nvSpPr>
        <p:spPr>
          <a:xfrm>
            <a:off x="718293" y="3671191"/>
            <a:ext cx="228309" cy="228346"/>
          </a:xfrm>
          <a:custGeom>
            <a:avLst/>
            <a:gdLst>
              <a:gd name="T0" fmla="*/ 6393 w 12786"/>
              <a:gd name="T1" fmla="*/ 0 h 12786"/>
              <a:gd name="T2" fmla="*/ 0 w 12786"/>
              <a:gd name="T3" fmla="*/ 6393 h 12786"/>
              <a:gd name="T4" fmla="*/ 6393 w 12786"/>
              <a:gd name="T5" fmla="*/ 12786 h 12786"/>
              <a:gd name="T6" fmla="*/ 12786 w 12786"/>
              <a:gd name="T7" fmla="*/ 6393 h 12786"/>
              <a:gd name="T8" fmla="*/ 6393 w 12786"/>
              <a:gd name="T9" fmla="*/ 0 h 12786"/>
              <a:gd name="T10" fmla="*/ 6393 w 12786"/>
              <a:gd name="T11" fmla="*/ 11914 h 12786"/>
              <a:gd name="T12" fmla="*/ 871 w 12786"/>
              <a:gd name="T13" fmla="*/ 6393 h 12786"/>
              <a:gd name="T14" fmla="*/ 6393 w 12786"/>
              <a:gd name="T15" fmla="*/ 872 h 12786"/>
              <a:gd name="T16" fmla="*/ 11914 w 12786"/>
              <a:gd name="T17" fmla="*/ 6393 h 12786"/>
              <a:gd name="T18" fmla="*/ 6393 w 12786"/>
              <a:gd name="T19" fmla="*/ 11914 h 12786"/>
              <a:gd name="T20" fmla="*/ 9385 w 12786"/>
              <a:gd name="T21" fmla="*/ 3927 h 12786"/>
              <a:gd name="T22" fmla="*/ 5365 w 12786"/>
              <a:gd name="T23" fmla="*/ 7947 h 12786"/>
              <a:gd name="T24" fmla="*/ 3400 w 12786"/>
              <a:gd name="T25" fmla="*/ 5982 h 12786"/>
              <a:gd name="T26" fmla="*/ 2784 w 12786"/>
              <a:gd name="T27" fmla="*/ 5982 h 12786"/>
              <a:gd name="T28" fmla="*/ 2784 w 12786"/>
              <a:gd name="T29" fmla="*/ 6598 h 12786"/>
              <a:gd name="T30" fmla="*/ 5044 w 12786"/>
              <a:gd name="T31" fmla="*/ 8859 h 12786"/>
              <a:gd name="T32" fmla="*/ 5366 w 12786"/>
              <a:gd name="T33" fmla="*/ 8984 h 12786"/>
              <a:gd name="T34" fmla="*/ 5686 w 12786"/>
              <a:gd name="T35" fmla="*/ 8859 h 12786"/>
              <a:gd name="T36" fmla="*/ 10002 w 12786"/>
              <a:gd name="T37" fmla="*/ 4544 h 12786"/>
              <a:gd name="T38" fmla="*/ 10002 w 12786"/>
              <a:gd name="T39" fmla="*/ 3927 h 12786"/>
              <a:gd name="T40" fmla="*/ 9385 w 12786"/>
              <a:gd name="T41" fmla="*/ 3927 h 1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6" h="12786">
                <a:moveTo>
                  <a:pt x="6393" y="0"/>
                </a:moveTo>
                <a:cubicBezTo>
                  <a:pt x="2862" y="0"/>
                  <a:pt x="0" y="2862"/>
                  <a:pt x="0" y="6393"/>
                </a:cubicBezTo>
                <a:cubicBezTo>
                  <a:pt x="0" y="9924"/>
                  <a:pt x="2862" y="12786"/>
                  <a:pt x="6393" y="12786"/>
                </a:cubicBezTo>
                <a:cubicBezTo>
                  <a:pt x="9924" y="12786"/>
                  <a:pt x="12786" y="9924"/>
                  <a:pt x="12786" y="6393"/>
                </a:cubicBezTo>
                <a:cubicBezTo>
                  <a:pt x="12786" y="2862"/>
                  <a:pt x="9924" y="0"/>
                  <a:pt x="6393" y="0"/>
                </a:cubicBezTo>
                <a:close/>
                <a:moveTo>
                  <a:pt x="6393" y="11914"/>
                </a:moveTo>
                <a:cubicBezTo>
                  <a:pt x="3344" y="11914"/>
                  <a:pt x="871" y="9442"/>
                  <a:pt x="871" y="6393"/>
                </a:cubicBezTo>
                <a:cubicBezTo>
                  <a:pt x="871" y="3344"/>
                  <a:pt x="3344" y="872"/>
                  <a:pt x="6393" y="872"/>
                </a:cubicBezTo>
                <a:cubicBezTo>
                  <a:pt x="9442" y="872"/>
                  <a:pt x="11914" y="3344"/>
                  <a:pt x="11914" y="6393"/>
                </a:cubicBezTo>
                <a:cubicBezTo>
                  <a:pt x="11914" y="9442"/>
                  <a:pt x="9442" y="11914"/>
                  <a:pt x="6393" y="11914"/>
                </a:cubicBezTo>
                <a:close/>
                <a:moveTo>
                  <a:pt x="9385" y="3927"/>
                </a:moveTo>
                <a:lnTo>
                  <a:pt x="5365" y="7947"/>
                </a:lnTo>
                <a:lnTo>
                  <a:pt x="3400" y="5982"/>
                </a:lnTo>
                <a:cubicBezTo>
                  <a:pt x="3230" y="5811"/>
                  <a:pt x="2954" y="5812"/>
                  <a:pt x="2784" y="5982"/>
                </a:cubicBezTo>
                <a:cubicBezTo>
                  <a:pt x="2614" y="6152"/>
                  <a:pt x="2614" y="6428"/>
                  <a:pt x="2784" y="6598"/>
                </a:cubicBezTo>
                <a:lnTo>
                  <a:pt x="5044" y="8859"/>
                </a:lnTo>
                <a:cubicBezTo>
                  <a:pt x="5133" y="8947"/>
                  <a:pt x="5250" y="8987"/>
                  <a:pt x="5366" y="8984"/>
                </a:cubicBezTo>
                <a:cubicBezTo>
                  <a:pt x="5482" y="8987"/>
                  <a:pt x="5598" y="8947"/>
                  <a:pt x="5686" y="8859"/>
                </a:cubicBezTo>
                <a:lnTo>
                  <a:pt x="10002" y="4544"/>
                </a:lnTo>
                <a:cubicBezTo>
                  <a:pt x="10172" y="4373"/>
                  <a:pt x="10172" y="4097"/>
                  <a:pt x="10002" y="3927"/>
                </a:cubicBezTo>
                <a:cubicBezTo>
                  <a:pt x="9831" y="3757"/>
                  <a:pt x="9556" y="3757"/>
                  <a:pt x="9385" y="3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iconfont-10019-4889842"/>
          <p:cNvSpPr/>
          <p:nvPr/>
        </p:nvSpPr>
        <p:spPr>
          <a:xfrm>
            <a:off x="718292" y="4289392"/>
            <a:ext cx="228309" cy="228346"/>
          </a:xfrm>
          <a:custGeom>
            <a:avLst/>
            <a:gdLst>
              <a:gd name="T0" fmla="*/ 6393 w 12786"/>
              <a:gd name="T1" fmla="*/ 0 h 12786"/>
              <a:gd name="T2" fmla="*/ 0 w 12786"/>
              <a:gd name="T3" fmla="*/ 6393 h 12786"/>
              <a:gd name="T4" fmla="*/ 6393 w 12786"/>
              <a:gd name="T5" fmla="*/ 12786 h 12786"/>
              <a:gd name="T6" fmla="*/ 12786 w 12786"/>
              <a:gd name="T7" fmla="*/ 6393 h 12786"/>
              <a:gd name="T8" fmla="*/ 6393 w 12786"/>
              <a:gd name="T9" fmla="*/ 0 h 12786"/>
              <a:gd name="T10" fmla="*/ 6393 w 12786"/>
              <a:gd name="T11" fmla="*/ 11914 h 12786"/>
              <a:gd name="T12" fmla="*/ 871 w 12786"/>
              <a:gd name="T13" fmla="*/ 6393 h 12786"/>
              <a:gd name="T14" fmla="*/ 6393 w 12786"/>
              <a:gd name="T15" fmla="*/ 872 h 12786"/>
              <a:gd name="T16" fmla="*/ 11914 w 12786"/>
              <a:gd name="T17" fmla="*/ 6393 h 12786"/>
              <a:gd name="T18" fmla="*/ 6393 w 12786"/>
              <a:gd name="T19" fmla="*/ 11914 h 12786"/>
              <a:gd name="T20" fmla="*/ 9385 w 12786"/>
              <a:gd name="T21" fmla="*/ 3927 h 12786"/>
              <a:gd name="T22" fmla="*/ 5365 w 12786"/>
              <a:gd name="T23" fmla="*/ 7947 h 12786"/>
              <a:gd name="T24" fmla="*/ 3400 w 12786"/>
              <a:gd name="T25" fmla="*/ 5982 h 12786"/>
              <a:gd name="T26" fmla="*/ 2784 w 12786"/>
              <a:gd name="T27" fmla="*/ 5982 h 12786"/>
              <a:gd name="T28" fmla="*/ 2784 w 12786"/>
              <a:gd name="T29" fmla="*/ 6598 h 12786"/>
              <a:gd name="T30" fmla="*/ 5044 w 12786"/>
              <a:gd name="T31" fmla="*/ 8859 h 12786"/>
              <a:gd name="T32" fmla="*/ 5366 w 12786"/>
              <a:gd name="T33" fmla="*/ 8984 h 12786"/>
              <a:gd name="T34" fmla="*/ 5686 w 12786"/>
              <a:gd name="T35" fmla="*/ 8859 h 12786"/>
              <a:gd name="T36" fmla="*/ 10002 w 12786"/>
              <a:gd name="T37" fmla="*/ 4544 h 12786"/>
              <a:gd name="T38" fmla="*/ 10002 w 12786"/>
              <a:gd name="T39" fmla="*/ 3927 h 12786"/>
              <a:gd name="T40" fmla="*/ 9385 w 12786"/>
              <a:gd name="T41" fmla="*/ 3927 h 1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6" h="12786">
                <a:moveTo>
                  <a:pt x="6393" y="0"/>
                </a:moveTo>
                <a:cubicBezTo>
                  <a:pt x="2862" y="0"/>
                  <a:pt x="0" y="2862"/>
                  <a:pt x="0" y="6393"/>
                </a:cubicBezTo>
                <a:cubicBezTo>
                  <a:pt x="0" y="9924"/>
                  <a:pt x="2862" y="12786"/>
                  <a:pt x="6393" y="12786"/>
                </a:cubicBezTo>
                <a:cubicBezTo>
                  <a:pt x="9924" y="12786"/>
                  <a:pt x="12786" y="9924"/>
                  <a:pt x="12786" y="6393"/>
                </a:cubicBezTo>
                <a:cubicBezTo>
                  <a:pt x="12786" y="2862"/>
                  <a:pt x="9924" y="0"/>
                  <a:pt x="6393" y="0"/>
                </a:cubicBezTo>
                <a:close/>
                <a:moveTo>
                  <a:pt x="6393" y="11914"/>
                </a:moveTo>
                <a:cubicBezTo>
                  <a:pt x="3344" y="11914"/>
                  <a:pt x="871" y="9442"/>
                  <a:pt x="871" y="6393"/>
                </a:cubicBezTo>
                <a:cubicBezTo>
                  <a:pt x="871" y="3344"/>
                  <a:pt x="3344" y="872"/>
                  <a:pt x="6393" y="872"/>
                </a:cubicBezTo>
                <a:cubicBezTo>
                  <a:pt x="9442" y="872"/>
                  <a:pt x="11914" y="3344"/>
                  <a:pt x="11914" y="6393"/>
                </a:cubicBezTo>
                <a:cubicBezTo>
                  <a:pt x="11914" y="9442"/>
                  <a:pt x="9442" y="11914"/>
                  <a:pt x="6393" y="11914"/>
                </a:cubicBezTo>
                <a:close/>
                <a:moveTo>
                  <a:pt x="9385" y="3927"/>
                </a:moveTo>
                <a:lnTo>
                  <a:pt x="5365" y="7947"/>
                </a:lnTo>
                <a:lnTo>
                  <a:pt x="3400" y="5982"/>
                </a:lnTo>
                <a:cubicBezTo>
                  <a:pt x="3230" y="5811"/>
                  <a:pt x="2954" y="5812"/>
                  <a:pt x="2784" y="5982"/>
                </a:cubicBezTo>
                <a:cubicBezTo>
                  <a:pt x="2614" y="6152"/>
                  <a:pt x="2614" y="6428"/>
                  <a:pt x="2784" y="6598"/>
                </a:cubicBezTo>
                <a:lnTo>
                  <a:pt x="5044" y="8859"/>
                </a:lnTo>
                <a:cubicBezTo>
                  <a:pt x="5133" y="8947"/>
                  <a:pt x="5250" y="8987"/>
                  <a:pt x="5366" y="8984"/>
                </a:cubicBezTo>
                <a:cubicBezTo>
                  <a:pt x="5482" y="8987"/>
                  <a:pt x="5598" y="8947"/>
                  <a:pt x="5686" y="8859"/>
                </a:cubicBezTo>
                <a:lnTo>
                  <a:pt x="10002" y="4544"/>
                </a:lnTo>
                <a:cubicBezTo>
                  <a:pt x="10172" y="4373"/>
                  <a:pt x="10172" y="4097"/>
                  <a:pt x="10002" y="3927"/>
                </a:cubicBezTo>
                <a:cubicBezTo>
                  <a:pt x="9831" y="3757"/>
                  <a:pt x="9556" y="3757"/>
                  <a:pt x="9385" y="3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confont-10019-4889842"/>
          <p:cNvSpPr/>
          <p:nvPr/>
        </p:nvSpPr>
        <p:spPr>
          <a:xfrm>
            <a:off x="712540" y="4768085"/>
            <a:ext cx="228309" cy="228346"/>
          </a:xfrm>
          <a:custGeom>
            <a:avLst/>
            <a:gdLst>
              <a:gd name="T0" fmla="*/ 6393 w 12786"/>
              <a:gd name="T1" fmla="*/ 0 h 12786"/>
              <a:gd name="T2" fmla="*/ 0 w 12786"/>
              <a:gd name="T3" fmla="*/ 6393 h 12786"/>
              <a:gd name="T4" fmla="*/ 6393 w 12786"/>
              <a:gd name="T5" fmla="*/ 12786 h 12786"/>
              <a:gd name="T6" fmla="*/ 12786 w 12786"/>
              <a:gd name="T7" fmla="*/ 6393 h 12786"/>
              <a:gd name="T8" fmla="*/ 6393 w 12786"/>
              <a:gd name="T9" fmla="*/ 0 h 12786"/>
              <a:gd name="T10" fmla="*/ 6393 w 12786"/>
              <a:gd name="T11" fmla="*/ 11914 h 12786"/>
              <a:gd name="T12" fmla="*/ 871 w 12786"/>
              <a:gd name="T13" fmla="*/ 6393 h 12786"/>
              <a:gd name="T14" fmla="*/ 6393 w 12786"/>
              <a:gd name="T15" fmla="*/ 872 h 12786"/>
              <a:gd name="T16" fmla="*/ 11914 w 12786"/>
              <a:gd name="T17" fmla="*/ 6393 h 12786"/>
              <a:gd name="T18" fmla="*/ 6393 w 12786"/>
              <a:gd name="T19" fmla="*/ 11914 h 12786"/>
              <a:gd name="T20" fmla="*/ 9385 w 12786"/>
              <a:gd name="T21" fmla="*/ 3927 h 12786"/>
              <a:gd name="T22" fmla="*/ 5365 w 12786"/>
              <a:gd name="T23" fmla="*/ 7947 h 12786"/>
              <a:gd name="T24" fmla="*/ 3400 w 12786"/>
              <a:gd name="T25" fmla="*/ 5982 h 12786"/>
              <a:gd name="T26" fmla="*/ 2784 w 12786"/>
              <a:gd name="T27" fmla="*/ 5982 h 12786"/>
              <a:gd name="T28" fmla="*/ 2784 w 12786"/>
              <a:gd name="T29" fmla="*/ 6598 h 12786"/>
              <a:gd name="T30" fmla="*/ 5044 w 12786"/>
              <a:gd name="T31" fmla="*/ 8859 h 12786"/>
              <a:gd name="T32" fmla="*/ 5366 w 12786"/>
              <a:gd name="T33" fmla="*/ 8984 h 12786"/>
              <a:gd name="T34" fmla="*/ 5686 w 12786"/>
              <a:gd name="T35" fmla="*/ 8859 h 12786"/>
              <a:gd name="T36" fmla="*/ 10002 w 12786"/>
              <a:gd name="T37" fmla="*/ 4544 h 12786"/>
              <a:gd name="T38" fmla="*/ 10002 w 12786"/>
              <a:gd name="T39" fmla="*/ 3927 h 12786"/>
              <a:gd name="T40" fmla="*/ 9385 w 12786"/>
              <a:gd name="T41" fmla="*/ 3927 h 1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6" h="12786">
                <a:moveTo>
                  <a:pt x="6393" y="0"/>
                </a:moveTo>
                <a:cubicBezTo>
                  <a:pt x="2862" y="0"/>
                  <a:pt x="0" y="2862"/>
                  <a:pt x="0" y="6393"/>
                </a:cubicBezTo>
                <a:cubicBezTo>
                  <a:pt x="0" y="9924"/>
                  <a:pt x="2862" y="12786"/>
                  <a:pt x="6393" y="12786"/>
                </a:cubicBezTo>
                <a:cubicBezTo>
                  <a:pt x="9924" y="12786"/>
                  <a:pt x="12786" y="9924"/>
                  <a:pt x="12786" y="6393"/>
                </a:cubicBezTo>
                <a:cubicBezTo>
                  <a:pt x="12786" y="2862"/>
                  <a:pt x="9924" y="0"/>
                  <a:pt x="6393" y="0"/>
                </a:cubicBezTo>
                <a:close/>
                <a:moveTo>
                  <a:pt x="6393" y="11914"/>
                </a:moveTo>
                <a:cubicBezTo>
                  <a:pt x="3344" y="11914"/>
                  <a:pt x="871" y="9442"/>
                  <a:pt x="871" y="6393"/>
                </a:cubicBezTo>
                <a:cubicBezTo>
                  <a:pt x="871" y="3344"/>
                  <a:pt x="3344" y="872"/>
                  <a:pt x="6393" y="872"/>
                </a:cubicBezTo>
                <a:cubicBezTo>
                  <a:pt x="9442" y="872"/>
                  <a:pt x="11914" y="3344"/>
                  <a:pt x="11914" y="6393"/>
                </a:cubicBezTo>
                <a:cubicBezTo>
                  <a:pt x="11914" y="9442"/>
                  <a:pt x="9442" y="11914"/>
                  <a:pt x="6393" y="11914"/>
                </a:cubicBezTo>
                <a:close/>
                <a:moveTo>
                  <a:pt x="9385" y="3927"/>
                </a:moveTo>
                <a:lnTo>
                  <a:pt x="5365" y="7947"/>
                </a:lnTo>
                <a:lnTo>
                  <a:pt x="3400" y="5982"/>
                </a:lnTo>
                <a:cubicBezTo>
                  <a:pt x="3230" y="5811"/>
                  <a:pt x="2954" y="5812"/>
                  <a:pt x="2784" y="5982"/>
                </a:cubicBezTo>
                <a:cubicBezTo>
                  <a:pt x="2614" y="6152"/>
                  <a:pt x="2614" y="6428"/>
                  <a:pt x="2784" y="6598"/>
                </a:cubicBezTo>
                <a:lnTo>
                  <a:pt x="5044" y="8859"/>
                </a:lnTo>
                <a:cubicBezTo>
                  <a:pt x="5133" y="8947"/>
                  <a:pt x="5250" y="8987"/>
                  <a:pt x="5366" y="8984"/>
                </a:cubicBezTo>
                <a:cubicBezTo>
                  <a:pt x="5482" y="8987"/>
                  <a:pt x="5598" y="8947"/>
                  <a:pt x="5686" y="8859"/>
                </a:cubicBezTo>
                <a:lnTo>
                  <a:pt x="10002" y="4544"/>
                </a:lnTo>
                <a:cubicBezTo>
                  <a:pt x="10172" y="4373"/>
                  <a:pt x="10172" y="4097"/>
                  <a:pt x="10002" y="3927"/>
                </a:cubicBezTo>
                <a:cubicBezTo>
                  <a:pt x="9831" y="3757"/>
                  <a:pt x="9556" y="3757"/>
                  <a:pt x="9385" y="3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confont-10019-4889842"/>
          <p:cNvSpPr/>
          <p:nvPr/>
        </p:nvSpPr>
        <p:spPr>
          <a:xfrm>
            <a:off x="718292" y="5158834"/>
            <a:ext cx="228309" cy="228346"/>
          </a:xfrm>
          <a:custGeom>
            <a:avLst/>
            <a:gdLst>
              <a:gd name="T0" fmla="*/ 6393 w 12786"/>
              <a:gd name="T1" fmla="*/ 0 h 12786"/>
              <a:gd name="T2" fmla="*/ 0 w 12786"/>
              <a:gd name="T3" fmla="*/ 6393 h 12786"/>
              <a:gd name="T4" fmla="*/ 6393 w 12786"/>
              <a:gd name="T5" fmla="*/ 12786 h 12786"/>
              <a:gd name="T6" fmla="*/ 12786 w 12786"/>
              <a:gd name="T7" fmla="*/ 6393 h 12786"/>
              <a:gd name="T8" fmla="*/ 6393 w 12786"/>
              <a:gd name="T9" fmla="*/ 0 h 12786"/>
              <a:gd name="T10" fmla="*/ 6393 w 12786"/>
              <a:gd name="T11" fmla="*/ 11914 h 12786"/>
              <a:gd name="T12" fmla="*/ 871 w 12786"/>
              <a:gd name="T13" fmla="*/ 6393 h 12786"/>
              <a:gd name="T14" fmla="*/ 6393 w 12786"/>
              <a:gd name="T15" fmla="*/ 872 h 12786"/>
              <a:gd name="T16" fmla="*/ 11914 w 12786"/>
              <a:gd name="T17" fmla="*/ 6393 h 12786"/>
              <a:gd name="T18" fmla="*/ 6393 w 12786"/>
              <a:gd name="T19" fmla="*/ 11914 h 12786"/>
              <a:gd name="T20" fmla="*/ 9385 w 12786"/>
              <a:gd name="T21" fmla="*/ 3927 h 12786"/>
              <a:gd name="T22" fmla="*/ 5365 w 12786"/>
              <a:gd name="T23" fmla="*/ 7947 h 12786"/>
              <a:gd name="T24" fmla="*/ 3400 w 12786"/>
              <a:gd name="T25" fmla="*/ 5982 h 12786"/>
              <a:gd name="T26" fmla="*/ 2784 w 12786"/>
              <a:gd name="T27" fmla="*/ 5982 h 12786"/>
              <a:gd name="T28" fmla="*/ 2784 w 12786"/>
              <a:gd name="T29" fmla="*/ 6598 h 12786"/>
              <a:gd name="T30" fmla="*/ 5044 w 12786"/>
              <a:gd name="T31" fmla="*/ 8859 h 12786"/>
              <a:gd name="T32" fmla="*/ 5366 w 12786"/>
              <a:gd name="T33" fmla="*/ 8984 h 12786"/>
              <a:gd name="T34" fmla="*/ 5686 w 12786"/>
              <a:gd name="T35" fmla="*/ 8859 h 12786"/>
              <a:gd name="T36" fmla="*/ 10002 w 12786"/>
              <a:gd name="T37" fmla="*/ 4544 h 12786"/>
              <a:gd name="T38" fmla="*/ 10002 w 12786"/>
              <a:gd name="T39" fmla="*/ 3927 h 12786"/>
              <a:gd name="T40" fmla="*/ 9385 w 12786"/>
              <a:gd name="T41" fmla="*/ 3927 h 1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6" h="12786">
                <a:moveTo>
                  <a:pt x="6393" y="0"/>
                </a:moveTo>
                <a:cubicBezTo>
                  <a:pt x="2862" y="0"/>
                  <a:pt x="0" y="2862"/>
                  <a:pt x="0" y="6393"/>
                </a:cubicBezTo>
                <a:cubicBezTo>
                  <a:pt x="0" y="9924"/>
                  <a:pt x="2862" y="12786"/>
                  <a:pt x="6393" y="12786"/>
                </a:cubicBezTo>
                <a:cubicBezTo>
                  <a:pt x="9924" y="12786"/>
                  <a:pt x="12786" y="9924"/>
                  <a:pt x="12786" y="6393"/>
                </a:cubicBezTo>
                <a:cubicBezTo>
                  <a:pt x="12786" y="2862"/>
                  <a:pt x="9924" y="0"/>
                  <a:pt x="6393" y="0"/>
                </a:cubicBezTo>
                <a:close/>
                <a:moveTo>
                  <a:pt x="6393" y="11914"/>
                </a:moveTo>
                <a:cubicBezTo>
                  <a:pt x="3344" y="11914"/>
                  <a:pt x="871" y="9442"/>
                  <a:pt x="871" y="6393"/>
                </a:cubicBezTo>
                <a:cubicBezTo>
                  <a:pt x="871" y="3344"/>
                  <a:pt x="3344" y="872"/>
                  <a:pt x="6393" y="872"/>
                </a:cubicBezTo>
                <a:cubicBezTo>
                  <a:pt x="9442" y="872"/>
                  <a:pt x="11914" y="3344"/>
                  <a:pt x="11914" y="6393"/>
                </a:cubicBezTo>
                <a:cubicBezTo>
                  <a:pt x="11914" y="9442"/>
                  <a:pt x="9442" y="11914"/>
                  <a:pt x="6393" y="11914"/>
                </a:cubicBezTo>
                <a:close/>
                <a:moveTo>
                  <a:pt x="9385" y="3927"/>
                </a:moveTo>
                <a:lnTo>
                  <a:pt x="5365" y="7947"/>
                </a:lnTo>
                <a:lnTo>
                  <a:pt x="3400" y="5982"/>
                </a:lnTo>
                <a:cubicBezTo>
                  <a:pt x="3230" y="5811"/>
                  <a:pt x="2954" y="5812"/>
                  <a:pt x="2784" y="5982"/>
                </a:cubicBezTo>
                <a:cubicBezTo>
                  <a:pt x="2614" y="6152"/>
                  <a:pt x="2614" y="6428"/>
                  <a:pt x="2784" y="6598"/>
                </a:cubicBezTo>
                <a:lnTo>
                  <a:pt x="5044" y="8859"/>
                </a:lnTo>
                <a:cubicBezTo>
                  <a:pt x="5133" y="8947"/>
                  <a:pt x="5250" y="8987"/>
                  <a:pt x="5366" y="8984"/>
                </a:cubicBezTo>
                <a:cubicBezTo>
                  <a:pt x="5482" y="8987"/>
                  <a:pt x="5598" y="8947"/>
                  <a:pt x="5686" y="8859"/>
                </a:cubicBezTo>
                <a:lnTo>
                  <a:pt x="10002" y="4544"/>
                </a:lnTo>
                <a:cubicBezTo>
                  <a:pt x="10172" y="4373"/>
                  <a:pt x="10172" y="4097"/>
                  <a:pt x="10002" y="3927"/>
                </a:cubicBezTo>
                <a:cubicBezTo>
                  <a:pt x="9831" y="3757"/>
                  <a:pt x="9556" y="3757"/>
                  <a:pt x="9385" y="3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文本框 95"/>
          <p:cNvSpPr txBox="1"/>
          <p:nvPr/>
        </p:nvSpPr>
        <p:spPr>
          <a:xfrm>
            <a:off x="946602" y="3630177"/>
            <a:ext cx="1898198" cy="646331"/>
          </a:xfrm>
          <a:prstGeom prst="rect">
            <a:avLst/>
          </a:prstGeom>
          <a:noFill/>
        </p:spPr>
        <p:txBody>
          <a:bodyPr wrap="square">
            <a:spAutoFit/>
          </a:bodyPr>
          <a:lstStyle/>
          <a:p>
            <a:r>
              <a:rPr lang="zh-CN" altLang="en-US" sz="1200" dirty="0">
                <a:latin typeface="Times New Roman" panose="02020603050405020304" pitchFamily="18" charset="0"/>
              </a:rPr>
              <a:t>从</a:t>
            </a:r>
            <a:r>
              <a:rPr lang="en-US" altLang="zh-CN" sz="1200" dirty="0" err="1">
                <a:latin typeface="Times New Roman" panose="02020603050405020304" pitchFamily="18" charset="0"/>
              </a:rPr>
              <a:t>OceanBase</a:t>
            </a:r>
            <a:r>
              <a:rPr lang="zh-CN" altLang="en-US" sz="1200" dirty="0">
                <a:latin typeface="Times New Roman" panose="02020603050405020304" pitchFamily="18" charset="0"/>
              </a:rPr>
              <a:t>数据库的</a:t>
            </a:r>
            <a:r>
              <a:rPr lang="en-US" altLang="zh-CN" sz="1200" dirty="0">
                <a:latin typeface="Times New Roman" panose="02020603050405020304" pitchFamily="18" charset="0"/>
              </a:rPr>
              <a:t>OLAP/OLTP</a:t>
            </a:r>
            <a:r>
              <a:rPr lang="zh-CN" altLang="en-US" sz="1200" dirty="0">
                <a:latin typeface="Times New Roman" panose="02020603050405020304" pitchFamily="18" charset="0"/>
              </a:rPr>
              <a:t>工作负载中学习</a:t>
            </a:r>
            <a:endParaRPr lang="zh-CN" altLang="en-US" sz="1200" dirty="0">
              <a:latin typeface="Times New Roman" panose="02020603050405020304" pitchFamily="18" charset="0"/>
            </a:endParaRPr>
          </a:p>
        </p:txBody>
      </p:sp>
      <p:sp>
        <p:nvSpPr>
          <p:cNvPr id="128" name="文本框 127"/>
          <p:cNvSpPr txBox="1"/>
          <p:nvPr/>
        </p:nvSpPr>
        <p:spPr>
          <a:xfrm>
            <a:off x="922449" y="4244050"/>
            <a:ext cx="1898198" cy="461665"/>
          </a:xfrm>
          <a:prstGeom prst="rect">
            <a:avLst/>
          </a:prstGeom>
          <a:noFill/>
        </p:spPr>
        <p:txBody>
          <a:bodyPr wrap="square">
            <a:spAutoFit/>
          </a:bodyPr>
          <a:lstStyle/>
          <a:p>
            <a:r>
              <a:rPr lang="zh-CN" altLang="en-US" sz="1200" dirty="0">
                <a:latin typeface="Times New Roman" panose="02020603050405020304" pitchFamily="18" charset="0"/>
              </a:rPr>
              <a:t>从历史索引使用信息中学习</a:t>
            </a:r>
            <a:endParaRPr lang="zh-CN" altLang="en-US" sz="1200" dirty="0">
              <a:latin typeface="Times New Roman" panose="02020603050405020304" pitchFamily="18" charset="0"/>
            </a:endParaRPr>
          </a:p>
        </p:txBody>
      </p:sp>
      <p:sp>
        <p:nvSpPr>
          <p:cNvPr id="137" name="文本框 136"/>
          <p:cNvSpPr txBox="1"/>
          <p:nvPr/>
        </p:nvSpPr>
        <p:spPr>
          <a:xfrm>
            <a:off x="922449" y="4743759"/>
            <a:ext cx="1898198" cy="276999"/>
          </a:xfrm>
          <a:prstGeom prst="rect">
            <a:avLst/>
          </a:prstGeom>
          <a:noFill/>
        </p:spPr>
        <p:txBody>
          <a:bodyPr wrap="square">
            <a:spAutoFit/>
          </a:bodyPr>
          <a:lstStyle/>
          <a:p>
            <a:r>
              <a:rPr lang="zh-CN" altLang="en-US" sz="1200" dirty="0">
                <a:latin typeface="Times New Roman" panose="02020603050405020304" pitchFamily="18" charset="0"/>
              </a:rPr>
              <a:t>从优化器中学习</a:t>
            </a:r>
            <a:endParaRPr lang="zh-CN" altLang="en-US" sz="1200" dirty="0">
              <a:latin typeface="Times New Roman" panose="02020603050405020304" pitchFamily="18" charset="0"/>
            </a:endParaRPr>
          </a:p>
        </p:txBody>
      </p:sp>
      <p:sp>
        <p:nvSpPr>
          <p:cNvPr id="158" name="文本框 157"/>
          <p:cNvSpPr txBox="1"/>
          <p:nvPr/>
        </p:nvSpPr>
        <p:spPr>
          <a:xfrm>
            <a:off x="922450" y="5110181"/>
            <a:ext cx="1898198" cy="461665"/>
          </a:xfrm>
          <a:prstGeom prst="rect">
            <a:avLst/>
          </a:prstGeom>
          <a:noFill/>
        </p:spPr>
        <p:txBody>
          <a:bodyPr wrap="square">
            <a:spAutoFit/>
          </a:bodyPr>
          <a:lstStyle>
            <a:defPPr>
              <a:defRPr lang="zh-CN"/>
            </a:defPPr>
            <a:lvl1pPr>
              <a:defRPr sz="1200">
                <a:latin typeface="Times New Roman" panose="02020603050405020304" pitchFamily="18" charset="0"/>
              </a:defRPr>
            </a:lvl1pPr>
          </a:lstStyle>
          <a:p>
            <a:r>
              <a:rPr lang="zh-CN" altLang="zh-CN" dirty="0"/>
              <a:t>从估计查询计划中的信息中学习</a:t>
            </a:r>
            <a:endParaRPr lang="zh-CN" altLang="en-US" dirty="0"/>
          </a:p>
        </p:txBody>
      </p:sp>
      <p:sp>
        <p:nvSpPr>
          <p:cNvPr id="159" name="iconfont-10019-4889842"/>
          <p:cNvSpPr/>
          <p:nvPr/>
        </p:nvSpPr>
        <p:spPr>
          <a:xfrm>
            <a:off x="8849811" y="3629361"/>
            <a:ext cx="228309" cy="228346"/>
          </a:xfrm>
          <a:custGeom>
            <a:avLst/>
            <a:gdLst>
              <a:gd name="T0" fmla="*/ 6393 w 12786"/>
              <a:gd name="T1" fmla="*/ 0 h 12786"/>
              <a:gd name="T2" fmla="*/ 0 w 12786"/>
              <a:gd name="T3" fmla="*/ 6393 h 12786"/>
              <a:gd name="T4" fmla="*/ 6393 w 12786"/>
              <a:gd name="T5" fmla="*/ 12786 h 12786"/>
              <a:gd name="T6" fmla="*/ 12786 w 12786"/>
              <a:gd name="T7" fmla="*/ 6393 h 12786"/>
              <a:gd name="T8" fmla="*/ 6393 w 12786"/>
              <a:gd name="T9" fmla="*/ 0 h 12786"/>
              <a:gd name="T10" fmla="*/ 6393 w 12786"/>
              <a:gd name="T11" fmla="*/ 11914 h 12786"/>
              <a:gd name="T12" fmla="*/ 871 w 12786"/>
              <a:gd name="T13" fmla="*/ 6393 h 12786"/>
              <a:gd name="T14" fmla="*/ 6393 w 12786"/>
              <a:gd name="T15" fmla="*/ 872 h 12786"/>
              <a:gd name="T16" fmla="*/ 11914 w 12786"/>
              <a:gd name="T17" fmla="*/ 6393 h 12786"/>
              <a:gd name="T18" fmla="*/ 6393 w 12786"/>
              <a:gd name="T19" fmla="*/ 11914 h 12786"/>
              <a:gd name="T20" fmla="*/ 9385 w 12786"/>
              <a:gd name="T21" fmla="*/ 3927 h 12786"/>
              <a:gd name="T22" fmla="*/ 5365 w 12786"/>
              <a:gd name="T23" fmla="*/ 7947 h 12786"/>
              <a:gd name="T24" fmla="*/ 3400 w 12786"/>
              <a:gd name="T25" fmla="*/ 5982 h 12786"/>
              <a:gd name="T26" fmla="*/ 2784 w 12786"/>
              <a:gd name="T27" fmla="*/ 5982 h 12786"/>
              <a:gd name="T28" fmla="*/ 2784 w 12786"/>
              <a:gd name="T29" fmla="*/ 6598 h 12786"/>
              <a:gd name="T30" fmla="*/ 5044 w 12786"/>
              <a:gd name="T31" fmla="*/ 8859 h 12786"/>
              <a:gd name="T32" fmla="*/ 5366 w 12786"/>
              <a:gd name="T33" fmla="*/ 8984 h 12786"/>
              <a:gd name="T34" fmla="*/ 5686 w 12786"/>
              <a:gd name="T35" fmla="*/ 8859 h 12786"/>
              <a:gd name="T36" fmla="*/ 10002 w 12786"/>
              <a:gd name="T37" fmla="*/ 4544 h 12786"/>
              <a:gd name="T38" fmla="*/ 10002 w 12786"/>
              <a:gd name="T39" fmla="*/ 3927 h 12786"/>
              <a:gd name="T40" fmla="*/ 9385 w 12786"/>
              <a:gd name="T41" fmla="*/ 3927 h 1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6" h="12786">
                <a:moveTo>
                  <a:pt x="6393" y="0"/>
                </a:moveTo>
                <a:cubicBezTo>
                  <a:pt x="2862" y="0"/>
                  <a:pt x="0" y="2862"/>
                  <a:pt x="0" y="6393"/>
                </a:cubicBezTo>
                <a:cubicBezTo>
                  <a:pt x="0" y="9924"/>
                  <a:pt x="2862" y="12786"/>
                  <a:pt x="6393" y="12786"/>
                </a:cubicBezTo>
                <a:cubicBezTo>
                  <a:pt x="9924" y="12786"/>
                  <a:pt x="12786" y="9924"/>
                  <a:pt x="12786" y="6393"/>
                </a:cubicBezTo>
                <a:cubicBezTo>
                  <a:pt x="12786" y="2862"/>
                  <a:pt x="9924" y="0"/>
                  <a:pt x="6393" y="0"/>
                </a:cubicBezTo>
                <a:close/>
                <a:moveTo>
                  <a:pt x="6393" y="11914"/>
                </a:moveTo>
                <a:cubicBezTo>
                  <a:pt x="3344" y="11914"/>
                  <a:pt x="871" y="9442"/>
                  <a:pt x="871" y="6393"/>
                </a:cubicBezTo>
                <a:cubicBezTo>
                  <a:pt x="871" y="3344"/>
                  <a:pt x="3344" y="872"/>
                  <a:pt x="6393" y="872"/>
                </a:cubicBezTo>
                <a:cubicBezTo>
                  <a:pt x="9442" y="872"/>
                  <a:pt x="11914" y="3344"/>
                  <a:pt x="11914" y="6393"/>
                </a:cubicBezTo>
                <a:cubicBezTo>
                  <a:pt x="11914" y="9442"/>
                  <a:pt x="9442" y="11914"/>
                  <a:pt x="6393" y="11914"/>
                </a:cubicBezTo>
                <a:close/>
                <a:moveTo>
                  <a:pt x="9385" y="3927"/>
                </a:moveTo>
                <a:lnTo>
                  <a:pt x="5365" y="7947"/>
                </a:lnTo>
                <a:lnTo>
                  <a:pt x="3400" y="5982"/>
                </a:lnTo>
                <a:cubicBezTo>
                  <a:pt x="3230" y="5811"/>
                  <a:pt x="2954" y="5812"/>
                  <a:pt x="2784" y="5982"/>
                </a:cubicBezTo>
                <a:cubicBezTo>
                  <a:pt x="2614" y="6152"/>
                  <a:pt x="2614" y="6428"/>
                  <a:pt x="2784" y="6598"/>
                </a:cubicBezTo>
                <a:lnTo>
                  <a:pt x="5044" y="8859"/>
                </a:lnTo>
                <a:cubicBezTo>
                  <a:pt x="5133" y="8947"/>
                  <a:pt x="5250" y="8987"/>
                  <a:pt x="5366" y="8984"/>
                </a:cubicBezTo>
                <a:cubicBezTo>
                  <a:pt x="5482" y="8987"/>
                  <a:pt x="5598" y="8947"/>
                  <a:pt x="5686" y="8859"/>
                </a:cubicBezTo>
                <a:lnTo>
                  <a:pt x="10002" y="4544"/>
                </a:lnTo>
                <a:cubicBezTo>
                  <a:pt x="10172" y="4373"/>
                  <a:pt x="10172" y="4097"/>
                  <a:pt x="10002" y="3927"/>
                </a:cubicBezTo>
                <a:cubicBezTo>
                  <a:pt x="9831" y="3757"/>
                  <a:pt x="9556" y="3757"/>
                  <a:pt x="9385" y="3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文本框 159"/>
          <p:cNvSpPr txBox="1"/>
          <p:nvPr/>
        </p:nvSpPr>
        <p:spPr>
          <a:xfrm>
            <a:off x="9078120" y="3588347"/>
            <a:ext cx="2458560" cy="2677656"/>
          </a:xfrm>
          <a:prstGeom prst="rect">
            <a:avLst/>
          </a:prstGeom>
          <a:noFill/>
        </p:spPr>
        <p:txBody>
          <a:bodyPr wrap="square">
            <a:spAutoFit/>
          </a:bodyPr>
          <a:lstStyle/>
          <a:p>
            <a:r>
              <a:rPr lang="zh-CN" altLang="en-US" sz="1200" dirty="0">
                <a:latin typeface="Times New Roman" panose="02020603050405020304" pitchFamily="18" charset="0"/>
              </a:rPr>
              <a:t>线性学习器：</a:t>
            </a:r>
            <a:endParaRPr lang="en-US" altLang="zh-CN" sz="1200" dirty="0">
              <a:latin typeface="Times New Roman" panose="02020603050405020304" pitchFamily="18" charset="0"/>
            </a:endParaRPr>
          </a:p>
          <a:p>
            <a:pPr lvl="1"/>
            <a:r>
              <a:rPr lang="zh-CN" altLang="en-US" sz="1200" dirty="0">
                <a:latin typeface="Times New Roman" panose="02020603050405020304" pitchFamily="18" charset="0"/>
              </a:rPr>
              <a:t>逻辑回归（</a:t>
            </a:r>
            <a:r>
              <a:rPr lang="en-US" altLang="zh-CN" sz="1200" dirty="0">
                <a:latin typeface="Times New Roman" panose="02020603050405020304" pitchFamily="18" charset="0"/>
              </a:rPr>
              <a:t>Logistic Regression</a:t>
            </a:r>
            <a:r>
              <a:rPr lang="zh-CN" altLang="en-US" sz="1200" dirty="0">
                <a:latin typeface="Times New Roman" panose="02020603050405020304" pitchFamily="18" charset="0"/>
              </a:rPr>
              <a:t>）</a:t>
            </a:r>
            <a:endParaRPr lang="en-US" altLang="zh-CN" sz="1200" dirty="0">
              <a:latin typeface="Times New Roman" panose="02020603050405020304" pitchFamily="18" charset="0"/>
            </a:endParaRPr>
          </a:p>
          <a:p>
            <a:endParaRPr lang="en-US" altLang="zh-CN" sz="1200" dirty="0">
              <a:latin typeface="Times New Roman" panose="02020603050405020304" pitchFamily="18" charset="0"/>
            </a:endParaRPr>
          </a:p>
          <a:p>
            <a:r>
              <a:rPr lang="zh-CN" altLang="en-US" sz="1200" dirty="0">
                <a:latin typeface="Times New Roman" panose="02020603050405020304" pitchFamily="18" charset="0"/>
              </a:rPr>
              <a:t>基于树的技术：</a:t>
            </a:r>
            <a:endParaRPr lang="zh-CN" altLang="en-US" sz="1200" dirty="0">
              <a:latin typeface="Times New Roman" panose="02020603050405020304" pitchFamily="18" charset="0"/>
            </a:endParaRPr>
          </a:p>
          <a:p>
            <a:pPr marL="171450" indent="-171450">
              <a:buFont typeface="Wingdings" panose="05000000000000000000" pitchFamily="2" charset="2"/>
              <a:buChar char="Ø"/>
            </a:pPr>
            <a:r>
              <a:rPr lang="zh-CN" altLang="en-US" sz="1200" dirty="0">
                <a:latin typeface="Times New Roman" panose="02020603050405020304" pitchFamily="18" charset="0"/>
              </a:rPr>
              <a:t>袋状集合：</a:t>
            </a:r>
            <a:endParaRPr lang="en-US" altLang="zh-CN" sz="1200" dirty="0">
              <a:latin typeface="Times New Roman" panose="02020603050405020304" pitchFamily="18" charset="0"/>
            </a:endParaRPr>
          </a:p>
          <a:p>
            <a:pPr lvl="1"/>
            <a:r>
              <a:rPr lang="zh-CN" altLang="en-US" sz="1200" dirty="0">
                <a:latin typeface="Times New Roman" panose="02020603050405020304" pitchFamily="18" charset="0"/>
              </a:rPr>
              <a:t>随机森林（</a:t>
            </a:r>
            <a:r>
              <a:rPr lang="en-US" altLang="zh-CN" sz="1200" dirty="0">
                <a:latin typeface="Times New Roman" panose="02020603050405020304" pitchFamily="18" charset="0"/>
              </a:rPr>
              <a:t>Random Forest</a:t>
            </a:r>
            <a:r>
              <a:rPr lang="zh-CN" altLang="en-US" sz="1200" dirty="0">
                <a:latin typeface="Times New Roman" panose="02020603050405020304" pitchFamily="18" charset="0"/>
              </a:rPr>
              <a:t>）</a:t>
            </a:r>
            <a:endParaRPr lang="en-US" altLang="zh-CN" sz="1200" dirty="0">
              <a:latin typeface="Times New Roman" panose="02020603050405020304" pitchFamily="18" charset="0"/>
            </a:endParaRPr>
          </a:p>
          <a:p>
            <a:pPr marL="171450" indent="-171450">
              <a:buFont typeface="Wingdings" panose="05000000000000000000" pitchFamily="2" charset="2"/>
              <a:buChar char="Ø"/>
            </a:pPr>
            <a:r>
              <a:rPr lang="zh-CN" altLang="en-US" sz="1200" dirty="0">
                <a:latin typeface="Times New Roman" panose="02020603050405020304" pitchFamily="18" charset="0"/>
              </a:rPr>
              <a:t>提升集合：</a:t>
            </a:r>
            <a:endParaRPr lang="en-US" altLang="zh-CN" sz="1200" dirty="0">
              <a:latin typeface="Times New Roman" panose="02020603050405020304" pitchFamily="18" charset="0"/>
            </a:endParaRPr>
          </a:p>
          <a:p>
            <a:pPr lvl="1"/>
            <a:r>
              <a:rPr lang="zh-CN" altLang="en-US" sz="1200" dirty="0">
                <a:latin typeface="Times New Roman" panose="02020603050405020304" pitchFamily="18" charset="0"/>
              </a:rPr>
              <a:t>梯度提升树（</a:t>
            </a:r>
            <a:r>
              <a:rPr lang="en-US" altLang="zh-CN" sz="1200" dirty="0">
                <a:latin typeface="Times New Roman" panose="02020603050405020304" pitchFamily="18" charset="0"/>
              </a:rPr>
              <a:t>Gradient-boosted Trees</a:t>
            </a:r>
            <a:r>
              <a:rPr lang="zh-CN" altLang="en-US" sz="1200" dirty="0">
                <a:latin typeface="Times New Roman" panose="02020603050405020304" pitchFamily="18" charset="0"/>
              </a:rPr>
              <a:t>）</a:t>
            </a:r>
            <a:endParaRPr lang="en-US" altLang="zh-CN" sz="1200" dirty="0">
              <a:latin typeface="Times New Roman" panose="02020603050405020304" pitchFamily="18" charset="0"/>
            </a:endParaRPr>
          </a:p>
          <a:p>
            <a:pPr lvl="1"/>
            <a:r>
              <a:rPr lang="zh-CN" altLang="en-US" sz="1200" dirty="0">
                <a:latin typeface="Times New Roman" panose="02020603050405020304" pitchFamily="18" charset="0"/>
              </a:rPr>
              <a:t>带有梯度提升决策树的轻型 </a:t>
            </a:r>
            <a:r>
              <a:rPr lang="en-US" altLang="zh-CN" sz="1200" dirty="0">
                <a:latin typeface="Times New Roman" panose="02020603050405020304" pitchFamily="18" charset="0"/>
              </a:rPr>
              <a:t>GBM</a:t>
            </a:r>
            <a:r>
              <a:rPr lang="zh-CN" altLang="en-US" sz="1200" dirty="0">
                <a:latin typeface="Times New Roman" panose="02020603050405020304" pitchFamily="18" charset="0"/>
              </a:rPr>
              <a:t>（</a:t>
            </a:r>
            <a:r>
              <a:rPr lang="en-US" altLang="zh-CN" sz="1200" dirty="0">
                <a:latin typeface="Times New Roman" panose="02020603050405020304" pitchFamily="18" charset="0"/>
              </a:rPr>
              <a:t>Light GBM with gradient-boosted decision trees</a:t>
            </a:r>
            <a:r>
              <a:rPr lang="zh-CN" altLang="en-US" sz="1200" dirty="0">
                <a:latin typeface="Times New Roman" panose="02020603050405020304" pitchFamily="18" charset="0"/>
              </a:rPr>
              <a:t>）</a:t>
            </a:r>
            <a:endParaRPr lang="en-US" altLang="zh-CN" sz="1200" dirty="0">
              <a:latin typeface="Times New Roman" panose="02020603050405020304" pitchFamily="18" charset="0"/>
            </a:endParaRPr>
          </a:p>
        </p:txBody>
      </p:sp>
      <p:sp>
        <p:nvSpPr>
          <p:cNvPr id="161" name="iconfont-10019-4889842"/>
          <p:cNvSpPr/>
          <p:nvPr/>
        </p:nvSpPr>
        <p:spPr>
          <a:xfrm>
            <a:off x="8849811" y="4358062"/>
            <a:ext cx="228309" cy="228346"/>
          </a:xfrm>
          <a:custGeom>
            <a:avLst/>
            <a:gdLst>
              <a:gd name="T0" fmla="*/ 6393 w 12786"/>
              <a:gd name="T1" fmla="*/ 0 h 12786"/>
              <a:gd name="T2" fmla="*/ 0 w 12786"/>
              <a:gd name="T3" fmla="*/ 6393 h 12786"/>
              <a:gd name="T4" fmla="*/ 6393 w 12786"/>
              <a:gd name="T5" fmla="*/ 12786 h 12786"/>
              <a:gd name="T6" fmla="*/ 12786 w 12786"/>
              <a:gd name="T7" fmla="*/ 6393 h 12786"/>
              <a:gd name="T8" fmla="*/ 6393 w 12786"/>
              <a:gd name="T9" fmla="*/ 0 h 12786"/>
              <a:gd name="T10" fmla="*/ 6393 w 12786"/>
              <a:gd name="T11" fmla="*/ 11914 h 12786"/>
              <a:gd name="T12" fmla="*/ 871 w 12786"/>
              <a:gd name="T13" fmla="*/ 6393 h 12786"/>
              <a:gd name="T14" fmla="*/ 6393 w 12786"/>
              <a:gd name="T15" fmla="*/ 872 h 12786"/>
              <a:gd name="T16" fmla="*/ 11914 w 12786"/>
              <a:gd name="T17" fmla="*/ 6393 h 12786"/>
              <a:gd name="T18" fmla="*/ 6393 w 12786"/>
              <a:gd name="T19" fmla="*/ 11914 h 12786"/>
              <a:gd name="T20" fmla="*/ 9385 w 12786"/>
              <a:gd name="T21" fmla="*/ 3927 h 12786"/>
              <a:gd name="T22" fmla="*/ 5365 w 12786"/>
              <a:gd name="T23" fmla="*/ 7947 h 12786"/>
              <a:gd name="T24" fmla="*/ 3400 w 12786"/>
              <a:gd name="T25" fmla="*/ 5982 h 12786"/>
              <a:gd name="T26" fmla="*/ 2784 w 12786"/>
              <a:gd name="T27" fmla="*/ 5982 h 12786"/>
              <a:gd name="T28" fmla="*/ 2784 w 12786"/>
              <a:gd name="T29" fmla="*/ 6598 h 12786"/>
              <a:gd name="T30" fmla="*/ 5044 w 12786"/>
              <a:gd name="T31" fmla="*/ 8859 h 12786"/>
              <a:gd name="T32" fmla="*/ 5366 w 12786"/>
              <a:gd name="T33" fmla="*/ 8984 h 12786"/>
              <a:gd name="T34" fmla="*/ 5686 w 12786"/>
              <a:gd name="T35" fmla="*/ 8859 h 12786"/>
              <a:gd name="T36" fmla="*/ 10002 w 12786"/>
              <a:gd name="T37" fmla="*/ 4544 h 12786"/>
              <a:gd name="T38" fmla="*/ 10002 w 12786"/>
              <a:gd name="T39" fmla="*/ 3927 h 12786"/>
              <a:gd name="T40" fmla="*/ 9385 w 12786"/>
              <a:gd name="T41" fmla="*/ 3927 h 1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6" h="12786">
                <a:moveTo>
                  <a:pt x="6393" y="0"/>
                </a:moveTo>
                <a:cubicBezTo>
                  <a:pt x="2862" y="0"/>
                  <a:pt x="0" y="2862"/>
                  <a:pt x="0" y="6393"/>
                </a:cubicBezTo>
                <a:cubicBezTo>
                  <a:pt x="0" y="9924"/>
                  <a:pt x="2862" y="12786"/>
                  <a:pt x="6393" y="12786"/>
                </a:cubicBezTo>
                <a:cubicBezTo>
                  <a:pt x="9924" y="12786"/>
                  <a:pt x="12786" y="9924"/>
                  <a:pt x="12786" y="6393"/>
                </a:cubicBezTo>
                <a:cubicBezTo>
                  <a:pt x="12786" y="2862"/>
                  <a:pt x="9924" y="0"/>
                  <a:pt x="6393" y="0"/>
                </a:cubicBezTo>
                <a:close/>
                <a:moveTo>
                  <a:pt x="6393" y="11914"/>
                </a:moveTo>
                <a:cubicBezTo>
                  <a:pt x="3344" y="11914"/>
                  <a:pt x="871" y="9442"/>
                  <a:pt x="871" y="6393"/>
                </a:cubicBezTo>
                <a:cubicBezTo>
                  <a:pt x="871" y="3344"/>
                  <a:pt x="3344" y="872"/>
                  <a:pt x="6393" y="872"/>
                </a:cubicBezTo>
                <a:cubicBezTo>
                  <a:pt x="9442" y="872"/>
                  <a:pt x="11914" y="3344"/>
                  <a:pt x="11914" y="6393"/>
                </a:cubicBezTo>
                <a:cubicBezTo>
                  <a:pt x="11914" y="9442"/>
                  <a:pt x="9442" y="11914"/>
                  <a:pt x="6393" y="11914"/>
                </a:cubicBezTo>
                <a:close/>
                <a:moveTo>
                  <a:pt x="9385" y="3927"/>
                </a:moveTo>
                <a:lnTo>
                  <a:pt x="5365" y="7947"/>
                </a:lnTo>
                <a:lnTo>
                  <a:pt x="3400" y="5982"/>
                </a:lnTo>
                <a:cubicBezTo>
                  <a:pt x="3230" y="5811"/>
                  <a:pt x="2954" y="5812"/>
                  <a:pt x="2784" y="5982"/>
                </a:cubicBezTo>
                <a:cubicBezTo>
                  <a:pt x="2614" y="6152"/>
                  <a:pt x="2614" y="6428"/>
                  <a:pt x="2784" y="6598"/>
                </a:cubicBezTo>
                <a:lnTo>
                  <a:pt x="5044" y="8859"/>
                </a:lnTo>
                <a:cubicBezTo>
                  <a:pt x="5133" y="8947"/>
                  <a:pt x="5250" y="8987"/>
                  <a:pt x="5366" y="8984"/>
                </a:cubicBezTo>
                <a:cubicBezTo>
                  <a:pt x="5482" y="8987"/>
                  <a:pt x="5598" y="8947"/>
                  <a:pt x="5686" y="8859"/>
                </a:cubicBezTo>
                <a:lnTo>
                  <a:pt x="10002" y="4544"/>
                </a:lnTo>
                <a:cubicBezTo>
                  <a:pt x="10172" y="4373"/>
                  <a:pt x="10172" y="4097"/>
                  <a:pt x="10002" y="3927"/>
                </a:cubicBezTo>
                <a:cubicBezTo>
                  <a:pt x="9831" y="3757"/>
                  <a:pt x="9556" y="3757"/>
                  <a:pt x="9385" y="3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1926302" cy="824400"/>
            <a:chOff x="0" y="0"/>
            <a:chExt cx="2457454" cy="824400"/>
          </a:xfrm>
        </p:grpSpPr>
        <p:sp>
          <p:nvSpPr>
            <p:cNvPr id="3" name="矩形: 圆顶角 2"/>
            <p:cNvSpPr/>
            <p:nvPr/>
          </p:nvSpPr>
          <p:spPr>
            <a:xfrm rot="5400000">
              <a:off x="799064" y="-799064"/>
              <a:ext cx="824400" cy="2422527"/>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5" name="矩形: 圆角 4"/>
            <p:cNvSpPr/>
            <p:nvPr/>
          </p:nvSpPr>
          <p:spPr>
            <a:xfrm>
              <a:off x="2387602" y="168994"/>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圆顶角 7"/>
          <p:cNvSpPr/>
          <p:nvPr/>
        </p:nvSpPr>
        <p:spPr>
          <a:xfrm>
            <a:off x="495301" y="1411345"/>
            <a:ext cx="11201398" cy="1253066"/>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303197" y="182031"/>
            <a:ext cx="2338078" cy="46166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研究方案</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2" name="矩形 1"/>
          <p:cNvSpPr/>
          <p:nvPr/>
        </p:nvSpPr>
        <p:spPr>
          <a:xfrm>
            <a:off x="523240" y="1430020"/>
            <a:ext cx="11189970" cy="125314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将基于机器学习的索引收益评估技术，提出</a:t>
            </a:r>
            <a:r>
              <a:rPr lang="zh-CN" altLang="en-US"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结合</a:t>
            </a:r>
            <a:r>
              <a:rPr lang="en-US" altLang="zh-CN" sz="200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OceanBase</a:t>
            </a:r>
            <a:r>
              <a:rPr lang="zh-CN" altLang="en-US"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不同索引类型</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的深度强化学习索引选择算法。拟加入负载索引扫描行数特征矩阵，并对奖励值进行归一化处理，提高索引选择的准确性和效率。</a:t>
            </a:r>
            <a:endParaRPr kumimoji="0" lang="zh-CN" altLang="en-US" sz="20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矩形 6"/>
          <p:cNvSpPr/>
          <p:nvPr/>
        </p:nvSpPr>
        <p:spPr>
          <a:xfrm>
            <a:off x="0" y="811730"/>
            <a:ext cx="7676660" cy="576064"/>
          </a:xfrm>
          <a:prstGeom prst="rect">
            <a:avLst/>
          </a:prstGeom>
          <a:gradFill>
            <a:gsLst>
              <a:gs pos="86000">
                <a:schemeClr val="accent3">
                  <a:lumMod val="20000"/>
                  <a:lumOff val="80000"/>
                </a:schemeClr>
              </a:gs>
              <a:gs pos="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sym typeface="+mn-ea"/>
            </a:endParaRPr>
          </a:p>
        </p:txBody>
      </p:sp>
      <p:sp>
        <p:nvSpPr>
          <p:cNvPr id="10" name="矩形 9"/>
          <p:cNvSpPr/>
          <p:nvPr/>
        </p:nvSpPr>
        <p:spPr>
          <a:xfrm>
            <a:off x="832448" y="811730"/>
            <a:ext cx="7212511"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rPr>
              <a:t>基于强化学习的索引选择方法</a:t>
            </a:r>
            <a:endPar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endParaRPr>
          </a:p>
        </p:txBody>
      </p:sp>
      <p:sp>
        <p:nvSpPr>
          <p:cNvPr id="11" name="iconfont-10774-5766810"/>
          <p:cNvSpPr/>
          <p:nvPr/>
        </p:nvSpPr>
        <p:spPr>
          <a:xfrm>
            <a:off x="438574" y="926920"/>
            <a:ext cx="345684" cy="345684"/>
          </a:xfrm>
          <a:custGeom>
            <a:avLst/>
            <a:gdLst>
              <a:gd name="T0" fmla="*/ 0 w 12800"/>
              <a:gd name="T1" fmla="*/ 6400 h 12800"/>
              <a:gd name="T2" fmla="*/ 6400 w 12800"/>
              <a:gd name="T3" fmla="*/ 12800 h 12800"/>
              <a:gd name="T4" fmla="*/ 12800 w 12800"/>
              <a:gd name="T5" fmla="*/ 6400 h 12800"/>
              <a:gd name="T6" fmla="*/ 6400 w 12800"/>
              <a:gd name="T7" fmla="*/ 0 h 12800"/>
              <a:gd name="T8" fmla="*/ 0 w 12800"/>
              <a:gd name="T9" fmla="*/ 6400 h 12800"/>
              <a:gd name="T10" fmla="*/ 5067 w 12800"/>
              <a:gd name="T11" fmla="*/ 2587 h 12800"/>
              <a:gd name="T12" fmla="*/ 8507 w 12800"/>
              <a:gd name="T13" fmla="*/ 6027 h 12800"/>
              <a:gd name="T14" fmla="*/ 8640 w 12800"/>
              <a:gd name="T15" fmla="*/ 6400 h 12800"/>
              <a:gd name="T16" fmla="*/ 8507 w 12800"/>
              <a:gd name="T17" fmla="*/ 6773 h 12800"/>
              <a:gd name="T18" fmla="*/ 5067 w 12800"/>
              <a:gd name="T19" fmla="*/ 10213 h 12800"/>
              <a:gd name="T20" fmla="*/ 4373 w 12800"/>
              <a:gd name="T21" fmla="*/ 10213 h 12800"/>
              <a:gd name="T22" fmla="*/ 4320 w 12800"/>
              <a:gd name="T23" fmla="*/ 10160 h 12800"/>
              <a:gd name="T24" fmla="*/ 4320 w 12800"/>
              <a:gd name="T25" fmla="*/ 9467 h 12800"/>
              <a:gd name="T26" fmla="*/ 7360 w 12800"/>
              <a:gd name="T27" fmla="*/ 6400 h 12800"/>
              <a:gd name="T28" fmla="*/ 4293 w 12800"/>
              <a:gd name="T29" fmla="*/ 3333 h 12800"/>
              <a:gd name="T30" fmla="*/ 4293 w 12800"/>
              <a:gd name="T31" fmla="*/ 2640 h 12800"/>
              <a:gd name="T32" fmla="*/ 4347 w 12800"/>
              <a:gd name="T33" fmla="*/ 2587 h 12800"/>
              <a:gd name="T34" fmla="*/ 5067 w 12800"/>
              <a:gd name="T35" fmla="*/ 258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00" h="12800">
                <a:moveTo>
                  <a:pt x="0" y="6400"/>
                </a:moveTo>
                <a:cubicBezTo>
                  <a:pt x="0" y="9947"/>
                  <a:pt x="2853" y="12800"/>
                  <a:pt x="6400" y="12800"/>
                </a:cubicBezTo>
                <a:cubicBezTo>
                  <a:pt x="9947" y="12800"/>
                  <a:pt x="12800" y="9947"/>
                  <a:pt x="12800" y="6400"/>
                </a:cubicBezTo>
                <a:cubicBezTo>
                  <a:pt x="12800" y="2853"/>
                  <a:pt x="9947" y="0"/>
                  <a:pt x="6400" y="0"/>
                </a:cubicBezTo>
                <a:cubicBezTo>
                  <a:pt x="2853" y="0"/>
                  <a:pt x="0" y="2853"/>
                  <a:pt x="0" y="6400"/>
                </a:cubicBezTo>
                <a:close/>
                <a:moveTo>
                  <a:pt x="5067" y="2587"/>
                </a:moveTo>
                <a:lnTo>
                  <a:pt x="8507" y="6027"/>
                </a:lnTo>
                <a:cubicBezTo>
                  <a:pt x="8613" y="6133"/>
                  <a:pt x="8667" y="6267"/>
                  <a:pt x="8640" y="6400"/>
                </a:cubicBezTo>
                <a:cubicBezTo>
                  <a:pt x="8640" y="6533"/>
                  <a:pt x="8587" y="6667"/>
                  <a:pt x="8507" y="6773"/>
                </a:cubicBezTo>
                <a:lnTo>
                  <a:pt x="5067" y="10213"/>
                </a:lnTo>
                <a:cubicBezTo>
                  <a:pt x="4880" y="10400"/>
                  <a:pt x="4560" y="10400"/>
                  <a:pt x="4373" y="10213"/>
                </a:cubicBezTo>
                <a:lnTo>
                  <a:pt x="4320" y="10160"/>
                </a:lnTo>
                <a:cubicBezTo>
                  <a:pt x="4133" y="9973"/>
                  <a:pt x="4133" y="9653"/>
                  <a:pt x="4320" y="9467"/>
                </a:cubicBezTo>
                <a:lnTo>
                  <a:pt x="7360" y="6400"/>
                </a:lnTo>
                <a:lnTo>
                  <a:pt x="4293" y="3333"/>
                </a:lnTo>
                <a:cubicBezTo>
                  <a:pt x="4107" y="3147"/>
                  <a:pt x="4107" y="2827"/>
                  <a:pt x="4293" y="2640"/>
                </a:cubicBezTo>
                <a:lnTo>
                  <a:pt x="4347" y="2587"/>
                </a:lnTo>
                <a:cubicBezTo>
                  <a:pt x="4533" y="2400"/>
                  <a:pt x="4853" y="2400"/>
                  <a:pt x="5067" y="2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圆角 47"/>
          <p:cNvSpPr/>
          <p:nvPr/>
        </p:nvSpPr>
        <p:spPr>
          <a:xfrm>
            <a:off x="528108" y="6406983"/>
            <a:ext cx="11257491" cy="364621"/>
          </a:xfrm>
          <a:prstGeom prst="roundRect">
            <a:avLst>
              <a:gd name="adj" fmla="val 0"/>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将索引选择问题映射到马尔可夫决策过程中</a:t>
            </a:r>
            <a:endParaRPr lang="zh-CN" altLang="en-US" b="1" dirty="0">
              <a:solidFill>
                <a:schemeClr val="tx1"/>
              </a:solidFill>
            </a:endParaRPr>
          </a:p>
        </p:txBody>
      </p:sp>
      <p:grpSp>
        <p:nvGrpSpPr>
          <p:cNvPr id="21" name="组合 20"/>
          <p:cNvGrpSpPr/>
          <p:nvPr/>
        </p:nvGrpSpPr>
        <p:grpSpPr>
          <a:xfrm>
            <a:off x="523240" y="2815011"/>
            <a:ext cx="4490720" cy="3422617"/>
            <a:chOff x="523240" y="2805463"/>
            <a:chExt cx="4490720" cy="3422617"/>
          </a:xfrm>
        </p:grpSpPr>
        <p:sp>
          <p:nvSpPr>
            <p:cNvPr id="9" name="矩形: 圆角 8"/>
            <p:cNvSpPr/>
            <p:nvPr/>
          </p:nvSpPr>
          <p:spPr>
            <a:xfrm>
              <a:off x="523240" y="2805463"/>
              <a:ext cx="4490720" cy="3422617"/>
            </a:xfrm>
            <a:prstGeom prst="roundRect">
              <a:avLst>
                <a:gd name="adj" fmla="val 2125"/>
              </a:avLst>
            </a:prstGeom>
            <a:solidFill>
              <a:schemeClr val="bg1"/>
            </a:solidFill>
            <a:ln w="12700" cap="flat" cmpd="sng" algn="ctr">
              <a:noFill/>
              <a:prstDash val="solid"/>
              <a:miter lim="800000"/>
            </a:ln>
            <a:effectLst>
              <a:outerShdw blurRad="635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1416" y="2897822"/>
              <a:ext cx="4288155" cy="2789555"/>
            </a:xfrm>
            <a:prstGeom prst="rect">
              <a:avLst/>
            </a:prstGeom>
          </p:spPr>
        </p:pic>
        <p:sp>
          <p:nvSpPr>
            <p:cNvPr id="14" name="文本框 13"/>
            <p:cNvSpPr txBox="1"/>
            <p:nvPr/>
          </p:nvSpPr>
          <p:spPr>
            <a:xfrm>
              <a:off x="768815" y="5767144"/>
              <a:ext cx="3744920" cy="377479"/>
            </a:xfrm>
            <a:prstGeom prst="rect">
              <a:avLst/>
            </a:prstGeom>
            <a:noFill/>
          </p:spPr>
          <p:txBody>
            <a:bodyPr wrap="square" rtlCol="0" anchor="t">
              <a:no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演员</a:t>
              </a:r>
              <a:r>
                <a:rPr kumimoji="0" lang="en-US" altLang="zh-CN" sz="16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r>
                <a:rPr kumimoji="0" lang="zh-CN" altLang="en-US" sz="16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评论家网络</a:t>
              </a:r>
              <a:endParaRPr kumimoji="0" lang="zh-CN" altLang="en-US" sz="16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grpSp>
      <p:grpSp>
        <p:nvGrpSpPr>
          <p:cNvPr id="32" name="组合 31"/>
          <p:cNvGrpSpPr/>
          <p:nvPr/>
        </p:nvGrpSpPr>
        <p:grpSpPr>
          <a:xfrm>
            <a:off x="7484110" y="2815011"/>
            <a:ext cx="4184650" cy="960360"/>
            <a:chOff x="7495592" y="2845867"/>
            <a:chExt cx="4184650" cy="960360"/>
          </a:xfrm>
        </p:grpSpPr>
        <p:grpSp>
          <p:nvGrpSpPr>
            <p:cNvPr id="31" name="组合 30"/>
            <p:cNvGrpSpPr/>
            <p:nvPr/>
          </p:nvGrpSpPr>
          <p:grpSpPr>
            <a:xfrm>
              <a:off x="7495592" y="2845867"/>
              <a:ext cx="4184650" cy="960360"/>
              <a:chOff x="7495592" y="2845867"/>
              <a:chExt cx="4184650" cy="960360"/>
            </a:xfrm>
          </p:grpSpPr>
          <p:sp>
            <p:nvSpPr>
              <p:cNvPr id="24" name="矩形: 圆角 23"/>
              <p:cNvSpPr/>
              <p:nvPr/>
            </p:nvSpPr>
            <p:spPr>
              <a:xfrm>
                <a:off x="7495592" y="3036159"/>
                <a:ext cx="4184650" cy="770068"/>
              </a:xfrm>
              <a:prstGeom prst="roundRect">
                <a:avLst>
                  <a:gd name="adj" fmla="val 5895"/>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7" name="矩形: 圆角 26"/>
              <p:cNvSpPr/>
              <p:nvPr/>
            </p:nvSpPr>
            <p:spPr>
              <a:xfrm>
                <a:off x="8446946" y="2845867"/>
                <a:ext cx="2395998" cy="362828"/>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创建候选索引</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sp>
          <p:nvSpPr>
            <p:cNvPr id="28" name="矩形 1050"/>
            <p:cNvSpPr/>
            <p:nvPr/>
          </p:nvSpPr>
          <p:spPr>
            <a:xfrm>
              <a:off x="7620452" y="3349675"/>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全局索引</a:t>
              </a:r>
              <a:endParaRPr lang="zh-CN" altLang="en-US" sz="1400" dirty="0">
                <a:solidFill>
                  <a:schemeClr val="tx1"/>
                </a:solidFill>
              </a:endParaRPr>
            </a:p>
          </p:txBody>
        </p:sp>
        <p:sp>
          <p:nvSpPr>
            <p:cNvPr id="29" name="矩形 1050"/>
            <p:cNvSpPr/>
            <p:nvPr/>
          </p:nvSpPr>
          <p:spPr>
            <a:xfrm>
              <a:off x="8976526" y="3349675"/>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局部索引</a:t>
              </a:r>
              <a:endParaRPr lang="zh-CN" altLang="en-US" sz="1400" dirty="0">
                <a:solidFill>
                  <a:schemeClr val="tx1"/>
                </a:solidFill>
              </a:endParaRPr>
            </a:p>
          </p:txBody>
        </p:sp>
        <p:sp>
          <p:nvSpPr>
            <p:cNvPr id="30" name="矩形 1050"/>
            <p:cNvSpPr/>
            <p:nvPr/>
          </p:nvSpPr>
          <p:spPr>
            <a:xfrm>
              <a:off x="10328037" y="3349675"/>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solidFill>
                    <a:schemeClr val="tx1"/>
                  </a:solidFill>
                </a:rPr>
                <a:t>……</a:t>
              </a:r>
              <a:endParaRPr lang="zh-CN" altLang="en-US" sz="1400" dirty="0">
                <a:solidFill>
                  <a:schemeClr val="tx1"/>
                </a:solidFill>
              </a:endParaRPr>
            </a:p>
          </p:txBody>
        </p:sp>
      </p:grpSp>
      <p:sp>
        <p:nvSpPr>
          <p:cNvPr id="33" name="箭头: 左 32"/>
          <p:cNvSpPr/>
          <p:nvPr/>
        </p:nvSpPr>
        <p:spPr>
          <a:xfrm>
            <a:off x="5138820" y="3167086"/>
            <a:ext cx="2267820" cy="523828"/>
          </a:xfrm>
          <a:prstGeom prst="lef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Action</a:t>
            </a:r>
            <a:r>
              <a:rPr lang="zh-CN" altLang="en-US"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矩阵</a:t>
            </a:r>
            <a:endParaRPr lang="zh-CN" altLang="en-US"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7" name="组合 56"/>
          <p:cNvGrpSpPr/>
          <p:nvPr/>
        </p:nvGrpSpPr>
        <p:grpSpPr>
          <a:xfrm>
            <a:off x="7484110" y="3975291"/>
            <a:ext cx="4184650" cy="1431592"/>
            <a:chOff x="7484110" y="4204558"/>
            <a:chExt cx="4184650" cy="1431592"/>
          </a:xfrm>
        </p:grpSpPr>
        <p:sp>
          <p:nvSpPr>
            <p:cNvPr id="39" name="矩形: 圆角 38"/>
            <p:cNvSpPr/>
            <p:nvPr/>
          </p:nvSpPr>
          <p:spPr>
            <a:xfrm>
              <a:off x="7484110" y="4394849"/>
              <a:ext cx="4184650" cy="1241301"/>
            </a:xfrm>
            <a:prstGeom prst="roundRect">
              <a:avLst>
                <a:gd name="adj" fmla="val 5895"/>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矩形: 圆角 39"/>
            <p:cNvSpPr/>
            <p:nvPr/>
          </p:nvSpPr>
          <p:spPr>
            <a:xfrm>
              <a:off x="8435464" y="4204558"/>
              <a:ext cx="2395998" cy="362828"/>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访问数据库</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36" name="矩形 1050"/>
            <p:cNvSpPr/>
            <p:nvPr/>
          </p:nvSpPr>
          <p:spPr>
            <a:xfrm>
              <a:off x="7608970" y="4708366"/>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负载的特征信息</a:t>
              </a:r>
              <a:endParaRPr lang="zh-CN" altLang="en-US" sz="1400" dirty="0">
                <a:solidFill>
                  <a:schemeClr val="tx1"/>
                </a:solidFill>
              </a:endParaRPr>
            </a:p>
          </p:txBody>
        </p:sp>
        <p:sp>
          <p:nvSpPr>
            <p:cNvPr id="37" name="矩形 1050"/>
            <p:cNvSpPr/>
            <p:nvPr/>
          </p:nvSpPr>
          <p:spPr>
            <a:xfrm>
              <a:off x="8965044" y="4708366"/>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负载代价</a:t>
              </a:r>
              <a:endParaRPr lang="zh-CN" altLang="en-US" sz="1400" dirty="0">
                <a:solidFill>
                  <a:schemeClr val="tx1"/>
                </a:solidFill>
              </a:endParaRPr>
            </a:p>
          </p:txBody>
        </p:sp>
        <p:sp>
          <p:nvSpPr>
            <p:cNvPr id="38" name="矩形 1050"/>
            <p:cNvSpPr/>
            <p:nvPr/>
          </p:nvSpPr>
          <p:spPr>
            <a:xfrm>
              <a:off x="10316555" y="4708366"/>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索引扫描行数</a:t>
              </a:r>
              <a:endParaRPr lang="zh-CN" altLang="en-US" sz="1400" dirty="0">
                <a:solidFill>
                  <a:schemeClr val="tx1"/>
                </a:solidFill>
              </a:endParaRPr>
            </a:p>
          </p:txBody>
        </p:sp>
        <p:sp>
          <p:nvSpPr>
            <p:cNvPr id="41" name="矩形 1050"/>
            <p:cNvSpPr/>
            <p:nvPr/>
          </p:nvSpPr>
          <p:spPr>
            <a:xfrm>
              <a:off x="7608970" y="5156041"/>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索引存储空间</a:t>
              </a:r>
              <a:endParaRPr lang="zh-CN" altLang="en-US" sz="1400" dirty="0">
                <a:solidFill>
                  <a:schemeClr val="tx1"/>
                </a:solidFill>
              </a:endParaRPr>
            </a:p>
          </p:txBody>
        </p:sp>
        <p:sp>
          <p:nvSpPr>
            <p:cNvPr id="42" name="矩形 1050"/>
            <p:cNvSpPr/>
            <p:nvPr/>
          </p:nvSpPr>
          <p:spPr>
            <a:xfrm>
              <a:off x="8965044" y="5156041"/>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索引候选项</a:t>
              </a:r>
              <a:endParaRPr lang="zh-CN" altLang="en-US" sz="1400" dirty="0">
                <a:solidFill>
                  <a:schemeClr val="tx1"/>
                </a:solidFill>
              </a:endParaRPr>
            </a:p>
          </p:txBody>
        </p:sp>
        <p:sp>
          <p:nvSpPr>
            <p:cNvPr id="43" name="矩形 1050"/>
            <p:cNvSpPr/>
            <p:nvPr/>
          </p:nvSpPr>
          <p:spPr>
            <a:xfrm>
              <a:off x="10316555" y="5152818"/>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solidFill>
                    <a:schemeClr val="tx1"/>
                  </a:solidFill>
                </a:rPr>
                <a:t>……</a:t>
              </a:r>
              <a:endParaRPr lang="zh-CN" altLang="en-US" sz="1400" dirty="0">
                <a:solidFill>
                  <a:schemeClr val="tx1"/>
                </a:solidFill>
              </a:endParaRPr>
            </a:p>
          </p:txBody>
        </p:sp>
      </p:grpSp>
      <p:sp>
        <p:nvSpPr>
          <p:cNvPr id="44" name="箭头: 左 43"/>
          <p:cNvSpPr/>
          <p:nvPr/>
        </p:nvSpPr>
        <p:spPr>
          <a:xfrm>
            <a:off x="5122264" y="4182050"/>
            <a:ext cx="2267820" cy="1158042"/>
          </a:xfrm>
          <a:prstGeom prst="leftArrow">
            <a:avLst>
              <a:gd name="adj1" fmla="val 78075"/>
              <a:gd name="adj2" fmla="val 2543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200"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State:</a:t>
            </a:r>
            <a:r>
              <a:rPr lang="zh-CN" altLang="en-US" sz="1200"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索引的选择度矩阵 </a:t>
            </a:r>
            <a:r>
              <a:rPr lang="en-US" altLang="zh-CN" sz="1200"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IS</a:t>
            </a:r>
            <a:r>
              <a:rPr lang="zh-CN" altLang="en-US" sz="1200"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，索引的扫描行数特征矩阵 </a:t>
            </a:r>
            <a:r>
              <a:rPr lang="en-US" altLang="zh-CN" sz="1200"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IR </a:t>
            </a:r>
            <a:r>
              <a:rPr lang="zh-CN" altLang="en-US" sz="1200"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索引的负载代价矩阵 </a:t>
            </a:r>
            <a:r>
              <a:rPr lang="en-US" altLang="zh-CN" sz="1200"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IC</a:t>
            </a:r>
            <a:endParaRPr lang="zh-CN" altLang="en-US" sz="1200"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箭头: 左 57"/>
          <p:cNvSpPr/>
          <p:nvPr/>
        </p:nvSpPr>
        <p:spPr>
          <a:xfrm>
            <a:off x="5138820" y="5652200"/>
            <a:ext cx="2267820" cy="523828"/>
          </a:xfrm>
          <a:prstGeom prst="lef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b="1" i="1" dirty="0" err="1">
                <a:solidFill>
                  <a:srgbClr val="FFFFFF"/>
                </a:solidFill>
                <a:latin typeface="Times New Roman" panose="02020603050405020304" pitchFamily="18" charset="0"/>
                <a:ea typeface="微软雅黑" panose="020B0503020204020204" pitchFamily="34" charset="-122"/>
                <a:cs typeface="Times New Roman" panose="02020603050405020304" pitchFamily="18" charset="0"/>
              </a:rPr>
              <a:t>Reward&amp;Agent</a:t>
            </a:r>
            <a:endParaRPr lang="zh-CN" altLang="en-US" b="1" i="1" dirty="0">
              <a:solidFill>
                <a:srgbClr val="FFFF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矩形: 圆角 59"/>
          <p:cNvSpPr/>
          <p:nvPr/>
        </p:nvSpPr>
        <p:spPr>
          <a:xfrm>
            <a:off x="7484110" y="5488303"/>
            <a:ext cx="4184650" cy="835936"/>
          </a:xfrm>
          <a:prstGeom prst="roundRect">
            <a:avLst>
              <a:gd name="adj" fmla="val 5895"/>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3" name="矩形 1050"/>
          <p:cNvSpPr/>
          <p:nvPr/>
        </p:nvSpPr>
        <p:spPr>
          <a:xfrm>
            <a:off x="7608970" y="5550874"/>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奖励函数</a:t>
            </a:r>
            <a:endParaRPr lang="zh-CN" altLang="en-US" sz="1400" dirty="0">
              <a:solidFill>
                <a:schemeClr val="tx1"/>
              </a:solidFill>
            </a:endParaRPr>
          </a:p>
        </p:txBody>
      </p:sp>
      <p:sp>
        <p:nvSpPr>
          <p:cNvPr id="69" name="矩形 1050"/>
          <p:cNvSpPr/>
          <p:nvPr/>
        </p:nvSpPr>
        <p:spPr>
          <a:xfrm>
            <a:off x="8965044" y="5556249"/>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演员网络</a:t>
            </a:r>
            <a:endParaRPr lang="zh-CN" altLang="en-US" sz="1400" dirty="0">
              <a:solidFill>
                <a:schemeClr val="tx1"/>
              </a:solidFill>
            </a:endParaRPr>
          </a:p>
        </p:txBody>
      </p:sp>
      <p:sp>
        <p:nvSpPr>
          <p:cNvPr id="71" name="矩形 1050"/>
          <p:cNvSpPr/>
          <p:nvPr/>
        </p:nvSpPr>
        <p:spPr>
          <a:xfrm>
            <a:off x="7608970" y="5948444"/>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优势函数</a:t>
            </a:r>
            <a:endParaRPr lang="zh-CN" altLang="en-US" sz="1400" dirty="0">
              <a:solidFill>
                <a:schemeClr val="tx1"/>
              </a:solidFill>
            </a:endParaRPr>
          </a:p>
        </p:txBody>
      </p:sp>
      <p:sp>
        <p:nvSpPr>
          <p:cNvPr id="72" name="矩形 1050"/>
          <p:cNvSpPr/>
          <p:nvPr/>
        </p:nvSpPr>
        <p:spPr>
          <a:xfrm>
            <a:off x="10317870" y="5550874"/>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评论家网络</a:t>
            </a:r>
            <a:endParaRPr lang="zh-CN" altLang="en-US" sz="1400" dirty="0">
              <a:solidFill>
                <a:schemeClr val="tx1"/>
              </a:solidFill>
            </a:endParaRPr>
          </a:p>
        </p:txBody>
      </p:sp>
      <p:sp>
        <p:nvSpPr>
          <p:cNvPr id="73" name="矩形 1050"/>
          <p:cNvSpPr/>
          <p:nvPr/>
        </p:nvSpPr>
        <p:spPr>
          <a:xfrm>
            <a:off x="8978582" y="5944452"/>
            <a:ext cx="1267898"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损失函数</a:t>
            </a:r>
            <a:endParaRPr lang="zh-CN" altLang="en-US" sz="1400" dirty="0">
              <a:solidFill>
                <a:schemeClr val="tx1"/>
              </a:solidFill>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1926302" cy="824400"/>
            <a:chOff x="0" y="0"/>
            <a:chExt cx="2457454" cy="824400"/>
          </a:xfrm>
        </p:grpSpPr>
        <p:sp>
          <p:nvSpPr>
            <p:cNvPr id="3" name="矩形: 圆顶角 2"/>
            <p:cNvSpPr/>
            <p:nvPr/>
          </p:nvSpPr>
          <p:spPr>
            <a:xfrm rot="5400000">
              <a:off x="799064" y="-799064"/>
              <a:ext cx="824400" cy="2422527"/>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5" name="矩形: 圆角 4"/>
            <p:cNvSpPr/>
            <p:nvPr/>
          </p:nvSpPr>
          <p:spPr>
            <a:xfrm>
              <a:off x="2387602" y="168994"/>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圆顶角 7"/>
          <p:cNvSpPr/>
          <p:nvPr/>
        </p:nvSpPr>
        <p:spPr>
          <a:xfrm>
            <a:off x="495301" y="1411345"/>
            <a:ext cx="11201398" cy="823856"/>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303197" y="182031"/>
            <a:ext cx="2338078" cy="46166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研究方案</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2" name="矩形 1"/>
          <p:cNvSpPr/>
          <p:nvPr/>
        </p:nvSpPr>
        <p:spPr>
          <a:xfrm>
            <a:off x="523240" y="1430020"/>
            <a:ext cx="11224260" cy="805180"/>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将设计一种针对</a:t>
            </a:r>
            <a:r>
              <a:rPr lang="zh-CN" altLang="en-US"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动态工作负载</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en-US" altLang="zh-CN" sz="2000" noProof="0" dirty="0" err="1">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OceanBase</a:t>
            </a:r>
            <a:r>
              <a:rPr lang="zh-CN" altLang="en-US"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动态分布式节点变化</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的增量式索引管理系统。</a:t>
            </a:r>
            <a:endParaRPr kumimoji="0" lang="zh-CN" altLang="en-US" sz="20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矩形 6"/>
          <p:cNvSpPr/>
          <p:nvPr/>
        </p:nvSpPr>
        <p:spPr>
          <a:xfrm>
            <a:off x="0" y="811730"/>
            <a:ext cx="7676660" cy="576064"/>
          </a:xfrm>
          <a:prstGeom prst="rect">
            <a:avLst/>
          </a:prstGeom>
          <a:gradFill>
            <a:gsLst>
              <a:gs pos="86000">
                <a:schemeClr val="accent3">
                  <a:lumMod val="20000"/>
                  <a:lumOff val="80000"/>
                </a:schemeClr>
              </a:gs>
              <a:gs pos="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sym typeface="+mn-ea"/>
            </a:endParaRPr>
          </a:p>
        </p:txBody>
      </p:sp>
      <p:sp>
        <p:nvSpPr>
          <p:cNvPr id="10" name="矩形 9"/>
          <p:cNvSpPr/>
          <p:nvPr/>
        </p:nvSpPr>
        <p:spPr>
          <a:xfrm>
            <a:off x="832448" y="811730"/>
            <a:ext cx="7212511"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rPr>
              <a:t>面向动态工作负载的增量式索引管理系统</a:t>
            </a:r>
            <a:endPar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endParaRPr>
          </a:p>
        </p:txBody>
      </p:sp>
      <p:sp>
        <p:nvSpPr>
          <p:cNvPr id="11" name="iconfont-10774-5766810"/>
          <p:cNvSpPr/>
          <p:nvPr/>
        </p:nvSpPr>
        <p:spPr>
          <a:xfrm>
            <a:off x="438574" y="926920"/>
            <a:ext cx="345684" cy="345684"/>
          </a:xfrm>
          <a:custGeom>
            <a:avLst/>
            <a:gdLst>
              <a:gd name="T0" fmla="*/ 0 w 12800"/>
              <a:gd name="T1" fmla="*/ 6400 h 12800"/>
              <a:gd name="T2" fmla="*/ 6400 w 12800"/>
              <a:gd name="T3" fmla="*/ 12800 h 12800"/>
              <a:gd name="T4" fmla="*/ 12800 w 12800"/>
              <a:gd name="T5" fmla="*/ 6400 h 12800"/>
              <a:gd name="T6" fmla="*/ 6400 w 12800"/>
              <a:gd name="T7" fmla="*/ 0 h 12800"/>
              <a:gd name="T8" fmla="*/ 0 w 12800"/>
              <a:gd name="T9" fmla="*/ 6400 h 12800"/>
              <a:gd name="T10" fmla="*/ 5067 w 12800"/>
              <a:gd name="T11" fmla="*/ 2587 h 12800"/>
              <a:gd name="T12" fmla="*/ 8507 w 12800"/>
              <a:gd name="T13" fmla="*/ 6027 h 12800"/>
              <a:gd name="T14" fmla="*/ 8640 w 12800"/>
              <a:gd name="T15" fmla="*/ 6400 h 12800"/>
              <a:gd name="T16" fmla="*/ 8507 w 12800"/>
              <a:gd name="T17" fmla="*/ 6773 h 12800"/>
              <a:gd name="T18" fmla="*/ 5067 w 12800"/>
              <a:gd name="T19" fmla="*/ 10213 h 12800"/>
              <a:gd name="T20" fmla="*/ 4373 w 12800"/>
              <a:gd name="T21" fmla="*/ 10213 h 12800"/>
              <a:gd name="T22" fmla="*/ 4320 w 12800"/>
              <a:gd name="T23" fmla="*/ 10160 h 12800"/>
              <a:gd name="T24" fmla="*/ 4320 w 12800"/>
              <a:gd name="T25" fmla="*/ 9467 h 12800"/>
              <a:gd name="T26" fmla="*/ 7360 w 12800"/>
              <a:gd name="T27" fmla="*/ 6400 h 12800"/>
              <a:gd name="T28" fmla="*/ 4293 w 12800"/>
              <a:gd name="T29" fmla="*/ 3333 h 12800"/>
              <a:gd name="T30" fmla="*/ 4293 w 12800"/>
              <a:gd name="T31" fmla="*/ 2640 h 12800"/>
              <a:gd name="T32" fmla="*/ 4347 w 12800"/>
              <a:gd name="T33" fmla="*/ 2587 h 12800"/>
              <a:gd name="T34" fmla="*/ 5067 w 12800"/>
              <a:gd name="T35" fmla="*/ 258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00" h="12800">
                <a:moveTo>
                  <a:pt x="0" y="6400"/>
                </a:moveTo>
                <a:cubicBezTo>
                  <a:pt x="0" y="9947"/>
                  <a:pt x="2853" y="12800"/>
                  <a:pt x="6400" y="12800"/>
                </a:cubicBezTo>
                <a:cubicBezTo>
                  <a:pt x="9947" y="12800"/>
                  <a:pt x="12800" y="9947"/>
                  <a:pt x="12800" y="6400"/>
                </a:cubicBezTo>
                <a:cubicBezTo>
                  <a:pt x="12800" y="2853"/>
                  <a:pt x="9947" y="0"/>
                  <a:pt x="6400" y="0"/>
                </a:cubicBezTo>
                <a:cubicBezTo>
                  <a:pt x="2853" y="0"/>
                  <a:pt x="0" y="2853"/>
                  <a:pt x="0" y="6400"/>
                </a:cubicBezTo>
                <a:close/>
                <a:moveTo>
                  <a:pt x="5067" y="2587"/>
                </a:moveTo>
                <a:lnTo>
                  <a:pt x="8507" y="6027"/>
                </a:lnTo>
                <a:cubicBezTo>
                  <a:pt x="8613" y="6133"/>
                  <a:pt x="8667" y="6267"/>
                  <a:pt x="8640" y="6400"/>
                </a:cubicBezTo>
                <a:cubicBezTo>
                  <a:pt x="8640" y="6533"/>
                  <a:pt x="8587" y="6667"/>
                  <a:pt x="8507" y="6773"/>
                </a:cubicBezTo>
                <a:lnTo>
                  <a:pt x="5067" y="10213"/>
                </a:lnTo>
                <a:cubicBezTo>
                  <a:pt x="4880" y="10400"/>
                  <a:pt x="4560" y="10400"/>
                  <a:pt x="4373" y="10213"/>
                </a:cubicBezTo>
                <a:lnTo>
                  <a:pt x="4320" y="10160"/>
                </a:lnTo>
                <a:cubicBezTo>
                  <a:pt x="4133" y="9973"/>
                  <a:pt x="4133" y="9653"/>
                  <a:pt x="4320" y="9467"/>
                </a:cubicBezTo>
                <a:lnTo>
                  <a:pt x="7360" y="6400"/>
                </a:lnTo>
                <a:lnTo>
                  <a:pt x="4293" y="3333"/>
                </a:lnTo>
                <a:cubicBezTo>
                  <a:pt x="4107" y="3147"/>
                  <a:pt x="4107" y="2827"/>
                  <a:pt x="4293" y="2640"/>
                </a:cubicBezTo>
                <a:lnTo>
                  <a:pt x="4347" y="2587"/>
                </a:lnTo>
                <a:cubicBezTo>
                  <a:pt x="4533" y="2400"/>
                  <a:pt x="4853" y="2400"/>
                  <a:pt x="5067" y="2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图片 16"/>
          <p:cNvPicPr>
            <a:picLocks noChangeAspect="1"/>
          </p:cNvPicPr>
          <p:nvPr/>
        </p:nvPicPr>
        <p:blipFill>
          <a:blip r:embed="rId1"/>
          <a:stretch>
            <a:fillRect/>
          </a:stretch>
        </p:blipFill>
        <p:spPr>
          <a:xfrm>
            <a:off x="489479" y="2479570"/>
            <a:ext cx="11257491" cy="3911646"/>
          </a:xfrm>
          <a:prstGeom prst="rect">
            <a:avLst/>
          </a:prstGeom>
          <a:effectLst>
            <a:outerShdw blurRad="50800" dist="38100" dir="5400000" algn="t" rotWithShape="0">
              <a:prstClr val="black">
                <a:alpha val="40000"/>
              </a:prstClr>
            </a:outerShdw>
          </a:effectLst>
        </p:spPr>
      </p:pic>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1310640" cy="824400"/>
            <a:chOff x="0" y="0"/>
            <a:chExt cx="2959736" cy="824400"/>
          </a:xfrm>
        </p:grpSpPr>
        <p:sp>
          <p:nvSpPr>
            <p:cNvPr id="3" name="矩形: 圆顶角 2"/>
            <p:cNvSpPr/>
            <p:nvPr/>
          </p:nvSpPr>
          <p:spPr>
            <a:xfrm rot="5400000">
              <a:off x="1053063" y="-1053063"/>
              <a:ext cx="824400" cy="2930525"/>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5" name="矩形: 圆角 4"/>
            <p:cNvSpPr/>
            <p:nvPr/>
          </p:nvSpPr>
          <p:spPr>
            <a:xfrm>
              <a:off x="2889884" y="167640"/>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4" name="文本框 3"/>
          <p:cNvSpPr txBox="1"/>
          <p:nvPr/>
        </p:nvSpPr>
        <p:spPr>
          <a:xfrm>
            <a:off x="270762" y="173840"/>
            <a:ext cx="328041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19050" dir="2700000" algn="tl" rotWithShape="0">
                    <a:srgbClr val="000000">
                      <a:alpha val="40000"/>
                    </a:srgbClr>
                  </a:outerShdw>
                </a:effectLst>
                <a:uLnTx/>
                <a:uFillTx/>
                <a:latin typeface="Arial" panose="020B0604020202020204"/>
                <a:ea typeface="微软雅黑" panose="020B0503020204020204" pitchFamily="34" charset="-122"/>
                <a:cs typeface="+mn-cs"/>
              </a:rPr>
              <a:t>总结</a:t>
            </a:r>
            <a:endParaRPr kumimoji="0" lang="zh-CN" altLang="en-US" sz="2400" b="1" i="0" u="none" strike="noStrike" kern="1200" cap="none" spc="0" normalizeH="0" baseline="0" noProof="0" dirty="0">
              <a:ln>
                <a:noFill/>
              </a:ln>
              <a:solidFill>
                <a:srgbClr val="FFFFFF"/>
              </a:solidFill>
              <a:effectLst>
                <a:outerShdw blurRad="38100" dist="19050" dir="2700000" algn="tl" rotWithShape="0">
                  <a:srgbClr val="000000">
                    <a:alpha val="40000"/>
                  </a:srgbClr>
                </a:outerShdw>
              </a:effectLst>
              <a:uLnTx/>
              <a:uFillTx/>
              <a:latin typeface="Arial" panose="020B0604020202020204"/>
              <a:ea typeface="微软雅黑" panose="020B0503020204020204" pitchFamily="34" charset="-122"/>
              <a:cs typeface="+mn-cs"/>
            </a:endParaRPr>
          </a:p>
        </p:txBody>
      </p:sp>
      <p:sp>
        <p:nvSpPr>
          <p:cNvPr id="2" name="矩形: 剪去单角 15"/>
          <p:cNvSpPr/>
          <p:nvPr/>
        </p:nvSpPr>
        <p:spPr>
          <a:xfrm>
            <a:off x="3667783" y="1204996"/>
            <a:ext cx="8088059" cy="5264777"/>
          </a:xfrm>
          <a:prstGeom prst="snip1Rect">
            <a:avLst>
              <a:gd name="adj" fmla="val 0"/>
            </a:avLst>
          </a:prstGeom>
          <a:noFill/>
          <a:ln w="9525">
            <a:solidFill>
              <a:schemeClr val="bg1">
                <a:lumMod val="75000"/>
              </a:schemeClr>
            </a:solidFill>
            <a:prstDash val="dash"/>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22" name="组合 21"/>
          <p:cNvGrpSpPr/>
          <p:nvPr/>
        </p:nvGrpSpPr>
        <p:grpSpPr>
          <a:xfrm>
            <a:off x="5793598" y="3055705"/>
            <a:ext cx="3836771" cy="214574"/>
            <a:chOff x="5793598" y="3014572"/>
            <a:chExt cx="3836771" cy="296839"/>
          </a:xfrm>
        </p:grpSpPr>
        <p:sp>
          <p:nvSpPr>
            <p:cNvPr id="74" name="箭头: 右 87"/>
            <p:cNvSpPr/>
            <p:nvPr/>
          </p:nvSpPr>
          <p:spPr>
            <a:xfrm rot="5400000" flipH="1">
              <a:off x="9341538" y="3022581"/>
              <a:ext cx="296839" cy="280822"/>
            </a:xfrm>
            <a:prstGeom prst="rightArrow">
              <a:avLst>
                <a:gd name="adj1" fmla="val 50000"/>
                <a:gd name="adj2" fmla="val 59508"/>
              </a:avLst>
            </a:prstGeom>
            <a:gradFill>
              <a:gsLst>
                <a:gs pos="0">
                  <a:schemeClr val="accent3">
                    <a:alpha val="0"/>
                  </a:schemeClr>
                </a:gs>
                <a:gs pos="100000">
                  <a:schemeClr val="accent3"/>
                </a:gs>
              </a:gsLst>
              <a:lin ang="0" scaled="0"/>
            </a:gradFill>
            <a:ln>
              <a:noFill/>
            </a:ln>
          </p:spPr>
          <p:style>
            <a:lnRef idx="2">
              <a:srgbClr val="0070C0">
                <a:shade val="50000"/>
              </a:srgbClr>
            </a:lnRef>
            <a:fillRef idx="1">
              <a:srgbClr val="0070C0"/>
            </a:fillRef>
            <a:effectRef idx="0">
              <a:srgbClr val="0070C0"/>
            </a:effectRef>
            <a:fontRef idx="minor">
              <a:srgbClr val="FFFFFF"/>
            </a:fontRef>
          </p:style>
          <p:txBody>
            <a:bodyPr vertOverflow="overflow" horzOverflow="overflow" vert="horz" wrap="square"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sp>
          <p:nvSpPr>
            <p:cNvPr id="70" name="箭头: 右 134"/>
            <p:cNvSpPr/>
            <p:nvPr/>
          </p:nvSpPr>
          <p:spPr>
            <a:xfrm rot="5400000" flipH="1">
              <a:off x="5785588" y="3022582"/>
              <a:ext cx="296839" cy="280820"/>
            </a:xfrm>
            <a:prstGeom prst="rightArrow">
              <a:avLst>
                <a:gd name="adj1" fmla="val 50000"/>
                <a:gd name="adj2" fmla="val 59508"/>
              </a:avLst>
            </a:prstGeom>
            <a:gradFill>
              <a:gsLst>
                <a:gs pos="0">
                  <a:schemeClr val="accent3">
                    <a:alpha val="0"/>
                  </a:schemeClr>
                </a:gs>
                <a:gs pos="100000">
                  <a:schemeClr val="accent3"/>
                </a:gs>
              </a:gsLst>
              <a:lin ang="0" scaled="0"/>
            </a:gradFill>
            <a:ln>
              <a:noFill/>
            </a:ln>
          </p:spPr>
          <p:style>
            <a:lnRef idx="2">
              <a:srgbClr val="0070C0">
                <a:shade val="50000"/>
              </a:srgbClr>
            </a:lnRef>
            <a:fillRef idx="1">
              <a:srgbClr val="0070C0"/>
            </a:fillRef>
            <a:effectRef idx="0">
              <a:srgbClr val="0070C0"/>
            </a:effectRef>
            <a:fontRef idx="minor">
              <a:srgbClr val="FFFFFF"/>
            </a:fontRef>
          </p:style>
          <p:txBody>
            <a:bodyPr vertOverflow="overflow" horzOverflow="overflow" vert="horz" wrap="square"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grpSp>
      <p:grpSp>
        <p:nvGrpSpPr>
          <p:cNvPr id="21" name="组合 20"/>
          <p:cNvGrpSpPr/>
          <p:nvPr/>
        </p:nvGrpSpPr>
        <p:grpSpPr>
          <a:xfrm>
            <a:off x="5793598" y="2283641"/>
            <a:ext cx="3836771" cy="214574"/>
            <a:chOff x="5793598" y="2242508"/>
            <a:chExt cx="3836771" cy="296839"/>
          </a:xfrm>
        </p:grpSpPr>
        <p:sp>
          <p:nvSpPr>
            <p:cNvPr id="77" name="箭头: 右 87"/>
            <p:cNvSpPr/>
            <p:nvPr/>
          </p:nvSpPr>
          <p:spPr>
            <a:xfrm rot="5400000" flipH="1">
              <a:off x="9341538" y="2250517"/>
              <a:ext cx="296839" cy="280822"/>
            </a:xfrm>
            <a:prstGeom prst="rightArrow">
              <a:avLst>
                <a:gd name="adj1" fmla="val 50000"/>
                <a:gd name="adj2" fmla="val 59508"/>
              </a:avLst>
            </a:prstGeom>
            <a:gradFill>
              <a:gsLst>
                <a:gs pos="0">
                  <a:schemeClr val="accent3">
                    <a:alpha val="0"/>
                  </a:schemeClr>
                </a:gs>
                <a:gs pos="100000">
                  <a:schemeClr val="accent3"/>
                </a:gs>
              </a:gsLst>
              <a:lin ang="0" scaled="0"/>
            </a:gradFill>
            <a:ln>
              <a:noFill/>
            </a:ln>
          </p:spPr>
          <p:style>
            <a:lnRef idx="2">
              <a:srgbClr val="0070C0">
                <a:shade val="50000"/>
              </a:srgbClr>
            </a:lnRef>
            <a:fillRef idx="1">
              <a:srgbClr val="0070C0"/>
            </a:fillRef>
            <a:effectRef idx="0">
              <a:srgbClr val="0070C0"/>
            </a:effectRef>
            <a:fontRef idx="minor">
              <a:srgbClr val="FFFFFF"/>
            </a:fontRef>
          </p:style>
          <p:txBody>
            <a:bodyPr vertOverflow="overflow" horzOverflow="overflow" vert="horz" wrap="square"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sp>
          <p:nvSpPr>
            <p:cNvPr id="71" name="箭头: 右 134"/>
            <p:cNvSpPr/>
            <p:nvPr/>
          </p:nvSpPr>
          <p:spPr>
            <a:xfrm rot="5400000" flipH="1">
              <a:off x="5785588" y="2250518"/>
              <a:ext cx="296839" cy="280820"/>
            </a:xfrm>
            <a:prstGeom prst="rightArrow">
              <a:avLst>
                <a:gd name="adj1" fmla="val 50000"/>
                <a:gd name="adj2" fmla="val 59508"/>
              </a:avLst>
            </a:prstGeom>
            <a:gradFill>
              <a:gsLst>
                <a:gs pos="0">
                  <a:schemeClr val="accent3">
                    <a:alpha val="0"/>
                  </a:schemeClr>
                </a:gs>
                <a:gs pos="100000">
                  <a:schemeClr val="accent3"/>
                </a:gs>
              </a:gsLst>
              <a:lin ang="0" scaled="0"/>
            </a:gradFill>
            <a:ln>
              <a:noFill/>
            </a:ln>
          </p:spPr>
          <p:style>
            <a:lnRef idx="2">
              <a:srgbClr val="0070C0">
                <a:shade val="50000"/>
              </a:srgbClr>
            </a:lnRef>
            <a:fillRef idx="1">
              <a:srgbClr val="0070C0"/>
            </a:fillRef>
            <a:effectRef idx="0">
              <a:srgbClr val="0070C0"/>
            </a:effectRef>
            <a:fontRef idx="minor">
              <a:srgbClr val="FFFFFF"/>
            </a:fontRef>
          </p:style>
          <p:txBody>
            <a:bodyPr vertOverflow="overflow" horzOverflow="overflow" vert="horz" wrap="square"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grpSp>
      <p:grpSp>
        <p:nvGrpSpPr>
          <p:cNvPr id="27" name="组合 26"/>
          <p:cNvGrpSpPr/>
          <p:nvPr/>
        </p:nvGrpSpPr>
        <p:grpSpPr>
          <a:xfrm>
            <a:off x="5793598" y="3981401"/>
            <a:ext cx="3836771" cy="214574"/>
            <a:chOff x="5793598" y="3940268"/>
            <a:chExt cx="3836771" cy="296840"/>
          </a:xfrm>
        </p:grpSpPr>
        <p:sp>
          <p:nvSpPr>
            <p:cNvPr id="75" name="箭头: 右 88"/>
            <p:cNvSpPr/>
            <p:nvPr/>
          </p:nvSpPr>
          <p:spPr>
            <a:xfrm rot="16200000">
              <a:off x="9341538" y="3948277"/>
              <a:ext cx="296839" cy="280822"/>
            </a:xfrm>
            <a:prstGeom prst="rightArrow">
              <a:avLst>
                <a:gd name="adj1" fmla="val 50000"/>
                <a:gd name="adj2" fmla="val 59508"/>
              </a:avLst>
            </a:prstGeom>
            <a:gradFill>
              <a:gsLst>
                <a:gs pos="0">
                  <a:schemeClr val="accent3">
                    <a:alpha val="0"/>
                  </a:schemeClr>
                </a:gs>
                <a:gs pos="100000">
                  <a:schemeClr val="accent3"/>
                </a:gs>
              </a:gsLst>
              <a:lin ang="0" scaled="0"/>
            </a:gradFill>
            <a:ln>
              <a:noFill/>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72" name="箭头: 右 137"/>
            <p:cNvSpPr/>
            <p:nvPr/>
          </p:nvSpPr>
          <p:spPr>
            <a:xfrm rot="16200000">
              <a:off x="5785588" y="3948279"/>
              <a:ext cx="296839" cy="280820"/>
            </a:xfrm>
            <a:prstGeom prst="rightArrow">
              <a:avLst>
                <a:gd name="adj1" fmla="val 50000"/>
                <a:gd name="adj2" fmla="val 59508"/>
              </a:avLst>
            </a:prstGeom>
            <a:gradFill>
              <a:gsLst>
                <a:gs pos="0">
                  <a:schemeClr val="accent3">
                    <a:alpha val="0"/>
                  </a:schemeClr>
                </a:gs>
                <a:gs pos="100000">
                  <a:schemeClr val="accent3"/>
                </a:gs>
              </a:gsLst>
              <a:lin ang="0" scaled="0"/>
            </a:gradFill>
            <a:ln>
              <a:noFill/>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28" name="组合 27"/>
          <p:cNvGrpSpPr/>
          <p:nvPr/>
        </p:nvGrpSpPr>
        <p:grpSpPr>
          <a:xfrm>
            <a:off x="5793598" y="4853089"/>
            <a:ext cx="3836771" cy="223354"/>
            <a:chOff x="5793598" y="4865996"/>
            <a:chExt cx="3836771" cy="308985"/>
          </a:xfrm>
        </p:grpSpPr>
        <p:sp>
          <p:nvSpPr>
            <p:cNvPr id="76" name="箭头: 右 100"/>
            <p:cNvSpPr/>
            <p:nvPr/>
          </p:nvSpPr>
          <p:spPr>
            <a:xfrm rot="16200000">
              <a:off x="9341538" y="4874005"/>
              <a:ext cx="296839" cy="280822"/>
            </a:xfrm>
            <a:prstGeom prst="rightArrow">
              <a:avLst>
                <a:gd name="adj1" fmla="val 50000"/>
                <a:gd name="adj2" fmla="val 59508"/>
              </a:avLst>
            </a:prstGeom>
            <a:gradFill>
              <a:gsLst>
                <a:gs pos="0">
                  <a:schemeClr val="accent3">
                    <a:alpha val="0"/>
                  </a:schemeClr>
                </a:gs>
                <a:gs pos="100000">
                  <a:schemeClr val="accent3"/>
                </a:gs>
              </a:gsLst>
              <a:lin ang="0" scaled="0"/>
            </a:gradFill>
            <a:ln>
              <a:noFill/>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73" name="箭头: 右 89"/>
            <p:cNvSpPr/>
            <p:nvPr/>
          </p:nvSpPr>
          <p:spPr>
            <a:xfrm rot="16200000">
              <a:off x="5785588" y="4886152"/>
              <a:ext cx="296839" cy="280820"/>
            </a:xfrm>
            <a:prstGeom prst="rightArrow">
              <a:avLst>
                <a:gd name="adj1" fmla="val 50000"/>
                <a:gd name="adj2" fmla="val 59508"/>
              </a:avLst>
            </a:prstGeom>
            <a:gradFill>
              <a:gsLst>
                <a:gs pos="0">
                  <a:schemeClr val="accent3">
                    <a:alpha val="0"/>
                  </a:schemeClr>
                </a:gs>
                <a:gs pos="100000">
                  <a:schemeClr val="accent3"/>
                </a:gs>
              </a:gsLst>
              <a:lin ang="0" scaled="0"/>
            </a:gradFill>
            <a:ln>
              <a:noFill/>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78" name="矩形: 圆顶角 9"/>
          <p:cNvSpPr/>
          <p:nvPr/>
        </p:nvSpPr>
        <p:spPr>
          <a:xfrm>
            <a:off x="6868938" y="1016579"/>
            <a:ext cx="1686092" cy="428694"/>
          </a:xfrm>
          <a:prstGeom prst="round2SameRect">
            <a:avLst>
              <a:gd name="adj1" fmla="val 16667"/>
              <a:gd name="adj2" fmla="val 14812"/>
            </a:avLst>
          </a:prstGeom>
          <a:solidFill>
            <a:schemeClr val="accent1"/>
          </a:soli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研究方案</a:t>
            </a:r>
            <a:endPar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79" name="矩形: 圆角 203"/>
          <p:cNvSpPr/>
          <p:nvPr/>
        </p:nvSpPr>
        <p:spPr>
          <a:xfrm>
            <a:off x="436159" y="1204947"/>
            <a:ext cx="2961280" cy="5264827"/>
          </a:xfrm>
          <a:prstGeom prst="roundRect">
            <a:avLst>
              <a:gd name="adj" fmla="val 0"/>
            </a:avLst>
          </a:prstGeom>
          <a:noFill/>
          <a:ln w="9525">
            <a:solidFill>
              <a:schemeClr val="bg1">
                <a:lumMod val="75000"/>
              </a:schemeClr>
            </a:solidFill>
            <a:prstDash val="dash"/>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0" name="矩形: 圆角 203"/>
          <p:cNvSpPr/>
          <p:nvPr/>
        </p:nvSpPr>
        <p:spPr>
          <a:xfrm>
            <a:off x="1092500" y="990600"/>
            <a:ext cx="1648598" cy="428694"/>
          </a:xfrm>
          <a:prstGeom prst="round2SameRect">
            <a:avLst>
              <a:gd name="adj1" fmla="val 16667"/>
              <a:gd name="adj2" fmla="val 16132"/>
            </a:avLst>
          </a:prstGeom>
          <a:solidFill>
            <a:schemeClr val="accent1"/>
          </a:soli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研究内容</a:t>
            </a:r>
            <a:endPar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81" name="矩形 80"/>
          <p:cNvSpPr/>
          <p:nvPr/>
        </p:nvSpPr>
        <p:spPr>
          <a:xfrm>
            <a:off x="619207" y="1660292"/>
            <a:ext cx="2586042" cy="1301348"/>
          </a:xfrm>
          <a:prstGeom prst="rect">
            <a:avLst/>
          </a:prstGeom>
          <a:gradFill>
            <a:gsLst>
              <a:gs pos="0">
                <a:schemeClr val="bg1"/>
              </a:gs>
              <a:gs pos="100000">
                <a:schemeClr val="accent3">
                  <a:lumMod val="20000"/>
                  <a:lumOff val="80000"/>
                </a:schemeClr>
              </a:gs>
            </a:gsLst>
            <a:lin ang="5400000" scaled="1"/>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研究</a:t>
            </a:r>
            <a:r>
              <a:rPr kumimoji="0" lang="zh-CN" altLang="en-US"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sym typeface="+mn-ea"/>
              </a:rPr>
              <a:t>基于机器学习的</a:t>
            </a:r>
            <a:r>
              <a:rPr kumimoji="0" lang="zh-CN" altLang="en-US" sz="2000" b="1" i="0" u="none" strike="noStrike" kern="1200" cap="none" spc="0" normalizeH="0" baseline="0" noProof="0" dirty="0">
                <a:ln>
                  <a:noFill/>
                </a:ln>
                <a:solidFill>
                  <a:schemeClr val="accent6"/>
                </a:solidFill>
                <a:effectLst/>
                <a:uLnTx/>
                <a:uFillTx/>
                <a:latin typeface="Arial" panose="020B0604020202020204"/>
                <a:ea typeface="微软雅黑" panose="020B0503020204020204" pitchFamily="34" charset="-122"/>
                <a:cs typeface="+mn-cs"/>
                <a:sym typeface="+mn-ea"/>
              </a:rPr>
              <a:t>索引收益评估技术</a:t>
            </a:r>
            <a:endParaRPr kumimoji="0" lang="zh-CN" altLang="en-US" sz="2000" b="1" i="0" u="none" strike="noStrike" kern="1200" cap="none" spc="0" normalizeH="0" baseline="0" noProof="0" dirty="0">
              <a:ln>
                <a:noFill/>
              </a:ln>
              <a:solidFill>
                <a:schemeClr val="accent6"/>
              </a:solidFill>
              <a:effectLst/>
              <a:uLnTx/>
              <a:uFillTx/>
              <a:latin typeface="Arial" panose="020B0604020202020204"/>
              <a:ea typeface="微软雅黑" panose="020B0503020204020204" pitchFamily="34" charset="-122"/>
              <a:cs typeface="+mn-cs"/>
              <a:sym typeface="+mn-ea"/>
            </a:endParaRPr>
          </a:p>
        </p:txBody>
      </p:sp>
      <p:sp>
        <p:nvSpPr>
          <p:cNvPr id="82" name="矩形 81"/>
          <p:cNvSpPr/>
          <p:nvPr/>
        </p:nvSpPr>
        <p:spPr>
          <a:xfrm>
            <a:off x="619207" y="3225566"/>
            <a:ext cx="2586042" cy="1301348"/>
          </a:xfrm>
          <a:prstGeom prst="rect">
            <a:avLst/>
          </a:prstGeom>
          <a:gradFill>
            <a:gsLst>
              <a:gs pos="0">
                <a:schemeClr val="bg1"/>
              </a:gs>
              <a:gs pos="100000">
                <a:schemeClr val="accent3">
                  <a:lumMod val="20000"/>
                  <a:lumOff val="80000"/>
                </a:schemeClr>
              </a:gs>
            </a:gsLst>
            <a:lin ang="5400000" scaled="1"/>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研究基于强化学习的</a:t>
            </a:r>
            <a:r>
              <a:rPr kumimoji="0" lang="zh-CN" altLang="en-US" sz="2000" b="1" i="0" u="none" strike="noStrike" kern="1200" cap="none" spc="0" normalizeH="0" baseline="0" noProof="0" dirty="0">
                <a:ln>
                  <a:noFill/>
                </a:ln>
                <a:solidFill>
                  <a:schemeClr val="accent6"/>
                </a:solidFill>
                <a:effectLst/>
                <a:uLnTx/>
                <a:uFillTx/>
                <a:latin typeface="Arial" panose="020B0604020202020204"/>
                <a:ea typeface="微软雅黑" panose="020B0503020204020204" pitchFamily="34" charset="-122"/>
                <a:cs typeface="+mn-cs"/>
              </a:rPr>
              <a:t>索引选择方法</a:t>
            </a:r>
            <a:endParaRPr kumimoji="0" lang="zh-CN" altLang="en-US" sz="2000" b="1" i="0" u="none" strike="noStrike" kern="1200" cap="none" spc="0" normalizeH="0" baseline="0" noProof="0" dirty="0">
              <a:ln>
                <a:noFill/>
              </a:ln>
              <a:solidFill>
                <a:schemeClr val="accent6"/>
              </a:solidFill>
              <a:effectLst/>
              <a:uLnTx/>
              <a:uFillTx/>
              <a:latin typeface="Arial" panose="020B0604020202020204"/>
              <a:ea typeface="微软雅黑" panose="020B0503020204020204" pitchFamily="34" charset="-122"/>
              <a:cs typeface="+mn-cs"/>
            </a:endParaRPr>
          </a:p>
        </p:txBody>
      </p:sp>
      <p:sp>
        <p:nvSpPr>
          <p:cNvPr id="83" name="矩形 82"/>
          <p:cNvSpPr/>
          <p:nvPr/>
        </p:nvSpPr>
        <p:spPr>
          <a:xfrm>
            <a:off x="617950" y="4743852"/>
            <a:ext cx="2586042" cy="1301348"/>
          </a:xfrm>
          <a:prstGeom prst="rect">
            <a:avLst/>
          </a:prstGeom>
          <a:gradFill>
            <a:gsLst>
              <a:gs pos="0">
                <a:schemeClr val="bg1"/>
              </a:gs>
              <a:gs pos="100000">
                <a:schemeClr val="accent3">
                  <a:lumMod val="20000"/>
                  <a:lumOff val="80000"/>
                </a:schemeClr>
              </a:gs>
            </a:gsLst>
            <a:lin ang="5400000" scaled="1"/>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研发</a:t>
            </a:r>
            <a:r>
              <a:rPr kumimoji="0" lang="zh-CN" altLang="en-US" sz="2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sym typeface="+mn-ea"/>
              </a:rPr>
              <a:t>面向动态工作负载的</a:t>
            </a:r>
            <a:r>
              <a:rPr kumimoji="0" lang="zh-CN" altLang="en-US" sz="2000" b="1" i="0" u="none" strike="noStrike" kern="1200" cap="none" spc="0" normalizeH="0" baseline="0" noProof="0" dirty="0">
                <a:ln>
                  <a:noFill/>
                </a:ln>
                <a:solidFill>
                  <a:schemeClr val="accent6"/>
                </a:solidFill>
                <a:effectLst/>
                <a:uLnTx/>
                <a:uFillTx/>
                <a:latin typeface="Arial" panose="020B0604020202020204"/>
                <a:ea typeface="微软雅黑" panose="020B0503020204020204" pitchFamily="34" charset="-122"/>
                <a:cs typeface="+mn-cs"/>
                <a:sym typeface="+mn-ea"/>
              </a:rPr>
              <a:t>增量式索引管理系统</a:t>
            </a:r>
            <a:endParaRPr kumimoji="0" lang="zh-CN" altLang="en-US" sz="2000" b="1" i="0" u="none" strike="noStrike" kern="1200" cap="none" spc="0" normalizeH="0" baseline="0" noProof="0" dirty="0">
              <a:ln>
                <a:noFill/>
              </a:ln>
              <a:solidFill>
                <a:schemeClr val="accent6"/>
              </a:solidFill>
              <a:effectLst/>
              <a:uLnTx/>
              <a:uFillTx/>
              <a:latin typeface="Arial" panose="020B0604020202020204"/>
              <a:ea typeface="微软雅黑" panose="020B0503020204020204" pitchFamily="34" charset="-122"/>
              <a:cs typeface="+mn-cs"/>
              <a:sym typeface="+mn-ea"/>
            </a:endParaRPr>
          </a:p>
        </p:txBody>
      </p:sp>
      <p:grpSp>
        <p:nvGrpSpPr>
          <p:cNvPr id="84" name="组合 83"/>
          <p:cNvGrpSpPr/>
          <p:nvPr/>
        </p:nvGrpSpPr>
        <p:grpSpPr>
          <a:xfrm>
            <a:off x="3828415" y="2561590"/>
            <a:ext cx="7626350" cy="418465"/>
            <a:chOff x="3927832" y="2592699"/>
            <a:chExt cx="7563560" cy="418248"/>
          </a:xfrm>
        </p:grpSpPr>
        <p:sp>
          <p:nvSpPr>
            <p:cNvPr id="85" name="圆柱体 84"/>
            <p:cNvSpPr/>
            <p:nvPr/>
          </p:nvSpPr>
          <p:spPr>
            <a:xfrm rot="5400000">
              <a:off x="7500488" y="-979957"/>
              <a:ext cx="418248" cy="7563560"/>
            </a:xfrm>
            <a:prstGeom prst="can">
              <a:avLst/>
            </a:prstGeom>
            <a:gradFill flip="none" rotWithShape="1">
              <a:gsLst>
                <a:gs pos="0">
                  <a:schemeClr val="accent6">
                    <a:lumMod val="75000"/>
                  </a:schemeClr>
                </a:gs>
                <a:gs pos="100000">
                  <a:schemeClr val="accent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86" name="文本框 85"/>
            <p:cNvSpPr txBox="1"/>
            <p:nvPr/>
          </p:nvSpPr>
          <p:spPr>
            <a:xfrm>
              <a:off x="4713962" y="2598414"/>
              <a:ext cx="6009640" cy="39857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数据库智能索引推荐及管理</a:t>
              </a:r>
              <a:r>
                <a:rPr kumimoji="0" lang="zh-CN" altLang="en-US" sz="20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系统</a:t>
              </a:r>
              <a:endParaRPr kumimoji="0" lang="zh-CN" altLang="en-US" sz="20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grpSp>
        <p:nvGrpSpPr>
          <p:cNvPr id="114" name="组合 113"/>
          <p:cNvGrpSpPr/>
          <p:nvPr/>
        </p:nvGrpSpPr>
        <p:grpSpPr>
          <a:xfrm>
            <a:off x="3831088" y="4069736"/>
            <a:ext cx="7761791" cy="789200"/>
            <a:chOff x="3831088" y="4069736"/>
            <a:chExt cx="7761791" cy="789200"/>
          </a:xfrm>
        </p:grpSpPr>
        <p:sp>
          <p:nvSpPr>
            <p:cNvPr id="58" name="矩形 57"/>
            <p:cNvSpPr/>
            <p:nvPr/>
          </p:nvSpPr>
          <p:spPr>
            <a:xfrm>
              <a:off x="3831088" y="4242314"/>
              <a:ext cx="7761791" cy="616622"/>
            </a:xfrm>
            <a:prstGeom prst="rect">
              <a:avLst/>
            </a:prstGeom>
            <a:gradFill>
              <a:gsLst>
                <a:gs pos="100000">
                  <a:schemeClr val="accent3">
                    <a:lumMod val="20000"/>
                    <a:lumOff val="80000"/>
                  </a:schemeClr>
                </a:gs>
                <a:gs pos="0">
                  <a:schemeClr val="bg1"/>
                </a:gs>
              </a:gsLst>
              <a:lin ang="5400000" scaled="1"/>
            </a:gradFill>
            <a:ln w="6350">
              <a:solidFill>
                <a:schemeClr val="accent1"/>
              </a:solidFill>
              <a:prstDash val="solid"/>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0" name="矩形 59"/>
            <p:cNvSpPr/>
            <p:nvPr/>
          </p:nvSpPr>
          <p:spPr>
            <a:xfrm>
              <a:off x="6081773" y="4069736"/>
              <a:ext cx="3282524" cy="337185"/>
            </a:xfrm>
            <a:prstGeom prst="rect">
              <a:avLst/>
            </a:prstGeom>
            <a:solidFill>
              <a:srgbClr val="FFFFFF"/>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sym typeface="+mn-ea"/>
                </a:rPr>
                <a:t>基于强化学习的索引选择方法</a:t>
              </a:r>
              <a:endParaRPr kumimoji="0" lang="zh-CN" altLang="en-US" sz="16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sym typeface="+mn-ea"/>
              </a:endParaRPr>
            </a:p>
          </p:txBody>
        </p:sp>
        <p:sp>
          <p:nvSpPr>
            <p:cNvPr id="63" name="矩形: 圆角 69"/>
            <p:cNvSpPr/>
            <p:nvPr/>
          </p:nvSpPr>
          <p:spPr>
            <a:xfrm>
              <a:off x="3969255"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sym typeface="+mn-ea"/>
                </a:rPr>
                <a:t>创建候选全局</a:t>
              </a:r>
              <a:r>
                <a:rPr kumimoji="0" lang="en-US" altLang="zh-CN" sz="1400" b="0"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sym typeface="+mn-ea"/>
                </a:rPr>
                <a:t>/</a:t>
              </a:r>
              <a:r>
                <a:rPr kumimoji="0" lang="zh-CN" altLang="en-US" sz="1400" b="0"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sym typeface="+mn-ea"/>
                </a:rPr>
                <a:t>局部索引</a:t>
              </a:r>
              <a:endParaRPr kumimoji="0" lang="zh-CN" altLang="en-US" sz="1400" b="0"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sym typeface="+mn-ea"/>
              </a:endParaRPr>
            </a:p>
          </p:txBody>
        </p:sp>
        <p:sp>
          <p:nvSpPr>
            <p:cNvPr id="64" name="矩形: 圆角 70"/>
            <p:cNvSpPr/>
            <p:nvPr/>
          </p:nvSpPr>
          <p:spPr>
            <a:xfrm>
              <a:off x="9609725"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训练模型</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65" name="矩形: 圆角 69"/>
            <p:cNvSpPr/>
            <p:nvPr/>
          </p:nvSpPr>
          <p:spPr>
            <a:xfrm>
              <a:off x="5849412"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rPr>
                <a:t>马尔科夫决策</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endParaRPr>
            </a:p>
          </p:txBody>
        </p:sp>
        <p:sp>
          <p:nvSpPr>
            <p:cNvPr id="66" name="矩形: 圆角 69"/>
            <p:cNvSpPr/>
            <p:nvPr/>
          </p:nvSpPr>
          <p:spPr>
            <a:xfrm>
              <a:off x="7729569"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vertOverflow="overflow" horzOverflow="overflow" vert="horz" wrap="none"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rPr>
                <a:t>演员和评论家网络</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endParaRPr>
            </a:p>
          </p:txBody>
        </p:sp>
        <p:cxnSp>
          <p:nvCxnSpPr>
            <p:cNvPr id="108" name="直接连接符 107"/>
            <p:cNvCxnSpPr/>
            <p:nvPr/>
          </p:nvCxnSpPr>
          <p:spPr>
            <a:xfrm>
              <a:off x="5793597" y="4472912"/>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709976" y="4472912"/>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9609725" y="4472912"/>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3829080" y="5045979"/>
            <a:ext cx="7761791" cy="789200"/>
            <a:chOff x="3831088" y="4069736"/>
            <a:chExt cx="7761791" cy="789200"/>
          </a:xfrm>
        </p:grpSpPr>
        <p:sp>
          <p:nvSpPr>
            <p:cNvPr id="14" name="矩形 13"/>
            <p:cNvSpPr/>
            <p:nvPr/>
          </p:nvSpPr>
          <p:spPr>
            <a:xfrm>
              <a:off x="3831088" y="4242314"/>
              <a:ext cx="7761791" cy="616622"/>
            </a:xfrm>
            <a:prstGeom prst="rect">
              <a:avLst/>
            </a:prstGeom>
            <a:gradFill>
              <a:gsLst>
                <a:gs pos="100000">
                  <a:schemeClr val="accent3">
                    <a:lumMod val="20000"/>
                    <a:lumOff val="80000"/>
                  </a:schemeClr>
                </a:gs>
                <a:gs pos="0">
                  <a:schemeClr val="bg1"/>
                </a:gs>
              </a:gsLst>
              <a:lin ang="5400000" scaled="1"/>
            </a:gradFill>
            <a:ln w="6350">
              <a:solidFill>
                <a:schemeClr val="accent1"/>
              </a:solidFill>
              <a:prstDash val="solid"/>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6" name="矩形 15"/>
            <p:cNvSpPr/>
            <p:nvPr/>
          </p:nvSpPr>
          <p:spPr>
            <a:xfrm>
              <a:off x="6081773" y="4069736"/>
              <a:ext cx="3282524" cy="337185"/>
            </a:xfrm>
            <a:prstGeom prst="rect">
              <a:avLst/>
            </a:prstGeom>
            <a:solidFill>
              <a:srgbClr val="FFFFFF"/>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sym typeface="+mn-ea"/>
                </a:rPr>
                <a:t>基于机器学习的索引收益评估技术</a:t>
              </a:r>
              <a:endParaRPr kumimoji="0" lang="zh-CN" altLang="en-US" sz="16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sym typeface="+mn-ea"/>
              </a:endParaRPr>
            </a:p>
          </p:txBody>
        </p:sp>
        <p:sp>
          <p:nvSpPr>
            <p:cNvPr id="18" name="矩形: 圆角 69"/>
            <p:cNvSpPr/>
            <p:nvPr/>
          </p:nvSpPr>
          <p:spPr>
            <a:xfrm>
              <a:off x="3969255"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sym typeface="+mn-ea"/>
                </a:rPr>
                <a:t>OLTP/OLAP</a:t>
              </a:r>
              <a:r>
                <a:rPr kumimoji="0" lang="zh-CN" altLang="en-US" sz="1400" b="0"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sym typeface="+mn-ea"/>
                </a:rPr>
                <a:t>负载信息</a:t>
              </a:r>
              <a:endParaRPr kumimoji="0" lang="zh-CN" altLang="en-US" sz="1400" b="0"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sym typeface="+mn-ea"/>
              </a:endParaRPr>
            </a:p>
          </p:txBody>
        </p:sp>
        <p:sp>
          <p:nvSpPr>
            <p:cNvPr id="19" name="矩形: 圆角 70"/>
            <p:cNvSpPr/>
            <p:nvPr/>
          </p:nvSpPr>
          <p:spPr>
            <a:xfrm>
              <a:off x="9661224"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分类器选择</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20" name="矩形: 圆角 69"/>
            <p:cNvSpPr/>
            <p:nvPr/>
          </p:nvSpPr>
          <p:spPr>
            <a:xfrm>
              <a:off x="5849412"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algn="ctr" defTabSz="457200">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rPr>
                <a:t>机器学习分类任务</a:t>
              </a:r>
              <a:r>
                <a:rPr kumimoji="0" lang="en-US" altLang="zh-CN"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rPr>
                <a:t>	</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endParaRPr>
            </a:p>
          </p:txBody>
        </p:sp>
        <p:sp>
          <p:nvSpPr>
            <p:cNvPr id="29" name="矩形: 圆角 69"/>
            <p:cNvSpPr/>
            <p:nvPr/>
          </p:nvSpPr>
          <p:spPr>
            <a:xfrm>
              <a:off x="7729569"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vertOverflow="overflow" horzOverflow="overflow" vert="horz" wrap="none"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rPr>
                <a:t>特征通道</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endParaRPr>
            </a:p>
          </p:txBody>
        </p:sp>
        <p:cxnSp>
          <p:nvCxnSpPr>
            <p:cNvPr id="34" name="直接连接符 33"/>
            <p:cNvCxnSpPr/>
            <p:nvPr/>
          </p:nvCxnSpPr>
          <p:spPr>
            <a:xfrm>
              <a:off x="5793597" y="4472912"/>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7709976" y="4472912"/>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609725" y="4472912"/>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3829080" y="3101652"/>
            <a:ext cx="7761791" cy="789200"/>
            <a:chOff x="3831088" y="4069736"/>
            <a:chExt cx="7761791" cy="789200"/>
          </a:xfrm>
        </p:grpSpPr>
        <p:sp>
          <p:nvSpPr>
            <p:cNvPr id="39" name="矩形 38"/>
            <p:cNvSpPr/>
            <p:nvPr/>
          </p:nvSpPr>
          <p:spPr>
            <a:xfrm>
              <a:off x="3831088" y="4242314"/>
              <a:ext cx="7761791" cy="616622"/>
            </a:xfrm>
            <a:prstGeom prst="rect">
              <a:avLst/>
            </a:prstGeom>
            <a:gradFill>
              <a:gsLst>
                <a:gs pos="100000">
                  <a:schemeClr val="accent3">
                    <a:lumMod val="20000"/>
                    <a:lumOff val="80000"/>
                  </a:schemeClr>
                </a:gs>
                <a:gs pos="0">
                  <a:schemeClr val="bg1"/>
                </a:gs>
              </a:gsLst>
              <a:lin ang="5400000" scaled="1"/>
            </a:gradFill>
            <a:ln w="6350">
              <a:solidFill>
                <a:schemeClr val="accent1"/>
              </a:solidFill>
              <a:prstDash val="solid"/>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1" name="矩形 40"/>
            <p:cNvSpPr/>
            <p:nvPr/>
          </p:nvSpPr>
          <p:spPr>
            <a:xfrm>
              <a:off x="6081772" y="4069736"/>
              <a:ext cx="3362977" cy="338554"/>
            </a:xfrm>
            <a:prstGeom prst="rect">
              <a:avLst/>
            </a:prstGeom>
            <a:solidFill>
              <a:srgbClr val="FFFFFF"/>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600" b="1" dirty="0">
                  <a:solidFill>
                    <a:srgbClr val="003A98"/>
                  </a:solidFill>
                  <a:latin typeface="Arial" panose="020B0604020202020204"/>
                  <a:ea typeface="微软雅黑" panose="020B0503020204020204" pitchFamily="34" charset="-122"/>
                  <a:sym typeface="+mn-ea"/>
                </a:rPr>
                <a:t>面向动态负载的增量式索引管理</a:t>
              </a:r>
              <a:endParaRPr lang="zh-CN" altLang="en-US" sz="1600" b="1" dirty="0">
                <a:solidFill>
                  <a:srgbClr val="003A98"/>
                </a:solidFill>
                <a:latin typeface="Arial" panose="020B0604020202020204"/>
                <a:ea typeface="微软雅黑" panose="020B0503020204020204" pitchFamily="34" charset="-122"/>
                <a:sym typeface="+mn-ea"/>
              </a:endParaRPr>
            </a:p>
          </p:txBody>
        </p:sp>
        <p:sp>
          <p:nvSpPr>
            <p:cNvPr id="42" name="矩形: 圆角 69"/>
            <p:cNvSpPr/>
            <p:nvPr/>
          </p:nvSpPr>
          <p:spPr>
            <a:xfrm>
              <a:off x="3969255"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性能变化</a:t>
              </a:r>
              <a:r>
                <a:rPr kumimoji="0" lang="en-US" altLang="zh-CN" sz="1400" b="0"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节点数目变化</a:t>
              </a:r>
              <a:endParaRPr kumimoji="0" lang="zh-CN" altLang="en-US" sz="1400" b="0"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endParaRPr>
            </a:p>
          </p:txBody>
        </p:sp>
        <p:sp>
          <p:nvSpPr>
            <p:cNvPr id="43" name="矩形: 圆角 70"/>
            <p:cNvSpPr/>
            <p:nvPr/>
          </p:nvSpPr>
          <p:spPr>
            <a:xfrm>
              <a:off x="9609725"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Arial" panose="020B0604020202020204"/>
                  <a:ea typeface="微软雅黑" panose="020B0503020204020204" pitchFamily="34" charset="-122"/>
                </a:rPr>
                <a:t>更新索引</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46" name="矩形: 圆角 69"/>
            <p:cNvSpPr/>
            <p:nvPr/>
          </p:nvSpPr>
          <p:spPr>
            <a:xfrm>
              <a:off x="5849412"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rPr>
                <a:t>索引诊断</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endParaRPr>
            </a:p>
          </p:txBody>
        </p:sp>
        <p:sp>
          <p:nvSpPr>
            <p:cNvPr id="47" name="矩形: 圆角 69"/>
            <p:cNvSpPr/>
            <p:nvPr/>
          </p:nvSpPr>
          <p:spPr>
            <a:xfrm>
              <a:off x="7729569" y="443856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vertOverflow="overflow" horzOverflow="overflow" vert="horz" wrap="none"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rPr>
                <a:t>索引评估</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endParaRPr>
            </a:p>
          </p:txBody>
        </p:sp>
        <p:cxnSp>
          <p:nvCxnSpPr>
            <p:cNvPr id="49" name="直接连接符 48"/>
            <p:cNvCxnSpPr/>
            <p:nvPr/>
          </p:nvCxnSpPr>
          <p:spPr>
            <a:xfrm>
              <a:off x="5793597" y="4472912"/>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7709976" y="4472912"/>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9609725" y="4472912"/>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3811002" y="1644779"/>
            <a:ext cx="7761791" cy="616622"/>
            <a:chOff x="3831088" y="4242314"/>
            <a:chExt cx="7761791" cy="616622"/>
          </a:xfrm>
        </p:grpSpPr>
        <p:sp>
          <p:nvSpPr>
            <p:cNvPr id="59" name="矩形 58"/>
            <p:cNvSpPr/>
            <p:nvPr/>
          </p:nvSpPr>
          <p:spPr>
            <a:xfrm>
              <a:off x="3831088" y="4242314"/>
              <a:ext cx="7761791" cy="616622"/>
            </a:xfrm>
            <a:prstGeom prst="rect">
              <a:avLst/>
            </a:prstGeom>
            <a:gradFill>
              <a:gsLst>
                <a:gs pos="100000">
                  <a:schemeClr val="accent3">
                    <a:lumMod val="20000"/>
                    <a:lumOff val="80000"/>
                  </a:schemeClr>
                </a:gs>
                <a:gs pos="0">
                  <a:schemeClr val="bg1"/>
                </a:gs>
              </a:gsLst>
              <a:lin ang="5400000" scaled="1"/>
            </a:gradFill>
            <a:ln w="6350">
              <a:solidFill>
                <a:schemeClr val="accent1"/>
              </a:solidFill>
              <a:prstDash val="solid"/>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62" name="矩形: 圆角 69"/>
            <p:cNvSpPr/>
            <p:nvPr/>
          </p:nvSpPr>
          <p:spPr>
            <a:xfrm>
              <a:off x="3969255" y="435474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rPr>
                <a:t>提升索引质量</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67" name="矩形: 圆角 70"/>
            <p:cNvSpPr/>
            <p:nvPr/>
          </p:nvSpPr>
          <p:spPr>
            <a:xfrm>
              <a:off x="9609725" y="435474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sz="1400" dirty="0">
                  <a:solidFill>
                    <a:prstClr val="black"/>
                  </a:solidFill>
                  <a:latin typeface="Arial" panose="020B0604020202020204"/>
                  <a:ea typeface="微软雅黑" panose="020B0503020204020204" pitchFamily="34" charset="-122"/>
                </a:rPr>
                <a:t>降低查询时间</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endParaRPr>
            </a:p>
          </p:txBody>
        </p:sp>
        <p:sp>
          <p:nvSpPr>
            <p:cNvPr id="68" name="矩形: 圆角 69"/>
            <p:cNvSpPr/>
            <p:nvPr/>
          </p:nvSpPr>
          <p:spPr>
            <a:xfrm>
              <a:off x="5849412" y="435474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rPr>
                <a:t>减少空间开销</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endParaRPr>
            </a:p>
          </p:txBody>
        </p:sp>
        <p:sp>
          <p:nvSpPr>
            <p:cNvPr id="69" name="矩形: 圆角 69"/>
            <p:cNvSpPr/>
            <p:nvPr/>
          </p:nvSpPr>
          <p:spPr>
            <a:xfrm>
              <a:off x="7729569" y="4354749"/>
              <a:ext cx="1737725" cy="337214"/>
            </a:xfrm>
            <a:prstGeom prst="roundRect">
              <a:avLst>
                <a:gd name="adj" fmla="val 9849"/>
              </a:avLst>
            </a:prstGeom>
            <a:noFill/>
            <a:ln w="6350">
              <a:noFill/>
            </a:ln>
          </p:spPr>
          <p:style>
            <a:lnRef idx="2">
              <a:srgbClr val="0070C0">
                <a:shade val="50000"/>
              </a:srgbClr>
            </a:lnRef>
            <a:fillRef idx="1">
              <a:srgbClr val="0070C0"/>
            </a:fillRef>
            <a:effectRef idx="0">
              <a:srgbClr val="0070C0"/>
            </a:effectRef>
            <a:fontRef idx="minor">
              <a:srgbClr val="FFFFFF"/>
            </a:fontRef>
          </p:style>
          <p:txBody>
            <a:bodyPr vertOverflow="overflow" horzOverflow="overflow" vert="horz" wrap="none"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rPr>
                <a:t>提升查询性能</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微软雅黑" panose="020B0503020204020204" pitchFamily="34" charset="-122"/>
                <a:cs typeface="+mn-cs"/>
                <a:sym typeface="+mn-ea"/>
              </a:endParaRPr>
            </a:p>
          </p:txBody>
        </p:sp>
        <p:cxnSp>
          <p:nvCxnSpPr>
            <p:cNvPr id="88" name="直接连接符 87"/>
            <p:cNvCxnSpPr/>
            <p:nvPr/>
          </p:nvCxnSpPr>
          <p:spPr>
            <a:xfrm>
              <a:off x="5793597" y="4389092"/>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7709976" y="4396077"/>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9609725" y="4403062"/>
              <a:ext cx="0" cy="268528"/>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gr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1752600" cy="824400"/>
            <a:chOff x="0" y="0"/>
            <a:chExt cx="2959736" cy="824400"/>
          </a:xfrm>
        </p:grpSpPr>
        <p:sp>
          <p:nvSpPr>
            <p:cNvPr id="3" name="矩形: 圆顶角 2"/>
            <p:cNvSpPr/>
            <p:nvPr/>
          </p:nvSpPr>
          <p:spPr>
            <a:xfrm rot="5400000">
              <a:off x="1053063" y="-1053063"/>
              <a:ext cx="824400" cy="2930525"/>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5" name="矩形: 圆角 4"/>
            <p:cNvSpPr/>
            <p:nvPr/>
          </p:nvSpPr>
          <p:spPr>
            <a:xfrm>
              <a:off x="2889884" y="167640"/>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4" name="文本框 3"/>
          <p:cNvSpPr txBox="1"/>
          <p:nvPr/>
        </p:nvSpPr>
        <p:spPr>
          <a:xfrm>
            <a:off x="164082" y="186598"/>
            <a:ext cx="328041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FFFFFF"/>
                </a:solidFill>
                <a:effectLst>
                  <a:outerShdw blurRad="38100" dist="19050" dir="2700000" algn="tl" rotWithShape="0">
                    <a:srgbClr val="000000">
                      <a:alpha val="40000"/>
                    </a:srgbClr>
                  </a:outerShdw>
                </a:effectLst>
                <a:latin typeface="Arial" panose="020B0604020202020204"/>
                <a:ea typeface="微软雅黑" panose="020B0503020204020204" pitchFamily="34" charset="-122"/>
              </a:rPr>
              <a:t>研究计划</a:t>
            </a:r>
            <a:endParaRPr kumimoji="0" lang="zh-CN" altLang="en-US" sz="2400" b="1" i="0" u="none" strike="noStrike" kern="1200" cap="none" spc="0" normalizeH="0" baseline="0" noProof="0" dirty="0">
              <a:ln>
                <a:noFill/>
              </a:ln>
              <a:solidFill>
                <a:srgbClr val="FFFFFF"/>
              </a:solidFill>
              <a:effectLst>
                <a:outerShdw blurRad="38100" dist="19050" dir="2700000" algn="tl" rotWithShape="0">
                  <a:srgbClr val="000000">
                    <a:alpha val="40000"/>
                  </a:srgbClr>
                </a:outerShdw>
              </a:effectLst>
              <a:uLnTx/>
              <a:uFillTx/>
              <a:latin typeface="Arial" panose="020B0604020202020204"/>
              <a:ea typeface="微软雅黑" panose="020B0503020204020204" pitchFamily="34" charset="-122"/>
              <a:cs typeface="+mn-cs"/>
            </a:endParaRPr>
          </a:p>
        </p:txBody>
      </p:sp>
      <p:graphicFrame>
        <p:nvGraphicFramePr>
          <p:cNvPr id="7" name="表格 6"/>
          <p:cNvGraphicFramePr>
            <a:graphicFrameLocks noGrp="1"/>
          </p:cNvGraphicFramePr>
          <p:nvPr>
            <p:custDataLst>
              <p:tags r:id="rId1"/>
            </p:custDataLst>
          </p:nvPr>
        </p:nvGraphicFramePr>
        <p:xfrm>
          <a:off x="684530" y="1587500"/>
          <a:ext cx="10765790" cy="4312919"/>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877819"/>
                <a:gridCol w="3781811"/>
                <a:gridCol w="3210560"/>
                <a:gridCol w="2895600"/>
              </a:tblGrid>
              <a:tr h="766505">
                <a:tc>
                  <a:txBody>
                    <a:bodyPr/>
                    <a:lstStyle/>
                    <a:p>
                      <a:pPr algn="ctr"/>
                      <a:r>
                        <a:rPr lang="zh-CN" sz="2000" kern="100">
                          <a:effectLst/>
                        </a:rPr>
                        <a:t>阶段</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2000" kern="100">
                          <a:effectLst/>
                        </a:rPr>
                        <a:t>研究内容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2000" kern="100">
                          <a:effectLst/>
                        </a:rPr>
                        <a:t>时间</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2000" kern="100" dirty="0">
                          <a:effectLst/>
                        </a:rPr>
                        <a:t>预期成果</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r>
              <a:tr h="816271">
                <a:tc>
                  <a:txBody>
                    <a:bodyPr/>
                    <a:lstStyle/>
                    <a:p>
                      <a:pPr algn="ctr"/>
                      <a:r>
                        <a:rPr lang="en-US" sz="1800" kern="0">
                          <a:effectLst/>
                        </a:rPr>
                        <a:t>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1800" kern="0" dirty="0">
                          <a:effectLst/>
                        </a:rPr>
                        <a:t>基于机器学习的索引收益估算技术</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1800" kern="0">
                          <a:effectLst/>
                        </a:rPr>
                        <a:t>第一季度</a:t>
                      </a:r>
                      <a:r>
                        <a:rPr lang="en-US" sz="1800" kern="0">
                          <a:effectLst/>
                        </a:rPr>
                        <a:t>(2023.10-2024.01)</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1600" kern="100">
                          <a:effectLst/>
                        </a:rPr>
                        <a:t>申请发明专利</a:t>
                      </a:r>
                      <a:r>
                        <a:rPr lang="en-US" sz="1600" kern="100">
                          <a:effectLst/>
                        </a:rPr>
                        <a:t>1</a:t>
                      </a:r>
                      <a:r>
                        <a:rPr lang="zh-CN" sz="1600" kern="100">
                          <a:effectLst/>
                        </a:rPr>
                        <a:t>项</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r>
              <a:tr h="816271">
                <a:tc>
                  <a:txBody>
                    <a:bodyPr/>
                    <a:lstStyle/>
                    <a:p>
                      <a:pPr algn="ctr"/>
                      <a:r>
                        <a:rPr lang="en-US" sz="1800" kern="0">
                          <a:effectLst/>
                        </a:rPr>
                        <a:t>2</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1800" kern="0">
                          <a:effectLst/>
                        </a:rPr>
                        <a:t>基于强化学习的索引选择方法</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1800" kern="0">
                          <a:effectLst/>
                        </a:rPr>
                        <a:t>第二季度</a:t>
                      </a:r>
                      <a:r>
                        <a:rPr lang="en-US" sz="1800" kern="0">
                          <a:effectLst/>
                        </a:rPr>
                        <a:t>(2024.01-2024.04)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1600" kern="100">
                          <a:effectLst/>
                        </a:rPr>
                        <a:t>发表一篇</a:t>
                      </a:r>
                      <a:r>
                        <a:rPr lang="en-US" sz="1600" kern="100">
                          <a:effectLst/>
                        </a:rPr>
                        <a:t>CCF-A</a:t>
                      </a:r>
                      <a:r>
                        <a:rPr lang="zh-CN" sz="1600" kern="100">
                          <a:effectLst/>
                        </a:rPr>
                        <a:t>类论文</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r>
              <a:tr h="816271">
                <a:tc>
                  <a:txBody>
                    <a:bodyPr/>
                    <a:lstStyle/>
                    <a:p>
                      <a:pPr algn="ctr"/>
                      <a:r>
                        <a:rPr lang="en-US" sz="1800" kern="0">
                          <a:effectLst/>
                        </a:rPr>
                        <a:t>3</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1800" kern="0" dirty="0">
                          <a:effectLst/>
                        </a:rPr>
                        <a:t>面向动态工作负载的增量式索引管理技术</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1800" kern="0">
                          <a:effectLst/>
                        </a:rPr>
                        <a:t>第三季度</a:t>
                      </a:r>
                      <a:r>
                        <a:rPr lang="en-US" sz="1800" kern="0">
                          <a:effectLst/>
                        </a:rPr>
                        <a:t>(2024.04-2024.07)</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1600" kern="100" dirty="0">
                          <a:effectLst/>
                        </a:rPr>
                        <a:t>申请发明专利</a:t>
                      </a:r>
                      <a:r>
                        <a:rPr lang="en-US" sz="1600" kern="100" dirty="0">
                          <a:effectLst/>
                        </a:rPr>
                        <a:t>1</a:t>
                      </a:r>
                      <a:r>
                        <a:rPr lang="zh-CN" sz="1600" kern="100" dirty="0">
                          <a:effectLst/>
                        </a:rPr>
                        <a:t>项</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r>
              <a:tr h="1097601">
                <a:tc>
                  <a:txBody>
                    <a:bodyPr/>
                    <a:lstStyle/>
                    <a:p>
                      <a:pPr algn="ctr"/>
                      <a:r>
                        <a:rPr lang="en-US" sz="1800" kern="0">
                          <a:effectLst/>
                        </a:rPr>
                        <a:t>4</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altLang="en-US" sz="1800" kern="0" dirty="0">
                          <a:effectLst/>
                        </a:rPr>
                        <a:t>系统原型</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1800" kern="0" dirty="0">
                          <a:effectLst/>
                        </a:rPr>
                        <a:t>第四季度</a:t>
                      </a:r>
                      <a:r>
                        <a:rPr lang="en-US" sz="1800" kern="0" dirty="0">
                          <a:effectLst/>
                        </a:rPr>
                        <a:t>(2024.07-2024.10)</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c>
                  <a:txBody>
                    <a:bodyPr/>
                    <a:lstStyle/>
                    <a:p>
                      <a:pPr algn="ctr"/>
                      <a:r>
                        <a:rPr lang="zh-CN" sz="1600" kern="100" dirty="0">
                          <a:effectLst/>
                        </a:rPr>
                        <a:t>源代码、项目报告书</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2865" marR="62865" marT="0" marB="0" anchor="ctr"/>
                </a:tc>
              </a:tr>
            </a:tbl>
          </a:graphicData>
        </a:graphic>
      </p:graphicFrame>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6385125" y="940526"/>
            <a:ext cx="5559552" cy="5402797"/>
          </a:xfrm>
          <a:prstGeom prst="rect">
            <a:avLst/>
          </a:prstGeom>
          <a:solidFill>
            <a:schemeClr val="bg1"/>
          </a:solidFill>
          <a:ln w="19050">
            <a:no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顶角 2"/>
          <p:cNvSpPr/>
          <p:nvPr/>
        </p:nvSpPr>
        <p:spPr>
          <a:xfrm rot="5400000">
            <a:off x="616502" y="-616501"/>
            <a:ext cx="824400" cy="2057402"/>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4" name="文本框 3"/>
          <p:cNvSpPr txBox="1"/>
          <p:nvPr/>
        </p:nvSpPr>
        <p:spPr>
          <a:xfrm>
            <a:off x="392422" y="180013"/>
            <a:ext cx="3280418" cy="46166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项目计划</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5" name="矩形: 圆角 4"/>
          <p:cNvSpPr/>
          <p:nvPr/>
        </p:nvSpPr>
        <p:spPr>
          <a:xfrm>
            <a:off x="2020990" y="167640"/>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316402" y="1090295"/>
            <a:ext cx="2811780" cy="5203190"/>
            <a:chOff x="3316812" y="1090295"/>
            <a:chExt cx="2811780" cy="5203190"/>
          </a:xfrm>
        </p:grpSpPr>
        <p:grpSp>
          <p:nvGrpSpPr>
            <p:cNvPr id="24" name="组合 23"/>
            <p:cNvGrpSpPr/>
            <p:nvPr/>
          </p:nvGrpSpPr>
          <p:grpSpPr>
            <a:xfrm>
              <a:off x="3316812" y="1090295"/>
              <a:ext cx="2811780" cy="5203190"/>
              <a:chOff x="10032" y="1718"/>
              <a:chExt cx="4428" cy="8194"/>
            </a:xfrm>
          </p:grpSpPr>
          <p:sp>
            <p:nvSpPr>
              <p:cNvPr id="25" name="任意多边形: 形状 24"/>
              <p:cNvSpPr/>
              <p:nvPr/>
            </p:nvSpPr>
            <p:spPr>
              <a:xfrm>
                <a:off x="10032" y="2690"/>
                <a:ext cx="4428" cy="7222"/>
              </a:xfrm>
              <a:custGeom>
                <a:avLst/>
                <a:gdLst>
                  <a:gd name="connsiteX0" fmla="*/ 124330 w 2811618"/>
                  <a:gd name="connsiteY0" fmla="*/ 0 h 4585824"/>
                  <a:gd name="connsiteX1" fmla="*/ 620213 w 2811618"/>
                  <a:gd name="connsiteY1" fmla="*/ 0 h 4585824"/>
                  <a:gd name="connsiteX2" fmla="*/ 619469 w 2811618"/>
                  <a:gd name="connsiteY2" fmla="*/ 14728 h 4585824"/>
                  <a:gd name="connsiteX3" fmla="*/ 1405809 w 2811618"/>
                  <a:gd name="connsiteY3" fmla="*/ 801067 h 4585824"/>
                  <a:gd name="connsiteX4" fmla="*/ 2192149 w 2811618"/>
                  <a:gd name="connsiteY4" fmla="*/ 14728 h 4585824"/>
                  <a:gd name="connsiteX5" fmla="*/ 2191405 w 2811618"/>
                  <a:gd name="connsiteY5" fmla="*/ 0 h 4585824"/>
                  <a:gd name="connsiteX6" fmla="*/ 2687288 w 2811618"/>
                  <a:gd name="connsiteY6" fmla="*/ 0 h 4585824"/>
                  <a:gd name="connsiteX7" fmla="*/ 2811618 w 2811618"/>
                  <a:gd name="connsiteY7" fmla="*/ 124330 h 4585824"/>
                  <a:gd name="connsiteX8" fmla="*/ 2811618 w 2811618"/>
                  <a:gd name="connsiteY8" fmla="*/ 4461494 h 4585824"/>
                  <a:gd name="connsiteX9" fmla="*/ 2687288 w 2811618"/>
                  <a:gd name="connsiteY9" fmla="*/ 4585824 h 4585824"/>
                  <a:gd name="connsiteX10" fmla="*/ 124330 w 2811618"/>
                  <a:gd name="connsiteY10" fmla="*/ 4585824 h 4585824"/>
                  <a:gd name="connsiteX11" fmla="*/ 0 w 2811618"/>
                  <a:gd name="connsiteY11" fmla="*/ 4461494 h 4585824"/>
                  <a:gd name="connsiteX12" fmla="*/ 0 w 2811618"/>
                  <a:gd name="connsiteY12" fmla="*/ 124330 h 4585824"/>
                  <a:gd name="connsiteX13" fmla="*/ 124330 w 2811618"/>
                  <a:gd name="connsiteY13" fmla="*/ 0 h 458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11618" h="4585824">
                    <a:moveTo>
                      <a:pt x="124330" y="0"/>
                    </a:moveTo>
                    <a:lnTo>
                      <a:pt x="620213" y="0"/>
                    </a:lnTo>
                    <a:lnTo>
                      <a:pt x="619469" y="14728"/>
                    </a:lnTo>
                    <a:cubicBezTo>
                      <a:pt x="619469" y="449011"/>
                      <a:pt x="971525" y="801067"/>
                      <a:pt x="1405809" y="801067"/>
                    </a:cubicBezTo>
                    <a:cubicBezTo>
                      <a:pt x="1840093" y="801067"/>
                      <a:pt x="2192149" y="449011"/>
                      <a:pt x="2192149" y="14728"/>
                    </a:cubicBezTo>
                    <a:lnTo>
                      <a:pt x="2191405" y="0"/>
                    </a:lnTo>
                    <a:lnTo>
                      <a:pt x="2687288" y="0"/>
                    </a:lnTo>
                    <a:cubicBezTo>
                      <a:pt x="2755954" y="0"/>
                      <a:pt x="2811618" y="55664"/>
                      <a:pt x="2811618" y="124330"/>
                    </a:cubicBezTo>
                    <a:lnTo>
                      <a:pt x="2811618" y="4461494"/>
                    </a:lnTo>
                    <a:cubicBezTo>
                      <a:pt x="2811618" y="4530160"/>
                      <a:pt x="2755954" y="4585824"/>
                      <a:pt x="2687288" y="4585824"/>
                    </a:cubicBezTo>
                    <a:lnTo>
                      <a:pt x="124330" y="4585824"/>
                    </a:lnTo>
                    <a:cubicBezTo>
                      <a:pt x="55664" y="4585824"/>
                      <a:pt x="0" y="4530160"/>
                      <a:pt x="0" y="4461494"/>
                    </a:cubicBezTo>
                    <a:lnTo>
                      <a:pt x="0" y="124330"/>
                    </a:lnTo>
                    <a:cubicBezTo>
                      <a:pt x="0" y="55664"/>
                      <a:pt x="55664" y="0"/>
                      <a:pt x="124330" y="0"/>
                    </a:cubicBezTo>
                    <a:close/>
                  </a:path>
                </a:pathLst>
              </a:custGeom>
              <a:gradFill flip="none" rotWithShape="1">
                <a:gsLst>
                  <a:gs pos="0">
                    <a:schemeClr val="accent1">
                      <a:lumMod val="20000"/>
                      <a:lumOff val="80000"/>
                      <a:alpha val="50000"/>
                    </a:schemeClr>
                  </a:gs>
                  <a:gs pos="56000">
                    <a:schemeClr val="accent1">
                      <a:alpha val="0"/>
                      <a:lumMod val="25000"/>
                      <a:lumOff val="75000"/>
                    </a:schemeClr>
                  </a:gs>
                </a:gsLst>
                <a:lin ang="5400000" scaled="0"/>
                <a:tileRect/>
              </a:gradFill>
              <a:ln w="12700">
                <a:gradFill>
                  <a:gsLst>
                    <a:gs pos="0">
                      <a:schemeClr val="accent1"/>
                    </a:gs>
                    <a:gs pos="9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26" name="组合 25"/>
              <p:cNvGrpSpPr/>
              <p:nvPr/>
            </p:nvGrpSpPr>
            <p:grpSpPr>
              <a:xfrm>
                <a:off x="11274" y="1718"/>
                <a:ext cx="1943" cy="1943"/>
                <a:chOff x="1279905" y="940277"/>
                <a:chExt cx="1657665" cy="1657664"/>
              </a:xfrm>
            </p:grpSpPr>
            <p:sp>
              <p:nvSpPr>
                <p:cNvPr id="38" name="椭圆 37"/>
                <p:cNvSpPr/>
                <p:nvPr/>
              </p:nvSpPr>
              <p:spPr>
                <a:xfrm>
                  <a:off x="1279905" y="940277"/>
                  <a:ext cx="1657665" cy="1657664"/>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0" name="椭圆 39"/>
                <p:cNvSpPr/>
                <p:nvPr/>
              </p:nvSpPr>
              <p:spPr>
                <a:xfrm>
                  <a:off x="1421374" y="1081746"/>
                  <a:ext cx="1374726" cy="1374725"/>
                </a:xfrm>
                <a:prstGeom prst="ellipse">
                  <a:avLst/>
                </a:prstGeom>
                <a:gradFill>
                  <a:gsLst>
                    <a:gs pos="0">
                      <a:srgbClr val="03519F"/>
                    </a:gs>
                    <a:gs pos="100000">
                      <a:srgbClr val="023466"/>
                    </a:gs>
                    <a:gs pos="65000">
                      <a:srgbClr val="03519F"/>
                    </a:gs>
                  </a:gsLst>
                  <a:lin ang="5400000" scaled="1"/>
                </a:gradFill>
                <a:ln w="9525" cap="flat" cmpd="sng" algn="ctr">
                  <a:noFill/>
                  <a:prstDash val="solid"/>
                  <a:miter lim="800000"/>
                </a:ln>
                <a:effectLst/>
              </p:spPr>
              <p:txBody>
                <a:bodyPr anchor="ctr"/>
                <a:lstStyle/>
                <a:p>
                  <a:pPr marL="0" marR="0" lvl="0" indent="0" algn="ctr" defTabSz="685800" rtl="0" eaLnBrk="1" fontAlgn="base" latinLnBrk="0" hangingPunct="1">
                    <a:lnSpc>
                      <a:spcPct val="100000"/>
                    </a:lnSpc>
                    <a:spcBef>
                      <a:spcPct val="0"/>
                    </a:spcBef>
                    <a:spcAft>
                      <a:spcPct val="0"/>
                    </a:spcAft>
                    <a:buClrTx/>
                    <a:buSzTx/>
                    <a:buFontTx/>
                    <a:buNone/>
                    <a:defRPr/>
                  </a:pPr>
                  <a:endParaRPr kumimoji="0" lang="zh-CN" altLang="en-US" sz="16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41" name="文本框 40"/>
                <p:cNvSpPr txBox="1"/>
                <p:nvPr/>
              </p:nvSpPr>
              <p:spPr>
                <a:xfrm>
                  <a:off x="1421374" y="1230771"/>
                  <a:ext cx="1374726" cy="111647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学术产出</a:t>
                  </a:r>
                  <a:endParaRPr kumimoji="0" lang="zh-CN" altLang="en-US" sz="2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grpSp>
        <p:sp>
          <p:nvSpPr>
            <p:cNvPr id="45" name="矩形 44"/>
            <p:cNvSpPr/>
            <p:nvPr/>
          </p:nvSpPr>
          <p:spPr>
            <a:xfrm>
              <a:off x="3408887" y="2611120"/>
              <a:ext cx="2549525" cy="1828800"/>
            </a:xfrm>
            <a:prstGeom prst="rect">
              <a:avLst/>
            </a:prstGeom>
          </p:spPr>
          <p:txBody>
            <a:bodyPr wrap="square">
              <a:spAutoFit/>
            </a:bodyPr>
            <a:lstStyle/>
            <a:p>
              <a:pPr marL="215900" marR="0" lvl="0" indent="-215900" algn="just" defTabSz="914400" rtl="0" eaLnBrk="1" fontAlgn="auto" latinLnBrk="0" hangingPunct="1">
                <a:lnSpc>
                  <a:spcPct val="120000"/>
                </a:lnSpc>
                <a:spcBef>
                  <a:spcPts val="600"/>
                </a:spcBef>
                <a:spcAft>
                  <a:spcPts val="0"/>
                </a:spcAft>
                <a:buClr>
                  <a:srgbClr val="000000"/>
                </a:buClr>
                <a:buSzPct val="60000"/>
                <a:buFont typeface="Wingdings" panose="05000000000000000000" pitchFamily="2" charset="2"/>
                <a:buChar char="l"/>
                <a:defRPr/>
              </a:pP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发表蚂蚁认可的</a:t>
              </a:r>
              <a:r>
                <a:rPr kumimoji="0" lang="en-US" altLang="zh-CN"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CCF-A</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类或者领域内顶级会议、期刊论文</a:t>
              </a:r>
              <a:r>
                <a:rPr kumimoji="0" lang="en-US" altLang="zh-CN"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1</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篇</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以上</a:t>
              </a:r>
              <a:endPar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215900" marR="0" lvl="0" indent="-215900" algn="just" defTabSz="914400" rtl="0" eaLnBrk="1" fontAlgn="auto" latinLnBrk="0" hangingPunct="1">
                <a:lnSpc>
                  <a:spcPct val="120000"/>
                </a:lnSpc>
                <a:spcBef>
                  <a:spcPts val="600"/>
                </a:spcBef>
                <a:spcAft>
                  <a:spcPts val="0"/>
                </a:spcAft>
                <a:buClr>
                  <a:srgbClr val="000000"/>
                </a:buClr>
                <a:buSzPct val="60000"/>
                <a:buFont typeface="Wingdings" panose="05000000000000000000" pitchFamily="2" charset="2"/>
                <a:buChar char="l"/>
                <a:defRPr/>
              </a:pP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提交国内专利</a:t>
              </a:r>
              <a:r>
                <a:rPr kumimoji="0" lang="en-US" altLang="zh-CN"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2</a:t>
              </a: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项</a:t>
              </a:r>
              <a:endPar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8" name="组合 47"/>
            <p:cNvGrpSpPr/>
            <p:nvPr/>
          </p:nvGrpSpPr>
          <p:grpSpPr>
            <a:xfrm>
              <a:off x="5143566" y="4950475"/>
              <a:ext cx="818816" cy="845833"/>
              <a:chOff x="5320642" y="2595261"/>
              <a:chExt cx="1645393" cy="1699682"/>
            </a:xfrm>
            <a:solidFill>
              <a:schemeClr val="accent1">
                <a:alpha val="10000"/>
              </a:schemeClr>
            </a:solidFill>
          </p:grpSpPr>
          <p:sp>
            <p:nvSpPr>
              <p:cNvPr id="49" name="任意多边形: 形状 48"/>
              <p:cNvSpPr/>
              <p:nvPr/>
            </p:nvSpPr>
            <p:spPr>
              <a:xfrm>
                <a:off x="5320642" y="2595261"/>
                <a:ext cx="1171713" cy="1660261"/>
              </a:xfrm>
              <a:custGeom>
                <a:avLst/>
                <a:gdLst>
                  <a:gd name="connsiteX0" fmla="*/ 671382 w 1171713"/>
                  <a:gd name="connsiteY0" fmla="*/ 15928 h 1660261"/>
                  <a:gd name="connsiteX1" fmla="*/ 925301 w 1171713"/>
                  <a:gd name="connsiteY1" fmla="*/ 27146 h 1660261"/>
                  <a:gd name="connsiteX2" fmla="*/ 1084994 w 1171713"/>
                  <a:gd name="connsiteY2" fmla="*/ 144460 h 1660261"/>
                  <a:gd name="connsiteX3" fmla="*/ 1163780 w 1171713"/>
                  <a:gd name="connsiteY3" fmla="*/ 311036 h 1660261"/>
                  <a:gd name="connsiteX4" fmla="*/ 1146516 w 1171713"/>
                  <a:gd name="connsiteY4" fmla="*/ 527953 h 1660261"/>
                  <a:gd name="connsiteX5" fmla="*/ 1046113 w 1171713"/>
                  <a:gd name="connsiteY5" fmla="*/ 676316 h 1660261"/>
                  <a:gd name="connsiteX6" fmla="*/ 1061442 w 1171713"/>
                  <a:gd name="connsiteY6" fmla="*/ 878964 h 1660261"/>
                  <a:gd name="connsiteX7" fmla="*/ 1063265 w 1171713"/>
                  <a:gd name="connsiteY7" fmla="*/ 905958 h 1660261"/>
                  <a:gd name="connsiteX8" fmla="*/ 1041425 w 1171713"/>
                  <a:gd name="connsiteY8" fmla="*/ 934198 h 1660261"/>
                  <a:gd name="connsiteX9" fmla="*/ 898103 w 1171713"/>
                  <a:gd name="connsiteY9" fmla="*/ 1066320 h 1660261"/>
                  <a:gd name="connsiteX10" fmla="*/ 824619 w 1171713"/>
                  <a:gd name="connsiteY10" fmla="*/ 1269247 h 1660261"/>
                  <a:gd name="connsiteX11" fmla="*/ 856152 w 1171713"/>
                  <a:gd name="connsiteY11" fmla="*/ 1476714 h 1660261"/>
                  <a:gd name="connsiteX12" fmla="*/ 925339 w 1171713"/>
                  <a:gd name="connsiteY12" fmla="*/ 1589711 h 1660261"/>
                  <a:gd name="connsiteX13" fmla="*/ 929394 w 1171713"/>
                  <a:gd name="connsiteY13" fmla="*/ 1638713 h 1660261"/>
                  <a:gd name="connsiteX14" fmla="*/ 894475 w 1171713"/>
                  <a:gd name="connsiteY14" fmla="*/ 1660200 h 1660261"/>
                  <a:gd name="connsiteX15" fmla="*/ 235837 w 1171713"/>
                  <a:gd name="connsiteY15" fmla="*/ 1660200 h 1660261"/>
                  <a:gd name="connsiteX16" fmla="*/ 167301 w 1171713"/>
                  <a:gd name="connsiteY16" fmla="*/ 1656591 h 1660261"/>
                  <a:gd name="connsiteX17" fmla="*/ 27161 w 1171713"/>
                  <a:gd name="connsiteY17" fmla="*/ 1556076 h 1660261"/>
                  <a:gd name="connsiteX18" fmla="*/ 56 w 1171713"/>
                  <a:gd name="connsiteY18" fmla="*/ 1457068 h 1660261"/>
                  <a:gd name="connsiteX19" fmla="*/ 56 w 1171713"/>
                  <a:gd name="connsiteY19" fmla="*/ 1270996 h 1660261"/>
                  <a:gd name="connsiteX20" fmla="*/ 3720 w 1171713"/>
                  <a:gd name="connsiteY20" fmla="*/ 1198349 h 1660261"/>
                  <a:gd name="connsiteX21" fmla="*/ 97315 w 1171713"/>
                  <a:gd name="connsiteY21" fmla="*/ 1061818 h 1660261"/>
                  <a:gd name="connsiteX22" fmla="*/ 209773 w 1171713"/>
                  <a:gd name="connsiteY22" fmla="*/ 1030452 h 1660261"/>
                  <a:gd name="connsiteX23" fmla="*/ 431843 w 1171713"/>
                  <a:gd name="connsiteY23" fmla="*/ 1030378 h 1660261"/>
                  <a:gd name="connsiteX24" fmla="*/ 512099 w 1171713"/>
                  <a:gd name="connsiteY24" fmla="*/ 670735 h 1660261"/>
                  <a:gd name="connsiteX25" fmla="*/ 395529 w 1171713"/>
                  <a:gd name="connsiteY25" fmla="*/ 439642 h 1660261"/>
                  <a:gd name="connsiteX26" fmla="*/ 410468 w 1171713"/>
                  <a:gd name="connsiteY26" fmla="*/ 271894 h 1660261"/>
                  <a:gd name="connsiteX27" fmla="*/ 506146 w 1171713"/>
                  <a:gd name="connsiteY27" fmla="*/ 114360 h 1660261"/>
                  <a:gd name="connsiteX28" fmla="*/ 671382 w 1171713"/>
                  <a:gd name="connsiteY28" fmla="*/ 15928 h 1660261"/>
                  <a:gd name="connsiteX29" fmla="*/ 777683 w 1171713"/>
                  <a:gd name="connsiteY29" fmla="*/ 86510 h 1660261"/>
                  <a:gd name="connsiteX30" fmla="*/ 641356 w 1171713"/>
                  <a:gd name="connsiteY30" fmla="*/ 121168 h 1660261"/>
                  <a:gd name="connsiteX31" fmla="*/ 511373 w 1171713"/>
                  <a:gd name="connsiteY31" fmla="*/ 253384 h 1660261"/>
                  <a:gd name="connsiteX32" fmla="*/ 480882 w 1171713"/>
                  <a:gd name="connsiteY32" fmla="*/ 424145 h 1660261"/>
                  <a:gd name="connsiteX33" fmla="*/ 538553 w 1171713"/>
                  <a:gd name="connsiteY33" fmla="*/ 570090 h 1660261"/>
                  <a:gd name="connsiteX34" fmla="*/ 700664 w 1171713"/>
                  <a:gd name="connsiteY34" fmla="*/ 681711 h 1660261"/>
                  <a:gd name="connsiteX35" fmla="*/ 915553 w 1171713"/>
                  <a:gd name="connsiteY35" fmla="*/ 661805 h 1660261"/>
                  <a:gd name="connsiteX36" fmla="*/ 978173 w 1171713"/>
                  <a:gd name="connsiteY36" fmla="*/ 618161 h 1660261"/>
                  <a:gd name="connsiteX37" fmla="*/ 997018 w 1171713"/>
                  <a:gd name="connsiteY37" fmla="*/ 603334 h 1660261"/>
                  <a:gd name="connsiteX38" fmla="*/ 1053015 w 1171713"/>
                  <a:gd name="connsiteY38" fmla="*/ 525423 h 1660261"/>
                  <a:gd name="connsiteX39" fmla="*/ 1072734 w 1171713"/>
                  <a:gd name="connsiteY39" fmla="*/ 303520 h 1660261"/>
                  <a:gd name="connsiteX40" fmla="*/ 957076 w 1171713"/>
                  <a:gd name="connsiteY40" fmla="*/ 142246 h 1660261"/>
                  <a:gd name="connsiteX41" fmla="*/ 777683 w 1171713"/>
                  <a:gd name="connsiteY41" fmla="*/ 86510 h 1660261"/>
                  <a:gd name="connsiteX42" fmla="*/ 602847 w 1171713"/>
                  <a:gd name="connsiteY42" fmla="*/ 739084 h 1660261"/>
                  <a:gd name="connsiteX43" fmla="*/ 498369 w 1171713"/>
                  <a:gd name="connsiteY43" fmla="*/ 1086914 h 1660261"/>
                  <a:gd name="connsiteX44" fmla="*/ 479766 w 1171713"/>
                  <a:gd name="connsiteY44" fmla="*/ 1109257 h 1660261"/>
                  <a:gd name="connsiteX45" fmla="*/ 455470 w 1171713"/>
                  <a:gd name="connsiteY45" fmla="*/ 1116977 h 1660261"/>
                  <a:gd name="connsiteX46" fmla="*/ 205978 w 1171713"/>
                  <a:gd name="connsiteY46" fmla="*/ 1116977 h 1660261"/>
                  <a:gd name="connsiteX47" fmla="*/ 117946 w 1171713"/>
                  <a:gd name="connsiteY47" fmla="*/ 1156640 h 1660261"/>
                  <a:gd name="connsiteX48" fmla="*/ 86543 w 1171713"/>
                  <a:gd name="connsiteY48" fmla="*/ 1237435 h 1660261"/>
                  <a:gd name="connsiteX49" fmla="*/ 86562 w 1171713"/>
                  <a:gd name="connsiteY49" fmla="*/ 1455096 h 1660261"/>
                  <a:gd name="connsiteX50" fmla="*/ 127155 w 1171713"/>
                  <a:gd name="connsiteY50" fmla="*/ 1543370 h 1660261"/>
                  <a:gd name="connsiteX51" fmla="*/ 202201 w 1171713"/>
                  <a:gd name="connsiteY51" fmla="*/ 1573694 h 1660261"/>
                  <a:gd name="connsiteX52" fmla="*/ 807988 w 1171713"/>
                  <a:gd name="connsiteY52" fmla="*/ 1573694 h 1660261"/>
                  <a:gd name="connsiteX53" fmla="*/ 753591 w 1171713"/>
                  <a:gd name="connsiteY53" fmla="*/ 1443748 h 1660261"/>
                  <a:gd name="connsiteX54" fmla="*/ 747805 w 1171713"/>
                  <a:gd name="connsiteY54" fmla="*/ 1200228 h 1660261"/>
                  <a:gd name="connsiteX55" fmla="*/ 839111 w 1171713"/>
                  <a:gd name="connsiteY55" fmla="*/ 999775 h 1660261"/>
                  <a:gd name="connsiteX56" fmla="*/ 971401 w 1171713"/>
                  <a:gd name="connsiteY56" fmla="*/ 875225 h 1660261"/>
                  <a:gd name="connsiteX57" fmla="*/ 956258 w 1171713"/>
                  <a:gd name="connsiteY57" fmla="*/ 739121 h 1660261"/>
                  <a:gd name="connsiteX58" fmla="*/ 822089 w 1171713"/>
                  <a:gd name="connsiteY58" fmla="*/ 780830 h 1660261"/>
                  <a:gd name="connsiteX59" fmla="*/ 602847 w 1171713"/>
                  <a:gd name="connsiteY59" fmla="*/ 739084 h 166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71713" h="1660261">
                    <a:moveTo>
                      <a:pt x="671382" y="15928"/>
                    </a:moveTo>
                    <a:cubicBezTo>
                      <a:pt x="754130" y="-8610"/>
                      <a:pt x="845064" y="-4740"/>
                      <a:pt x="925301" y="27146"/>
                    </a:cubicBezTo>
                    <a:cubicBezTo>
                      <a:pt x="987437" y="51610"/>
                      <a:pt x="1043024" y="92500"/>
                      <a:pt x="1084994" y="144460"/>
                    </a:cubicBezTo>
                    <a:cubicBezTo>
                      <a:pt x="1124080" y="192606"/>
                      <a:pt x="1151502" y="250221"/>
                      <a:pt x="1163780" y="311036"/>
                    </a:cubicBezTo>
                    <a:cubicBezTo>
                      <a:pt x="1178532" y="383050"/>
                      <a:pt x="1172672" y="459232"/>
                      <a:pt x="1146516" y="527953"/>
                    </a:cubicBezTo>
                    <a:cubicBezTo>
                      <a:pt x="1125196" y="584322"/>
                      <a:pt x="1090445" y="635518"/>
                      <a:pt x="1046113" y="676316"/>
                    </a:cubicBezTo>
                    <a:cubicBezTo>
                      <a:pt x="1038355" y="744033"/>
                      <a:pt x="1043657" y="813163"/>
                      <a:pt x="1061442" y="878964"/>
                    </a:cubicBezTo>
                    <a:cubicBezTo>
                      <a:pt x="1064195" y="887652"/>
                      <a:pt x="1065274" y="896972"/>
                      <a:pt x="1063265" y="905958"/>
                    </a:cubicBezTo>
                    <a:cubicBezTo>
                      <a:pt x="1060605" y="918013"/>
                      <a:pt x="1052159" y="928319"/>
                      <a:pt x="1041425" y="934198"/>
                    </a:cubicBezTo>
                    <a:cubicBezTo>
                      <a:pt x="984498" y="966680"/>
                      <a:pt x="935087" y="1012202"/>
                      <a:pt x="898103" y="1066320"/>
                    </a:cubicBezTo>
                    <a:cubicBezTo>
                      <a:pt x="856840" y="1126223"/>
                      <a:pt x="831298" y="1196824"/>
                      <a:pt x="824619" y="1269247"/>
                    </a:cubicBezTo>
                    <a:cubicBezTo>
                      <a:pt x="817959" y="1339587"/>
                      <a:pt x="828712" y="1411564"/>
                      <a:pt x="856152" y="1476714"/>
                    </a:cubicBezTo>
                    <a:cubicBezTo>
                      <a:pt x="873193" y="1517641"/>
                      <a:pt x="896801" y="1555797"/>
                      <a:pt x="925339" y="1589711"/>
                    </a:cubicBezTo>
                    <a:cubicBezTo>
                      <a:pt x="936705" y="1603087"/>
                      <a:pt x="938156" y="1623626"/>
                      <a:pt x="929394" y="1638713"/>
                    </a:cubicBezTo>
                    <a:cubicBezTo>
                      <a:pt x="922399" y="1651140"/>
                      <a:pt x="908763" y="1659754"/>
                      <a:pt x="894475" y="1660200"/>
                    </a:cubicBezTo>
                    <a:lnTo>
                      <a:pt x="235837" y="1660200"/>
                    </a:lnTo>
                    <a:cubicBezTo>
                      <a:pt x="212973" y="1659977"/>
                      <a:pt x="189830" y="1661521"/>
                      <a:pt x="167301" y="1656591"/>
                    </a:cubicBezTo>
                    <a:cubicBezTo>
                      <a:pt x="108868" y="1645671"/>
                      <a:pt x="56480" y="1607682"/>
                      <a:pt x="27161" y="1556076"/>
                    </a:cubicBezTo>
                    <a:cubicBezTo>
                      <a:pt x="9953" y="1526069"/>
                      <a:pt x="595" y="1491652"/>
                      <a:pt x="56" y="1457068"/>
                    </a:cubicBezTo>
                    <a:lnTo>
                      <a:pt x="56" y="1270996"/>
                    </a:lnTo>
                    <a:cubicBezTo>
                      <a:pt x="297" y="1246756"/>
                      <a:pt x="-1284" y="1222255"/>
                      <a:pt x="3720" y="1198349"/>
                    </a:cubicBezTo>
                    <a:cubicBezTo>
                      <a:pt x="14083" y="1142408"/>
                      <a:pt x="49001" y="1091770"/>
                      <a:pt x="97315" y="1061818"/>
                    </a:cubicBezTo>
                    <a:cubicBezTo>
                      <a:pt x="130727" y="1040796"/>
                      <a:pt x="170315" y="1029857"/>
                      <a:pt x="209773" y="1030452"/>
                    </a:cubicBezTo>
                    <a:cubicBezTo>
                      <a:pt x="283796" y="1030434"/>
                      <a:pt x="357820" y="1030564"/>
                      <a:pt x="431843" y="1030378"/>
                    </a:cubicBezTo>
                    <a:cubicBezTo>
                      <a:pt x="499244" y="924599"/>
                      <a:pt x="527949" y="795118"/>
                      <a:pt x="512099" y="670735"/>
                    </a:cubicBezTo>
                    <a:cubicBezTo>
                      <a:pt x="448400" y="609994"/>
                      <a:pt x="406449" y="527004"/>
                      <a:pt x="395529" y="439642"/>
                    </a:cubicBezTo>
                    <a:cubicBezTo>
                      <a:pt x="388553" y="383534"/>
                      <a:pt x="393297" y="325844"/>
                      <a:pt x="410468" y="271894"/>
                    </a:cubicBezTo>
                    <a:cubicBezTo>
                      <a:pt x="429108" y="212716"/>
                      <a:pt x="462334" y="158282"/>
                      <a:pt x="506146" y="114360"/>
                    </a:cubicBezTo>
                    <a:cubicBezTo>
                      <a:pt x="551910" y="68520"/>
                      <a:pt x="609190" y="34160"/>
                      <a:pt x="671382" y="15928"/>
                    </a:cubicBezTo>
                    <a:moveTo>
                      <a:pt x="777683" y="86510"/>
                    </a:moveTo>
                    <a:cubicBezTo>
                      <a:pt x="730374" y="87273"/>
                      <a:pt x="683214" y="99049"/>
                      <a:pt x="641356" y="121168"/>
                    </a:cubicBezTo>
                    <a:cubicBezTo>
                      <a:pt x="585750" y="150357"/>
                      <a:pt x="539465" y="197164"/>
                      <a:pt x="511373" y="253384"/>
                    </a:cubicBezTo>
                    <a:cubicBezTo>
                      <a:pt x="484566" y="305622"/>
                      <a:pt x="474296" y="365879"/>
                      <a:pt x="480882" y="424145"/>
                    </a:cubicBezTo>
                    <a:cubicBezTo>
                      <a:pt x="486761" y="476737"/>
                      <a:pt x="506853" y="527692"/>
                      <a:pt x="538553" y="570090"/>
                    </a:cubicBezTo>
                    <a:cubicBezTo>
                      <a:pt x="578216" y="623891"/>
                      <a:pt x="636240" y="663889"/>
                      <a:pt x="700664" y="681711"/>
                    </a:cubicBezTo>
                    <a:cubicBezTo>
                      <a:pt x="771506" y="701654"/>
                      <a:pt x="849622" y="694585"/>
                      <a:pt x="915553" y="661805"/>
                    </a:cubicBezTo>
                    <a:cubicBezTo>
                      <a:pt x="938640" y="650792"/>
                      <a:pt x="959104" y="635035"/>
                      <a:pt x="978173" y="618161"/>
                    </a:cubicBezTo>
                    <a:cubicBezTo>
                      <a:pt x="984777" y="613622"/>
                      <a:pt x="991790" y="609567"/>
                      <a:pt x="997018" y="603334"/>
                    </a:cubicBezTo>
                    <a:cubicBezTo>
                      <a:pt x="1019528" y="580452"/>
                      <a:pt x="1038764" y="554221"/>
                      <a:pt x="1053015" y="525423"/>
                    </a:cubicBezTo>
                    <a:cubicBezTo>
                      <a:pt x="1087599" y="457576"/>
                      <a:pt x="1094482" y="376427"/>
                      <a:pt x="1072734" y="303520"/>
                    </a:cubicBezTo>
                    <a:cubicBezTo>
                      <a:pt x="1053722" y="238798"/>
                      <a:pt x="1012143" y="181128"/>
                      <a:pt x="957076" y="142246"/>
                    </a:cubicBezTo>
                    <a:cubicBezTo>
                      <a:pt x="905210" y="105207"/>
                      <a:pt x="841381" y="85524"/>
                      <a:pt x="777683" y="86510"/>
                    </a:cubicBezTo>
                    <a:moveTo>
                      <a:pt x="602847" y="739084"/>
                    </a:moveTo>
                    <a:cubicBezTo>
                      <a:pt x="602958" y="861923"/>
                      <a:pt x="566458" y="984613"/>
                      <a:pt x="498369" y="1086914"/>
                    </a:cubicBezTo>
                    <a:cubicBezTo>
                      <a:pt x="492974" y="1094951"/>
                      <a:pt x="488063" y="1103788"/>
                      <a:pt x="479766" y="1109257"/>
                    </a:cubicBezTo>
                    <a:cubicBezTo>
                      <a:pt x="472696" y="1114243"/>
                      <a:pt x="464102" y="1116922"/>
                      <a:pt x="455470" y="1116977"/>
                    </a:cubicBezTo>
                    <a:lnTo>
                      <a:pt x="205978" y="1116977"/>
                    </a:lnTo>
                    <a:cubicBezTo>
                      <a:pt x="172808" y="1117201"/>
                      <a:pt x="140084" y="1131916"/>
                      <a:pt x="117946" y="1156640"/>
                    </a:cubicBezTo>
                    <a:cubicBezTo>
                      <a:pt x="97873" y="1178406"/>
                      <a:pt x="86581" y="1207856"/>
                      <a:pt x="86543" y="1237435"/>
                    </a:cubicBezTo>
                    <a:cubicBezTo>
                      <a:pt x="86581" y="1309989"/>
                      <a:pt x="86562" y="1382543"/>
                      <a:pt x="86562" y="1455096"/>
                    </a:cubicBezTo>
                    <a:cubicBezTo>
                      <a:pt x="86971" y="1488490"/>
                      <a:pt x="102096" y="1521325"/>
                      <a:pt x="127155" y="1543370"/>
                    </a:cubicBezTo>
                    <a:cubicBezTo>
                      <a:pt x="147674" y="1561676"/>
                      <a:pt x="174668" y="1572801"/>
                      <a:pt x="202201" y="1573694"/>
                    </a:cubicBezTo>
                    <a:cubicBezTo>
                      <a:pt x="404143" y="1573712"/>
                      <a:pt x="606065" y="1573675"/>
                      <a:pt x="807988" y="1573694"/>
                    </a:cubicBezTo>
                    <a:cubicBezTo>
                      <a:pt x="784194" y="1533045"/>
                      <a:pt x="765646" y="1489290"/>
                      <a:pt x="753591" y="1443748"/>
                    </a:cubicBezTo>
                    <a:cubicBezTo>
                      <a:pt x="732476" y="1364534"/>
                      <a:pt x="730597" y="1280335"/>
                      <a:pt x="747805" y="1200228"/>
                    </a:cubicBezTo>
                    <a:cubicBezTo>
                      <a:pt x="763321" y="1127860"/>
                      <a:pt x="794816" y="1059027"/>
                      <a:pt x="839111" y="999775"/>
                    </a:cubicBezTo>
                    <a:cubicBezTo>
                      <a:pt x="875463" y="950904"/>
                      <a:pt x="920688" y="908879"/>
                      <a:pt x="971401" y="875225"/>
                    </a:cubicBezTo>
                    <a:cubicBezTo>
                      <a:pt x="961448" y="830614"/>
                      <a:pt x="955941" y="784886"/>
                      <a:pt x="956258" y="739121"/>
                    </a:cubicBezTo>
                    <a:cubicBezTo>
                      <a:pt x="914567" y="761036"/>
                      <a:pt x="868951" y="775622"/>
                      <a:pt x="822089" y="780830"/>
                    </a:cubicBezTo>
                    <a:cubicBezTo>
                      <a:pt x="747005" y="789444"/>
                      <a:pt x="669466" y="774859"/>
                      <a:pt x="602847" y="739084"/>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0" name="任意多边形: 形状 49"/>
              <p:cNvSpPr/>
              <p:nvPr/>
            </p:nvSpPr>
            <p:spPr>
              <a:xfrm>
                <a:off x="6186654" y="3515549"/>
                <a:ext cx="779381" cy="779394"/>
              </a:xfrm>
              <a:custGeom>
                <a:avLst/>
                <a:gdLst>
                  <a:gd name="connsiteX0" fmla="*/ 347477 w 779381"/>
                  <a:gd name="connsiteY0" fmla="*/ 2282 h 779394"/>
                  <a:gd name="connsiteX1" fmla="*/ 546888 w 779381"/>
                  <a:gd name="connsiteY1" fmla="*/ 32978 h 779394"/>
                  <a:gd name="connsiteX2" fmla="*/ 733296 w 779381"/>
                  <a:gd name="connsiteY2" fmla="*/ 205656 h 779394"/>
                  <a:gd name="connsiteX3" fmla="*/ 777014 w 779381"/>
                  <a:gd name="connsiteY3" fmla="*/ 432619 h 779394"/>
                  <a:gd name="connsiteX4" fmla="*/ 706023 w 779381"/>
                  <a:gd name="connsiteY4" fmla="*/ 617389 h 779394"/>
                  <a:gd name="connsiteX5" fmla="*/ 546925 w 779381"/>
                  <a:gd name="connsiteY5" fmla="*/ 746404 h 779394"/>
                  <a:gd name="connsiteX6" fmla="*/ 327851 w 779381"/>
                  <a:gd name="connsiteY6" fmla="*/ 774496 h 779394"/>
                  <a:gd name="connsiteX7" fmla="*/ 134151 w 779381"/>
                  <a:gd name="connsiteY7" fmla="*/ 683971 h 779394"/>
                  <a:gd name="connsiteX8" fmla="*/ 48500 w 779381"/>
                  <a:gd name="connsiteY8" fmla="*/ 578154 h 779394"/>
                  <a:gd name="connsiteX9" fmla="*/ 1 w 779381"/>
                  <a:gd name="connsiteY9" fmla="*/ 389812 h 779394"/>
                  <a:gd name="connsiteX10" fmla="*/ 53858 w 779381"/>
                  <a:gd name="connsiteY10" fmla="*/ 191871 h 779394"/>
                  <a:gd name="connsiteX11" fmla="*/ 198407 w 779381"/>
                  <a:gd name="connsiteY11" fmla="*/ 50075 h 779394"/>
                  <a:gd name="connsiteX12" fmla="*/ 347477 w 779381"/>
                  <a:gd name="connsiteY12" fmla="*/ 2282 h 779394"/>
                  <a:gd name="connsiteX13" fmla="*/ 360611 w 779381"/>
                  <a:gd name="connsiteY13" fmla="*/ 87951 h 779394"/>
                  <a:gd name="connsiteX14" fmla="*/ 241865 w 779381"/>
                  <a:gd name="connsiteY14" fmla="*/ 125084 h 779394"/>
                  <a:gd name="connsiteX15" fmla="*/ 122114 w 779381"/>
                  <a:gd name="connsiteY15" fmla="*/ 247216 h 779394"/>
                  <a:gd name="connsiteX16" fmla="*/ 94507 w 779381"/>
                  <a:gd name="connsiteY16" fmla="*/ 458794 h 779394"/>
                  <a:gd name="connsiteX17" fmla="*/ 173311 w 779381"/>
                  <a:gd name="connsiteY17" fmla="*/ 601855 h 779394"/>
                  <a:gd name="connsiteX18" fmla="*/ 298941 w 779381"/>
                  <a:gd name="connsiteY18" fmla="*/ 678985 h 779394"/>
                  <a:gd name="connsiteX19" fmla="*/ 522239 w 779381"/>
                  <a:gd name="connsiteY19" fmla="*/ 662298 h 779394"/>
                  <a:gd name="connsiteX20" fmla="*/ 655719 w 779381"/>
                  <a:gd name="connsiteY20" fmla="*/ 534994 h 779394"/>
                  <a:gd name="connsiteX21" fmla="*/ 686564 w 779381"/>
                  <a:gd name="connsiteY21" fmla="*/ 328328 h 779394"/>
                  <a:gd name="connsiteX22" fmla="*/ 555576 w 779381"/>
                  <a:gd name="connsiteY22" fmla="*/ 136060 h 779394"/>
                  <a:gd name="connsiteX23" fmla="*/ 360611 w 779381"/>
                  <a:gd name="connsiteY23" fmla="*/ 87951 h 7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79381" h="779394">
                    <a:moveTo>
                      <a:pt x="347477" y="2282"/>
                    </a:moveTo>
                    <a:cubicBezTo>
                      <a:pt x="415101" y="-5085"/>
                      <a:pt x="484660" y="5445"/>
                      <a:pt x="546888" y="32978"/>
                    </a:cubicBezTo>
                    <a:cubicBezTo>
                      <a:pt x="625935" y="67674"/>
                      <a:pt x="692665" y="129512"/>
                      <a:pt x="733296" y="205656"/>
                    </a:cubicBezTo>
                    <a:cubicBezTo>
                      <a:pt x="770503" y="274545"/>
                      <a:pt x="785664" y="354875"/>
                      <a:pt x="777014" y="432619"/>
                    </a:cubicBezTo>
                    <a:cubicBezTo>
                      <a:pt x="769889" y="498959"/>
                      <a:pt x="745146" y="563327"/>
                      <a:pt x="706023" y="617389"/>
                    </a:cubicBezTo>
                    <a:cubicBezTo>
                      <a:pt x="665672" y="673479"/>
                      <a:pt x="610177" y="718555"/>
                      <a:pt x="546925" y="746404"/>
                    </a:cubicBezTo>
                    <a:cubicBezTo>
                      <a:pt x="478632" y="776635"/>
                      <a:pt x="401558" y="786328"/>
                      <a:pt x="327851" y="774496"/>
                    </a:cubicBezTo>
                    <a:cubicBezTo>
                      <a:pt x="256487" y="763296"/>
                      <a:pt x="188566" y="731447"/>
                      <a:pt x="134151" y="683971"/>
                    </a:cubicBezTo>
                    <a:cubicBezTo>
                      <a:pt x="99660" y="654131"/>
                      <a:pt x="70582" y="618059"/>
                      <a:pt x="48500" y="578154"/>
                    </a:cubicBezTo>
                    <a:cubicBezTo>
                      <a:pt x="16632" y="520874"/>
                      <a:pt x="-74" y="455352"/>
                      <a:pt x="1" y="389812"/>
                    </a:cubicBezTo>
                    <a:cubicBezTo>
                      <a:pt x="-130" y="320607"/>
                      <a:pt x="18511" y="251402"/>
                      <a:pt x="53858" y="191871"/>
                    </a:cubicBezTo>
                    <a:cubicBezTo>
                      <a:pt x="88460" y="132991"/>
                      <a:pt x="138876" y="83542"/>
                      <a:pt x="198407" y="50075"/>
                    </a:cubicBezTo>
                    <a:cubicBezTo>
                      <a:pt x="244153" y="24216"/>
                      <a:pt x="295220" y="7807"/>
                      <a:pt x="347477" y="2282"/>
                    </a:cubicBezTo>
                    <a:moveTo>
                      <a:pt x="360611" y="87951"/>
                    </a:moveTo>
                    <a:cubicBezTo>
                      <a:pt x="319014" y="91914"/>
                      <a:pt x="278253" y="104564"/>
                      <a:pt x="241865" y="125084"/>
                    </a:cubicBezTo>
                    <a:cubicBezTo>
                      <a:pt x="191375" y="153250"/>
                      <a:pt x="149331" y="196224"/>
                      <a:pt x="122114" y="247216"/>
                    </a:cubicBezTo>
                    <a:cubicBezTo>
                      <a:pt x="87660" y="311287"/>
                      <a:pt x="77726" y="388008"/>
                      <a:pt x="94507" y="458794"/>
                    </a:cubicBezTo>
                    <a:cubicBezTo>
                      <a:pt x="106934" y="512540"/>
                      <a:pt x="134634" y="562564"/>
                      <a:pt x="173311" y="601855"/>
                    </a:cubicBezTo>
                    <a:cubicBezTo>
                      <a:pt x="208007" y="637351"/>
                      <a:pt x="251557" y="664177"/>
                      <a:pt x="298941" y="678985"/>
                    </a:cubicBezTo>
                    <a:cubicBezTo>
                      <a:pt x="371885" y="702091"/>
                      <a:pt x="453573" y="696138"/>
                      <a:pt x="522239" y="662298"/>
                    </a:cubicBezTo>
                    <a:cubicBezTo>
                      <a:pt x="578496" y="635044"/>
                      <a:pt x="625767" y="589837"/>
                      <a:pt x="655719" y="534994"/>
                    </a:cubicBezTo>
                    <a:cubicBezTo>
                      <a:pt x="690135" y="472654"/>
                      <a:pt x="701130" y="397979"/>
                      <a:pt x="686564" y="328328"/>
                    </a:cubicBezTo>
                    <a:cubicBezTo>
                      <a:pt x="670788" y="250174"/>
                      <a:pt x="622363" y="179462"/>
                      <a:pt x="555576" y="136060"/>
                    </a:cubicBezTo>
                    <a:cubicBezTo>
                      <a:pt x="498612" y="98369"/>
                      <a:pt x="428533" y="81217"/>
                      <a:pt x="360611" y="87951"/>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51" name="任意多边形: 形状 50"/>
              <p:cNvSpPr/>
              <p:nvPr/>
            </p:nvSpPr>
            <p:spPr>
              <a:xfrm>
                <a:off x="6347581" y="3749900"/>
                <a:ext cx="457521" cy="310752"/>
              </a:xfrm>
              <a:custGeom>
                <a:avLst/>
                <a:gdLst>
                  <a:gd name="connsiteX0" fmla="*/ 383394 w 457521"/>
                  <a:gd name="connsiteY0" fmla="*/ 12679 h 310752"/>
                  <a:gd name="connsiteX1" fmla="*/ 447074 w 457521"/>
                  <a:gd name="connsiteY1" fmla="*/ 14819 h 310752"/>
                  <a:gd name="connsiteX2" fmla="*/ 452543 w 457521"/>
                  <a:gd name="connsiteY2" fmla="*/ 63355 h 310752"/>
                  <a:gd name="connsiteX3" fmla="*/ 434182 w 457521"/>
                  <a:gd name="connsiteY3" fmla="*/ 85717 h 310752"/>
                  <a:gd name="connsiteX4" fmla="*/ 242938 w 457521"/>
                  <a:gd name="connsiteY4" fmla="*/ 296420 h 310752"/>
                  <a:gd name="connsiteX5" fmla="*/ 182178 w 457521"/>
                  <a:gd name="connsiteY5" fmla="*/ 300141 h 310752"/>
                  <a:gd name="connsiteX6" fmla="*/ 18096 w 457521"/>
                  <a:gd name="connsiteY6" fmla="*/ 151424 h 310752"/>
                  <a:gd name="connsiteX7" fmla="*/ 5333 w 457521"/>
                  <a:gd name="connsiteY7" fmla="*/ 136616 h 310752"/>
                  <a:gd name="connsiteX8" fmla="*/ 9315 w 457521"/>
                  <a:gd name="connsiteY8" fmla="*/ 88842 h 310752"/>
                  <a:gd name="connsiteX9" fmla="*/ 71841 w 457521"/>
                  <a:gd name="connsiteY9" fmla="*/ 83131 h 310752"/>
                  <a:gd name="connsiteX10" fmla="*/ 207628 w 457521"/>
                  <a:gd name="connsiteY10" fmla="*/ 206267 h 310752"/>
                  <a:gd name="connsiteX11" fmla="*/ 383394 w 457521"/>
                  <a:gd name="connsiteY11" fmla="*/ 12679 h 31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7521" h="310752">
                    <a:moveTo>
                      <a:pt x="383394" y="12679"/>
                    </a:moveTo>
                    <a:cubicBezTo>
                      <a:pt x="400081" y="-5087"/>
                      <a:pt x="431596" y="-4008"/>
                      <a:pt x="447074" y="14819"/>
                    </a:cubicBezTo>
                    <a:cubicBezTo>
                      <a:pt x="458515" y="27878"/>
                      <a:pt x="460896" y="48063"/>
                      <a:pt x="452543" y="63355"/>
                    </a:cubicBezTo>
                    <a:cubicBezTo>
                      <a:pt x="447967" y="71950"/>
                      <a:pt x="440395" y="78368"/>
                      <a:pt x="434182" y="85717"/>
                    </a:cubicBezTo>
                    <a:cubicBezTo>
                      <a:pt x="370409" y="155926"/>
                      <a:pt x="306785" y="226285"/>
                      <a:pt x="242938" y="296420"/>
                    </a:cubicBezTo>
                    <a:cubicBezTo>
                      <a:pt x="228185" y="313963"/>
                      <a:pt x="198977" y="315637"/>
                      <a:pt x="182178" y="300141"/>
                    </a:cubicBezTo>
                    <a:cubicBezTo>
                      <a:pt x="127447" y="250600"/>
                      <a:pt x="72808" y="200965"/>
                      <a:pt x="18096" y="151424"/>
                    </a:cubicBezTo>
                    <a:cubicBezTo>
                      <a:pt x="13166" y="147127"/>
                      <a:pt x="8366" y="142476"/>
                      <a:pt x="5333" y="136616"/>
                    </a:cubicBezTo>
                    <a:cubicBezTo>
                      <a:pt x="-3038" y="121807"/>
                      <a:pt x="-1438" y="102032"/>
                      <a:pt x="9315" y="88842"/>
                    </a:cubicBezTo>
                    <a:cubicBezTo>
                      <a:pt x="23565" y="69625"/>
                      <a:pt x="54335" y="66909"/>
                      <a:pt x="71841" y="83131"/>
                    </a:cubicBezTo>
                    <a:cubicBezTo>
                      <a:pt x="117122" y="124151"/>
                      <a:pt x="162403" y="165172"/>
                      <a:pt x="207628" y="206267"/>
                    </a:cubicBezTo>
                    <a:cubicBezTo>
                      <a:pt x="266378" y="141881"/>
                      <a:pt x="324756" y="77159"/>
                      <a:pt x="383394" y="12679"/>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grpSp>
        <p:nvGrpSpPr>
          <p:cNvPr id="13" name="组合 12"/>
          <p:cNvGrpSpPr/>
          <p:nvPr/>
        </p:nvGrpSpPr>
        <p:grpSpPr>
          <a:xfrm>
            <a:off x="367886" y="1090861"/>
            <a:ext cx="2811618" cy="5202856"/>
            <a:chOff x="368296" y="1090861"/>
            <a:chExt cx="2811618" cy="5202856"/>
          </a:xfrm>
        </p:grpSpPr>
        <p:sp>
          <p:nvSpPr>
            <p:cNvPr id="2" name="任意多边形: 形状 1"/>
            <p:cNvSpPr/>
            <p:nvPr/>
          </p:nvSpPr>
          <p:spPr>
            <a:xfrm>
              <a:off x="368296" y="1707893"/>
              <a:ext cx="2811618" cy="4585824"/>
            </a:xfrm>
            <a:custGeom>
              <a:avLst/>
              <a:gdLst>
                <a:gd name="connsiteX0" fmla="*/ 124330 w 2811618"/>
                <a:gd name="connsiteY0" fmla="*/ 0 h 4585824"/>
                <a:gd name="connsiteX1" fmla="*/ 620213 w 2811618"/>
                <a:gd name="connsiteY1" fmla="*/ 0 h 4585824"/>
                <a:gd name="connsiteX2" fmla="*/ 619469 w 2811618"/>
                <a:gd name="connsiteY2" fmla="*/ 14728 h 4585824"/>
                <a:gd name="connsiteX3" fmla="*/ 1405809 w 2811618"/>
                <a:gd name="connsiteY3" fmla="*/ 801067 h 4585824"/>
                <a:gd name="connsiteX4" fmla="*/ 2192149 w 2811618"/>
                <a:gd name="connsiteY4" fmla="*/ 14728 h 4585824"/>
                <a:gd name="connsiteX5" fmla="*/ 2191405 w 2811618"/>
                <a:gd name="connsiteY5" fmla="*/ 0 h 4585824"/>
                <a:gd name="connsiteX6" fmla="*/ 2687288 w 2811618"/>
                <a:gd name="connsiteY6" fmla="*/ 0 h 4585824"/>
                <a:gd name="connsiteX7" fmla="*/ 2811618 w 2811618"/>
                <a:gd name="connsiteY7" fmla="*/ 124330 h 4585824"/>
                <a:gd name="connsiteX8" fmla="*/ 2811618 w 2811618"/>
                <a:gd name="connsiteY8" fmla="*/ 4461494 h 4585824"/>
                <a:gd name="connsiteX9" fmla="*/ 2687288 w 2811618"/>
                <a:gd name="connsiteY9" fmla="*/ 4585824 h 4585824"/>
                <a:gd name="connsiteX10" fmla="*/ 124330 w 2811618"/>
                <a:gd name="connsiteY10" fmla="*/ 4585824 h 4585824"/>
                <a:gd name="connsiteX11" fmla="*/ 0 w 2811618"/>
                <a:gd name="connsiteY11" fmla="*/ 4461494 h 4585824"/>
                <a:gd name="connsiteX12" fmla="*/ 0 w 2811618"/>
                <a:gd name="connsiteY12" fmla="*/ 124330 h 4585824"/>
                <a:gd name="connsiteX13" fmla="*/ 124330 w 2811618"/>
                <a:gd name="connsiteY13" fmla="*/ 0 h 458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11618" h="4585824">
                  <a:moveTo>
                    <a:pt x="124330" y="0"/>
                  </a:moveTo>
                  <a:lnTo>
                    <a:pt x="620213" y="0"/>
                  </a:lnTo>
                  <a:lnTo>
                    <a:pt x="619469" y="14728"/>
                  </a:lnTo>
                  <a:cubicBezTo>
                    <a:pt x="619469" y="449011"/>
                    <a:pt x="971525" y="801067"/>
                    <a:pt x="1405809" y="801067"/>
                  </a:cubicBezTo>
                  <a:cubicBezTo>
                    <a:pt x="1840093" y="801067"/>
                    <a:pt x="2192149" y="449011"/>
                    <a:pt x="2192149" y="14728"/>
                  </a:cubicBezTo>
                  <a:lnTo>
                    <a:pt x="2191405" y="0"/>
                  </a:lnTo>
                  <a:lnTo>
                    <a:pt x="2687288" y="0"/>
                  </a:lnTo>
                  <a:cubicBezTo>
                    <a:pt x="2755954" y="0"/>
                    <a:pt x="2811618" y="55664"/>
                    <a:pt x="2811618" y="124330"/>
                  </a:cubicBezTo>
                  <a:lnTo>
                    <a:pt x="2811618" y="4461494"/>
                  </a:lnTo>
                  <a:cubicBezTo>
                    <a:pt x="2811618" y="4530160"/>
                    <a:pt x="2755954" y="4585824"/>
                    <a:pt x="2687288" y="4585824"/>
                  </a:cubicBezTo>
                  <a:lnTo>
                    <a:pt x="124330" y="4585824"/>
                  </a:lnTo>
                  <a:cubicBezTo>
                    <a:pt x="55664" y="4585824"/>
                    <a:pt x="0" y="4530160"/>
                    <a:pt x="0" y="4461494"/>
                  </a:cubicBezTo>
                  <a:lnTo>
                    <a:pt x="0" y="124330"/>
                  </a:lnTo>
                  <a:cubicBezTo>
                    <a:pt x="0" y="55664"/>
                    <a:pt x="55664" y="0"/>
                    <a:pt x="124330" y="0"/>
                  </a:cubicBezTo>
                  <a:close/>
                </a:path>
              </a:pathLst>
            </a:custGeom>
            <a:gradFill flip="none" rotWithShape="1">
              <a:gsLst>
                <a:gs pos="0">
                  <a:schemeClr val="accent1">
                    <a:lumMod val="20000"/>
                    <a:lumOff val="80000"/>
                    <a:alpha val="50000"/>
                  </a:schemeClr>
                </a:gs>
                <a:gs pos="56000">
                  <a:schemeClr val="accent1">
                    <a:alpha val="0"/>
                    <a:lumMod val="25000"/>
                    <a:lumOff val="75000"/>
                  </a:schemeClr>
                </a:gs>
              </a:gsLst>
              <a:lin ang="5400000" scaled="0"/>
              <a:tileRect/>
            </a:gradFill>
            <a:ln w="12700">
              <a:gradFill>
                <a:gsLst>
                  <a:gs pos="0">
                    <a:schemeClr val="accent1"/>
                  </a:gs>
                  <a:gs pos="9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6" name="组合 5"/>
            <p:cNvGrpSpPr/>
            <p:nvPr/>
          </p:nvGrpSpPr>
          <p:grpSpPr>
            <a:xfrm>
              <a:off x="1157072" y="1090861"/>
              <a:ext cx="1234066" cy="1234064"/>
              <a:chOff x="1279905" y="940277"/>
              <a:chExt cx="1657665" cy="1657664"/>
            </a:xfrm>
          </p:grpSpPr>
          <p:sp>
            <p:nvSpPr>
              <p:cNvPr id="8" name="椭圆 7"/>
              <p:cNvSpPr/>
              <p:nvPr/>
            </p:nvSpPr>
            <p:spPr>
              <a:xfrm>
                <a:off x="1279905" y="940277"/>
                <a:ext cx="1657665" cy="1657664"/>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 name="椭圆 9"/>
              <p:cNvSpPr/>
              <p:nvPr/>
            </p:nvSpPr>
            <p:spPr>
              <a:xfrm>
                <a:off x="1421374" y="1081746"/>
                <a:ext cx="1374726" cy="1374725"/>
              </a:xfrm>
              <a:prstGeom prst="ellipse">
                <a:avLst/>
              </a:prstGeom>
              <a:gradFill>
                <a:gsLst>
                  <a:gs pos="0">
                    <a:srgbClr val="03519F"/>
                  </a:gs>
                  <a:gs pos="100000">
                    <a:srgbClr val="023466"/>
                  </a:gs>
                  <a:gs pos="65000">
                    <a:srgbClr val="03519F"/>
                  </a:gs>
                </a:gsLst>
                <a:lin ang="5400000" scaled="1"/>
              </a:gradFill>
              <a:ln w="9525" cap="flat" cmpd="sng" algn="ctr">
                <a:noFill/>
                <a:prstDash val="solid"/>
                <a:miter lim="800000"/>
              </a:ln>
              <a:effectLst/>
            </p:spPr>
            <p:txBody>
              <a:bodyPr anchor="ctr"/>
              <a:lstStyle/>
              <a:p>
                <a:pPr marL="0" marR="0" lvl="0" indent="0" algn="ctr" defTabSz="685800" rtl="0" eaLnBrk="1" fontAlgn="base" latinLnBrk="0" hangingPunct="1">
                  <a:lnSpc>
                    <a:spcPct val="100000"/>
                  </a:lnSpc>
                  <a:spcBef>
                    <a:spcPct val="0"/>
                  </a:spcBef>
                  <a:spcAft>
                    <a:spcPct val="0"/>
                  </a:spcAft>
                  <a:buClrTx/>
                  <a:buSzTx/>
                  <a:buFontTx/>
                  <a:buNone/>
                  <a:defRPr/>
                </a:pPr>
                <a:endParaRPr kumimoji="0" lang="zh-CN" altLang="en-US" sz="1600" b="1" i="0" u="none" strike="noStrike" kern="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sp>
            <p:nvSpPr>
              <p:cNvPr id="11" name="文本框 10"/>
              <p:cNvSpPr txBox="1"/>
              <p:nvPr/>
            </p:nvSpPr>
            <p:spPr>
              <a:xfrm>
                <a:off x="1421374" y="1230772"/>
                <a:ext cx="1374726" cy="111624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cs"/>
                  </a:rPr>
                  <a:t>算法原型</a:t>
                </a:r>
                <a:endParaRPr kumimoji="0" lang="zh-CN" altLang="en-US" sz="2400" b="1"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cs"/>
                </a:endParaRPr>
              </a:p>
            </p:txBody>
          </p:sp>
        </p:grpSp>
        <p:sp>
          <p:nvSpPr>
            <p:cNvPr id="23" name="矩形 22"/>
            <p:cNvSpPr/>
            <p:nvPr/>
          </p:nvSpPr>
          <p:spPr>
            <a:xfrm>
              <a:off x="440686" y="2611686"/>
              <a:ext cx="2569210" cy="3361177"/>
            </a:xfrm>
            <a:prstGeom prst="rect">
              <a:avLst/>
            </a:prstGeom>
          </p:spPr>
          <p:txBody>
            <a:bodyPr wrap="square">
              <a:spAutoFit/>
            </a:bodyPr>
            <a:lstStyle/>
            <a:p>
              <a:pPr marL="215900" marR="0" lvl="0" indent="-215900" algn="just" defTabSz="914400" rtl="0" eaLnBrk="1" fontAlgn="auto" latinLnBrk="0" hangingPunct="1">
                <a:lnSpc>
                  <a:spcPct val="120000"/>
                </a:lnSpc>
                <a:spcBef>
                  <a:spcPts val="600"/>
                </a:spcBef>
                <a:spcAft>
                  <a:spcPts val="0"/>
                </a:spcAft>
                <a:buClr>
                  <a:srgbClr val="000000"/>
                </a:buClr>
                <a:buSzPct val="60000"/>
                <a:buFont typeface="Wingdings" panose="05000000000000000000" pitchFamily="2" charset="2"/>
                <a:buChar char="l"/>
                <a:defRPr/>
              </a:pPr>
              <a:r>
                <a:rPr kumimoji="0" lang="zh-CN" altLang="en-US"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基于机器学习的索引收益估算算法</a:t>
              </a:r>
              <a:endParaRPr kumimoji="0" lang="en-US" altLang="zh-CN"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215900" marR="0" lvl="0" indent="-215900" algn="just" defTabSz="914400" rtl="0" eaLnBrk="1" fontAlgn="auto" latinLnBrk="0" hangingPunct="1">
                <a:lnSpc>
                  <a:spcPct val="120000"/>
                </a:lnSpc>
                <a:spcBef>
                  <a:spcPts val="600"/>
                </a:spcBef>
                <a:spcAft>
                  <a:spcPts val="0"/>
                </a:spcAft>
                <a:buClr>
                  <a:srgbClr val="000000"/>
                </a:buClr>
                <a:buSzPct val="60000"/>
                <a:buFont typeface="Wingdings" panose="05000000000000000000" pitchFamily="2" charset="2"/>
                <a:buChar char="l"/>
                <a:defRPr/>
              </a:pPr>
              <a:r>
                <a:rPr kumimoji="0" lang="zh-CN" altLang="en-US"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基于强化学习的索引选择算法的设计</a:t>
              </a:r>
              <a:endParaRPr kumimoji="0" lang="en-US" altLang="zh-CN"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215900" marR="0" lvl="0" indent="-215900" algn="just" defTabSz="914400" rtl="0" eaLnBrk="1" fontAlgn="auto" latinLnBrk="0" hangingPunct="1">
                <a:lnSpc>
                  <a:spcPct val="120000"/>
                </a:lnSpc>
                <a:spcBef>
                  <a:spcPts val="600"/>
                </a:spcBef>
                <a:spcAft>
                  <a:spcPts val="0"/>
                </a:spcAft>
                <a:buClr>
                  <a:srgbClr val="000000"/>
                </a:buClr>
                <a:buSzPct val="60000"/>
                <a:buFont typeface="Wingdings" panose="05000000000000000000" pitchFamily="2" charset="2"/>
                <a:buChar char="l"/>
                <a:defRPr/>
              </a:pPr>
              <a:r>
                <a:rPr kumimoji="0" lang="zh-CN" altLang="en-US"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面向动态工作负载的增量式索引管理系统及其源代码</a:t>
              </a:r>
              <a:endParaRPr kumimoji="0" lang="zh-CN" altLang="en-US"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215900" marR="0" lvl="0" indent="-215900" algn="just" defTabSz="914400" rtl="0" eaLnBrk="1" fontAlgn="auto" latinLnBrk="0" hangingPunct="1">
                <a:lnSpc>
                  <a:spcPct val="120000"/>
                </a:lnSpc>
                <a:spcBef>
                  <a:spcPts val="600"/>
                </a:spcBef>
                <a:spcAft>
                  <a:spcPts val="0"/>
                </a:spcAft>
                <a:buClr>
                  <a:srgbClr val="000000"/>
                </a:buClr>
                <a:buSzPct val="60000"/>
                <a:buFont typeface="Wingdings" panose="05000000000000000000" pitchFamily="2" charset="2"/>
                <a:buChar char="l"/>
                <a:defRPr/>
              </a:pPr>
              <a:endPar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215900" marR="0" lvl="0" indent="-215900" algn="just" defTabSz="914400" rtl="0" eaLnBrk="1" fontAlgn="auto" latinLnBrk="0" hangingPunct="1">
                <a:lnSpc>
                  <a:spcPct val="120000"/>
                </a:lnSpc>
                <a:spcBef>
                  <a:spcPts val="600"/>
                </a:spcBef>
                <a:spcAft>
                  <a:spcPts val="0"/>
                </a:spcAft>
                <a:buClr>
                  <a:srgbClr val="000000"/>
                </a:buClr>
                <a:buSzPct val="60000"/>
                <a:buFont typeface="Wingdings" panose="05000000000000000000" pitchFamily="2" charset="2"/>
                <a:buChar char="l"/>
                <a:defRPr/>
              </a:pPr>
              <a:endParaRPr kumimoji="0" lang="zh-CN" altLang="en-US"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Arial" panose="020B0604020202020204" pitchFamily="34" charset="0"/>
                <a:sym typeface="+mn-ea"/>
              </a:endParaRPr>
            </a:p>
          </p:txBody>
        </p:sp>
        <p:grpSp>
          <p:nvGrpSpPr>
            <p:cNvPr id="62" name="组合 61"/>
            <p:cNvGrpSpPr/>
            <p:nvPr/>
          </p:nvGrpSpPr>
          <p:grpSpPr>
            <a:xfrm>
              <a:off x="2057861" y="4978567"/>
              <a:ext cx="887938" cy="790918"/>
              <a:chOff x="5277445" y="2700026"/>
              <a:chExt cx="1637109" cy="1458231"/>
            </a:xfrm>
            <a:solidFill>
              <a:schemeClr val="accent1">
                <a:alpha val="10000"/>
              </a:schemeClr>
            </a:solidFill>
          </p:grpSpPr>
          <p:sp>
            <p:nvSpPr>
              <p:cNvPr id="63" name="任意多边形: 形状 62"/>
              <p:cNvSpPr/>
              <p:nvPr/>
            </p:nvSpPr>
            <p:spPr>
              <a:xfrm>
                <a:off x="5932289" y="3265289"/>
                <a:ext cx="327421" cy="327421"/>
              </a:xfrm>
              <a:custGeom>
                <a:avLst/>
                <a:gdLst>
                  <a:gd name="connsiteX0" fmla="*/ 163711 w 327421"/>
                  <a:gd name="connsiteY0" fmla="*/ 327422 h 327421"/>
                  <a:gd name="connsiteX1" fmla="*/ 0 w 327421"/>
                  <a:gd name="connsiteY1" fmla="*/ 163711 h 327421"/>
                  <a:gd name="connsiteX2" fmla="*/ 163711 w 327421"/>
                  <a:gd name="connsiteY2" fmla="*/ 0 h 327421"/>
                  <a:gd name="connsiteX3" fmla="*/ 327422 w 327421"/>
                  <a:gd name="connsiteY3" fmla="*/ 163711 h 327421"/>
                  <a:gd name="connsiteX4" fmla="*/ 163711 w 327421"/>
                  <a:gd name="connsiteY4" fmla="*/ 327422 h 327421"/>
                  <a:gd name="connsiteX5" fmla="*/ 163711 w 327421"/>
                  <a:gd name="connsiteY5" fmla="*/ 89297 h 327421"/>
                  <a:gd name="connsiteX6" fmla="*/ 89297 w 327421"/>
                  <a:gd name="connsiteY6" fmla="*/ 163711 h 327421"/>
                  <a:gd name="connsiteX7" fmla="*/ 163711 w 327421"/>
                  <a:gd name="connsiteY7" fmla="*/ 238125 h 327421"/>
                  <a:gd name="connsiteX8" fmla="*/ 238125 w 327421"/>
                  <a:gd name="connsiteY8" fmla="*/ 163711 h 327421"/>
                  <a:gd name="connsiteX9" fmla="*/ 163711 w 327421"/>
                  <a:gd name="connsiteY9" fmla="*/ 89297 h 32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421" h="327421">
                    <a:moveTo>
                      <a:pt x="163711" y="327422"/>
                    </a:moveTo>
                    <a:cubicBezTo>
                      <a:pt x="74414" y="327422"/>
                      <a:pt x="0" y="253008"/>
                      <a:pt x="0" y="163711"/>
                    </a:cubicBezTo>
                    <a:cubicBezTo>
                      <a:pt x="0" y="74414"/>
                      <a:pt x="74414" y="0"/>
                      <a:pt x="163711" y="0"/>
                    </a:cubicBezTo>
                    <a:cubicBezTo>
                      <a:pt x="253008" y="0"/>
                      <a:pt x="327422" y="74414"/>
                      <a:pt x="327422" y="163711"/>
                    </a:cubicBezTo>
                    <a:cubicBezTo>
                      <a:pt x="327422" y="253008"/>
                      <a:pt x="253008" y="327422"/>
                      <a:pt x="163711" y="327422"/>
                    </a:cubicBezTo>
                    <a:close/>
                    <a:moveTo>
                      <a:pt x="163711" y="89297"/>
                    </a:moveTo>
                    <a:cubicBezTo>
                      <a:pt x="122039" y="89297"/>
                      <a:pt x="89297" y="122039"/>
                      <a:pt x="89297" y="163711"/>
                    </a:cubicBezTo>
                    <a:cubicBezTo>
                      <a:pt x="89297" y="205383"/>
                      <a:pt x="122039" y="238125"/>
                      <a:pt x="163711" y="238125"/>
                    </a:cubicBezTo>
                    <a:cubicBezTo>
                      <a:pt x="205383" y="238125"/>
                      <a:pt x="238125" y="205383"/>
                      <a:pt x="238125" y="163711"/>
                    </a:cubicBezTo>
                    <a:cubicBezTo>
                      <a:pt x="238125" y="122039"/>
                      <a:pt x="205383" y="89297"/>
                      <a:pt x="163711" y="89297"/>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4" name="任意多边形: 形状 63"/>
              <p:cNvSpPr/>
              <p:nvPr/>
            </p:nvSpPr>
            <p:spPr>
              <a:xfrm>
                <a:off x="5277445" y="3101578"/>
                <a:ext cx="1637109" cy="654843"/>
              </a:xfrm>
              <a:custGeom>
                <a:avLst/>
                <a:gdLst>
                  <a:gd name="connsiteX0" fmla="*/ 818555 w 1637109"/>
                  <a:gd name="connsiteY0" fmla="*/ 654844 h 654843"/>
                  <a:gd name="connsiteX1" fmla="*/ 0 w 1637109"/>
                  <a:gd name="connsiteY1" fmla="*/ 327422 h 654843"/>
                  <a:gd name="connsiteX2" fmla="*/ 818555 w 1637109"/>
                  <a:gd name="connsiteY2" fmla="*/ 0 h 654843"/>
                  <a:gd name="connsiteX3" fmla="*/ 1637109 w 1637109"/>
                  <a:gd name="connsiteY3" fmla="*/ 327422 h 654843"/>
                  <a:gd name="connsiteX4" fmla="*/ 818555 w 1637109"/>
                  <a:gd name="connsiteY4" fmla="*/ 654844 h 654843"/>
                  <a:gd name="connsiteX5" fmla="*/ 818555 w 1637109"/>
                  <a:gd name="connsiteY5" fmla="*/ 89297 h 654843"/>
                  <a:gd name="connsiteX6" fmla="*/ 89297 w 1637109"/>
                  <a:gd name="connsiteY6" fmla="*/ 327422 h 654843"/>
                  <a:gd name="connsiteX7" fmla="*/ 818555 w 1637109"/>
                  <a:gd name="connsiteY7" fmla="*/ 565547 h 654843"/>
                  <a:gd name="connsiteX8" fmla="*/ 1547813 w 1637109"/>
                  <a:gd name="connsiteY8" fmla="*/ 327422 h 654843"/>
                  <a:gd name="connsiteX9" fmla="*/ 818555 w 1637109"/>
                  <a:gd name="connsiteY9" fmla="*/ 89297 h 65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7109" h="654843">
                    <a:moveTo>
                      <a:pt x="818555" y="654844"/>
                    </a:moveTo>
                    <a:cubicBezTo>
                      <a:pt x="422672" y="654844"/>
                      <a:pt x="0" y="538758"/>
                      <a:pt x="0" y="327422"/>
                    </a:cubicBezTo>
                    <a:cubicBezTo>
                      <a:pt x="0" y="116086"/>
                      <a:pt x="422672" y="0"/>
                      <a:pt x="818555" y="0"/>
                    </a:cubicBezTo>
                    <a:cubicBezTo>
                      <a:pt x="1214438" y="0"/>
                      <a:pt x="1637109" y="116086"/>
                      <a:pt x="1637109" y="327422"/>
                    </a:cubicBezTo>
                    <a:cubicBezTo>
                      <a:pt x="1637109" y="538758"/>
                      <a:pt x="1214438" y="654844"/>
                      <a:pt x="818555" y="654844"/>
                    </a:cubicBezTo>
                    <a:close/>
                    <a:moveTo>
                      <a:pt x="818555" y="89297"/>
                    </a:moveTo>
                    <a:cubicBezTo>
                      <a:pt x="401836" y="89297"/>
                      <a:pt x="89297" y="214313"/>
                      <a:pt x="89297" y="327422"/>
                    </a:cubicBezTo>
                    <a:cubicBezTo>
                      <a:pt x="89297" y="440531"/>
                      <a:pt x="401836" y="565547"/>
                      <a:pt x="818555" y="565547"/>
                    </a:cubicBezTo>
                    <a:cubicBezTo>
                      <a:pt x="1235274" y="565547"/>
                      <a:pt x="1547813" y="440531"/>
                      <a:pt x="1547813" y="327422"/>
                    </a:cubicBezTo>
                    <a:cubicBezTo>
                      <a:pt x="1547813" y="214313"/>
                      <a:pt x="1235274" y="89297"/>
                      <a:pt x="818555" y="89297"/>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5" name="任意多边形: 形状 64"/>
              <p:cNvSpPr/>
              <p:nvPr/>
            </p:nvSpPr>
            <p:spPr>
              <a:xfrm>
                <a:off x="5593886" y="2700026"/>
                <a:ext cx="1004228" cy="1458231"/>
              </a:xfrm>
              <a:custGeom>
                <a:avLst/>
                <a:gdLst>
                  <a:gd name="connsiteX0" fmla="*/ 829536 w 1004228"/>
                  <a:gd name="connsiteY0" fmla="*/ 1458231 h 1458231"/>
                  <a:gd name="connsiteX1" fmla="*/ 573552 w 1004228"/>
                  <a:gd name="connsiteY1" fmla="*/ 1336192 h 1458231"/>
                  <a:gd name="connsiteX2" fmla="*/ 219341 w 1004228"/>
                  <a:gd name="connsiteY2" fmla="*/ 892685 h 1458231"/>
                  <a:gd name="connsiteX3" fmla="*/ 94325 w 1004228"/>
                  <a:gd name="connsiteY3" fmla="*/ 20552 h 1458231"/>
                  <a:gd name="connsiteX4" fmla="*/ 430677 w 1004228"/>
                  <a:gd name="connsiteY4" fmla="*/ 121755 h 1458231"/>
                  <a:gd name="connsiteX5" fmla="*/ 784887 w 1004228"/>
                  <a:gd name="connsiteY5" fmla="*/ 565263 h 1458231"/>
                  <a:gd name="connsiteX6" fmla="*/ 909903 w 1004228"/>
                  <a:gd name="connsiteY6" fmla="*/ 1437396 h 1458231"/>
                  <a:gd name="connsiteX7" fmla="*/ 829536 w 1004228"/>
                  <a:gd name="connsiteY7" fmla="*/ 1458231 h 1458231"/>
                  <a:gd name="connsiteX8" fmla="*/ 174692 w 1004228"/>
                  <a:gd name="connsiteY8" fmla="*/ 89013 h 1458231"/>
                  <a:gd name="connsiteX9" fmla="*/ 135997 w 1004228"/>
                  <a:gd name="connsiteY9" fmla="*/ 97942 h 1458231"/>
                  <a:gd name="connsiteX10" fmla="*/ 293755 w 1004228"/>
                  <a:gd name="connsiteY10" fmla="*/ 848036 h 1458231"/>
                  <a:gd name="connsiteX11" fmla="*/ 630106 w 1004228"/>
                  <a:gd name="connsiteY11" fmla="*/ 1267731 h 1458231"/>
                  <a:gd name="connsiteX12" fmla="*/ 865255 w 1004228"/>
                  <a:gd name="connsiteY12" fmla="*/ 1360005 h 1458231"/>
                  <a:gd name="connsiteX13" fmla="*/ 707497 w 1004228"/>
                  <a:gd name="connsiteY13" fmla="*/ 609911 h 1458231"/>
                  <a:gd name="connsiteX14" fmla="*/ 371145 w 1004228"/>
                  <a:gd name="connsiteY14" fmla="*/ 190216 h 1458231"/>
                  <a:gd name="connsiteX15" fmla="*/ 174692 w 1004228"/>
                  <a:gd name="connsiteY15" fmla="*/ 89013 h 14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4228" h="1458231">
                    <a:moveTo>
                      <a:pt x="829536" y="1458231"/>
                    </a:moveTo>
                    <a:cubicBezTo>
                      <a:pt x="758098" y="1458231"/>
                      <a:pt x="668801" y="1416560"/>
                      <a:pt x="573552" y="1336192"/>
                    </a:cubicBezTo>
                    <a:cubicBezTo>
                      <a:pt x="451512" y="1234989"/>
                      <a:pt x="323520" y="1077232"/>
                      <a:pt x="219341" y="892685"/>
                    </a:cubicBezTo>
                    <a:cubicBezTo>
                      <a:pt x="19911" y="550380"/>
                      <a:pt x="-90222" y="127708"/>
                      <a:pt x="94325" y="20552"/>
                    </a:cubicBezTo>
                    <a:cubicBezTo>
                      <a:pt x="177669" y="-27073"/>
                      <a:pt x="296731" y="8645"/>
                      <a:pt x="430677" y="121755"/>
                    </a:cubicBezTo>
                    <a:cubicBezTo>
                      <a:pt x="552716" y="225935"/>
                      <a:pt x="680708" y="383692"/>
                      <a:pt x="784887" y="565263"/>
                    </a:cubicBezTo>
                    <a:cubicBezTo>
                      <a:pt x="984317" y="907567"/>
                      <a:pt x="1094450" y="1330239"/>
                      <a:pt x="909903" y="1437396"/>
                    </a:cubicBezTo>
                    <a:cubicBezTo>
                      <a:pt x="886091" y="1452278"/>
                      <a:pt x="859302" y="1458231"/>
                      <a:pt x="829536" y="1458231"/>
                    </a:cubicBezTo>
                    <a:close/>
                    <a:moveTo>
                      <a:pt x="174692" y="89013"/>
                    </a:moveTo>
                    <a:cubicBezTo>
                      <a:pt x="159809" y="89013"/>
                      <a:pt x="147903" y="91989"/>
                      <a:pt x="135997" y="97942"/>
                    </a:cubicBezTo>
                    <a:cubicBezTo>
                      <a:pt x="37770" y="154497"/>
                      <a:pt x="85395" y="487872"/>
                      <a:pt x="293755" y="848036"/>
                    </a:cubicBezTo>
                    <a:cubicBezTo>
                      <a:pt x="394958" y="1023653"/>
                      <a:pt x="514020" y="1172482"/>
                      <a:pt x="630106" y="1267731"/>
                    </a:cubicBezTo>
                    <a:cubicBezTo>
                      <a:pt x="731309" y="1351075"/>
                      <a:pt x="820606" y="1386794"/>
                      <a:pt x="865255" y="1360005"/>
                    </a:cubicBezTo>
                    <a:cubicBezTo>
                      <a:pt x="963481" y="1303450"/>
                      <a:pt x="915856" y="970075"/>
                      <a:pt x="707497" y="609911"/>
                    </a:cubicBezTo>
                    <a:cubicBezTo>
                      <a:pt x="606294" y="434294"/>
                      <a:pt x="487231" y="285466"/>
                      <a:pt x="371145" y="190216"/>
                    </a:cubicBezTo>
                    <a:cubicBezTo>
                      <a:pt x="293755" y="124731"/>
                      <a:pt x="225294" y="89013"/>
                      <a:pt x="174692" y="89013"/>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6" name="任意多边形: 形状 65"/>
              <p:cNvSpPr/>
              <p:nvPr/>
            </p:nvSpPr>
            <p:spPr>
              <a:xfrm>
                <a:off x="5594616" y="2700026"/>
                <a:ext cx="1002766" cy="1458231"/>
              </a:xfrm>
              <a:custGeom>
                <a:avLst/>
                <a:gdLst>
                  <a:gd name="connsiteX0" fmla="*/ 173961 w 1002766"/>
                  <a:gd name="connsiteY0" fmla="*/ 1458231 h 1458231"/>
                  <a:gd name="connsiteX1" fmla="*/ 93594 w 1002766"/>
                  <a:gd name="connsiteY1" fmla="*/ 1437396 h 1458231"/>
                  <a:gd name="connsiteX2" fmla="*/ 218610 w 1002766"/>
                  <a:gd name="connsiteY2" fmla="*/ 565263 h 1458231"/>
                  <a:gd name="connsiteX3" fmla="*/ 572821 w 1002766"/>
                  <a:gd name="connsiteY3" fmla="*/ 121755 h 1458231"/>
                  <a:gd name="connsiteX4" fmla="*/ 909172 w 1002766"/>
                  <a:gd name="connsiteY4" fmla="*/ 20552 h 1458231"/>
                  <a:gd name="connsiteX5" fmla="*/ 784157 w 1002766"/>
                  <a:gd name="connsiteY5" fmla="*/ 892685 h 1458231"/>
                  <a:gd name="connsiteX6" fmla="*/ 429946 w 1002766"/>
                  <a:gd name="connsiteY6" fmla="*/ 1336192 h 1458231"/>
                  <a:gd name="connsiteX7" fmla="*/ 173961 w 1002766"/>
                  <a:gd name="connsiteY7" fmla="*/ 1458231 h 1458231"/>
                  <a:gd name="connsiteX8" fmla="*/ 828805 w 1002766"/>
                  <a:gd name="connsiteY8" fmla="*/ 89013 h 1458231"/>
                  <a:gd name="connsiteX9" fmla="*/ 629376 w 1002766"/>
                  <a:gd name="connsiteY9" fmla="*/ 190216 h 1458231"/>
                  <a:gd name="connsiteX10" fmla="*/ 293024 w 1002766"/>
                  <a:gd name="connsiteY10" fmla="*/ 609911 h 1458231"/>
                  <a:gd name="connsiteX11" fmla="*/ 135266 w 1002766"/>
                  <a:gd name="connsiteY11" fmla="*/ 1360005 h 1458231"/>
                  <a:gd name="connsiteX12" fmla="*/ 370415 w 1002766"/>
                  <a:gd name="connsiteY12" fmla="*/ 1267731 h 1458231"/>
                  <a:gd name="connsiteX13" fmla="*/ 706766 w 1002766"/>
                  <a:gd name="connsiteY13" fmla="*/ 848036 h 1458231"/>
                  <a:gd name="connsiteX14" fmla="*/ 864524 w 1002766"/>
                  <a:gd name="connsiteY14" fmla="*/ 97942 h 1458231"/>
                  <a:gd name="connsiteX15" fmla="*/ 828805 w 1002766"/>
                  <a:gd name="connsiteY15" fmla="*/ 89013 h 145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2766" h="1458231">
                    <a:moveTo>
                      <a:pt x="173961" y="1458231"/>
                    </a:moveTo>
                    <a:cubicBezTo>
                      <a:pt x="144196" y="1458231"/>
                      <a:pt x="117407" y="1452278"/>
                      <a:pt x="93594" y="1437396"/>
                    </a:cubicBezTo>
                    <a:cubicBezTo>
                      <a:pt x="-90953" y="1330239"/>
                      <a:pt x="22157" y="907567"/>
                      <a:pt x="218610" y="565263"/>
                    </a:cubicBezTo>
                    <a:cubicBezTo>
                      <a:pt x="322790" y="380716"/>
                      <a:pt x="450782" y="222958"/>
                      <a:pt x="572821" y="121755"/>
                    </a:cubicBezTo>
                    <a:cubicBezTo>
                      <a:pt x="706766" y="8645"/>
                      <a:pt x="828805" y="-27073"/>
                      <a:pt x="909172" y="20552"/>
                    </a:cubicBezTo>
                    <a:cubicBezTo>
                      <a:pt x="1093719" y="127708"/>
                      <a:pt x="980610" y="550380"/>
                      <a:pt x="784157" y="892685"/>
                    </a:cubicBezTo>
                    <a:cubicBezTo>
                      <a:pt x="679977" y="1077232"/>
                      <a:pt x="551985" y="1234989"/>
                      <a:pt x="429946" y="1336192"/>
                    </a:cubicBezTo>
                    <a:cubicBezTo>
                      <a:pt x="334696" y="1416560"/>
                      <a:pt x="245399" y="1458231"/>
                      <a:pt x="173961" y="1458231"/>
                    </a:cubicBezTo>
                    <a:close/>
                    <a:moveTo>
                      <a:pt x="828805" y="89013"/>
                    </a:moveTo>
                    <a:cubicBezTo>
                      <a:pt x="778204" y="89013"/>
                      <a:pt x="709743" y="124731"/>
                      <a:pt x="629376" y="190216"/>
                    </a:cubicBezTo>
                    <a:cubicBezTo>
                      <a:pt x="513290" y="285466"/>
                      <a:pt x="394227" y="437271"/>
                      <a:pt x="293024" y="609911"/>
                    </a:cubicBezTo>
                    <a:cubicBezTo>
                      <a:pt x="84665" y="970075"/>
                      <a:pt x="37040" y="1303450"/>
                      <a:pt x="135266" y="1360005"/>
                    </a:cubicBezTo>
                    <a:cubicBezTo>
                      <a:pt x="182891" y="1386794"/>
                      <a:pt x="269212" y="1354052"/>
                      <a:pt x="370415" y="1267731"/>
                    </a:cubicBezTo>
                    <a:cubicBezTo>
                      <a:pt x="486501" y="1172482"/>
                      <a:pt x="605563" y="1020677"/>
                      <a:pt x="706766" y="848036"/>
                    </a:cubicBezTo>
                    <a:cubicBezTo>
                      <a:pt x="915126" y="487872"/>
                      <a:pt x="962751" y="154497"/>
                      <a:pt x="864524" y="97942"/>
                    </a:cubicBezTo>
                    <a:cubicBezTo>
                      <a:pt x="855594" y="91989"/>
                      <a:pt x="843688" y="89013"/>
                      <a:pt x="828805" y="89013"/>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grpSp>
      </p:grpSp>
      <p:graphicFrame>
        <p:nvGraphicFramePr>
          <p:cNvPr id="12" name="表格 11"/>
          <p:cNvGraphicFramePr>
            <a:graphicFrameLocks noGrp="1"/>
          </p:cNvGraphicFramePr>
          <p:nvPr/>
        </p:nvGraphicFramePr>
        <p:xfrm>
          <a:off x="6592333" y="1595600"/>
          <a:ext cx="5090217" cy="4585827"/>
        </p:xfrm>
        <a:graphic>
          <a:graphicData uri="http://schemas.openxmlformats.org/drawingml/2006/table">
            <a:tbl>
              <a:tblPr firstRow="1" firstCol="1" bandRow="1">
                <a:tableStyleId>{5C22544A-7EE6-4342-B048-85BDC9FD1C3A}</a:tableStyleId>
              </a:tblPr>
              <a:tblGrid>
                <a:gridCol w="1105562"/>
                <a:gridCol w="2260905"/>
                <a:gridCol w="1723750"/>
              </a:tblGrid>
              <a:tr h="720870">
                <a:tc>
                  <a:txBody>
                    <a:bodyPr/>
                    <a:lstStyle/>
                    <a:p>
                      <a:pPr algn="ctr">
                        <a:lnSpc>
                          <a:spcPts val="1200"/>
                        </a:lnSpc>
                      </a:pPr>
                      <a:r>
                        <a:rPr lang="zh-CN" sz="1600" kern="0" dirty="0">
                          <a:effectLst/>
                        </a:rPr>
                        <a:t>人员姓名</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200"/>
                        </a:lnSpc>
                      </a:pPr>
                      <a:r>
                        <a:rPr lang="zh-CN" sz="1600" kern="0">
                          <a:effectLst/>
                        </a:rPr>
                        <a:t>所属机构与职务</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200"/>
                        </a:lnSpc>
                      </a:pPr>
                      <a:r>
                        <a:rPr lang="zh-CN" sz="1600" kern="0" dirty="0">
                          <a:effectLst/>
                        </a:rPr>
                        <a:t>承担职责</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r>
              <a:tr h="526385">
                <a:tc>
                  <a:txBody>
                    <a:bodyPr/>
                    <a:lstStyle/>
                    <a:p>
                      <a:pPr algn="just">
                        <a:lnSpc>
                          <a:spcPts val="1200"/>
                        </a:lnSpc>
                      </a:pPr>
                      <a:r>
                        <a:rPr lang="zh-CN" sz="1600" kern="0">
                          <a:effectLst/>
                        </a:rPr>
                        <a:t>杨圣洪</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700"/>
                        </a:lnSpc>
                      </a:pPr>
                      <a:r>
                        <a:rPr lang="zh-CN" sz="1600" kern="100" dirty="0">
                          <a:effectLst/>
                        </a:rPr>
                        <a:t>湖南大学 教授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200"/>
                        </a:lnSpc>
                      </a:pPr>
                      <a:r>
                        <a:rPr lang="zh-CN" sz="1600" kern="100" dirty="0">
                          <a:effectLst/>
                          <a:sym typeface="+mn-ea"/>
                        </a:rPr>
                        <a:t>项目主要成员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r>
              <a:tr h="526385">
                <a:tc>
                  <a:txBody>
                    <a:bodyPr/>
                    <a:lstStyle/>
                    <a:p>
                      <a:pPr algn="just">
                        <a:lnSpc>
                          <a:spcPts val="1200"/>
                        </a:lnSpc>
                      </a:pPr>
                      <a:r>
                        <a:rPr lang="zh-CN" sz="1600" kern="0">
                          <a:effectLst/>
                        </a:rPr>
                        <a:t>张嘉鹏</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700"/>
                        </a:lnSpc>
                      </a:pPr>
                      <a:r>
                        <a:rPr lang="zh-CN" sz="1600" kern="100" dirty="0">
                          <a:effectLst/>
                        </a:rPr>
                        <a:t>湖南大学 助理教授</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200"/>
                        </a:lnSpc>
                      </a:pPr>
                      <a:r>
                        <a:rPr lang="zh-CN" sz="1600" kern="100" dirty="0">
                          <a:effectLst/>
                        </a:rPr>
                        <a:t>项目主要成员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r>
              <a:tr h="526385">
                <a:tc>
                  <a:txBody>
                    <a:bodyPr/>
                    <a:lstStyle/>
                    <a:p>
                      <a:pPr algn="just">
                        <a:lnSpc>
                          <a:spcPts val="1200"/>
                        </a:lnSpc>
                      </a:pPr>
                      <a:r>
                        <a:rPr lang="zh-CN" sz="1600" kern="0">
                          <a:effectLst/>
                        </a:rPr>
                        <a:t>石慜</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700"/>
                        </a:lnSpc>
                      </a:pPr>
                      <a:r>
                        <a:rPr lang="zh-CN" sz="1600" kern="100" dirty="0">
                          <a:effectLst/>
                        </a:rPr>
                        <a:t>湖南大学 博士生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200"/>
                        </a:lnSpc>
                      </a:pPr>
                      <a:r>
                        <a:rPr lang="zh-CN" sz="1600" kern="100" dirty="0">
                          <a:effectLst/>
                        </a:rPr>
                        <a:t>项目主要成员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r>
              <a:tr h="526385">
                <a:tc>
                  <a:txBody>
                    <a:bodyPr/>
                    <a:lstStyle/>
                    <a:p>
                      <a:pPr algn="just">
                        <a:lnSpc>
                          <a:spcPts val="1200"/>
                        </a:lnSpc>
                      </a:pPr>
                      <a:r>
                        <a:rPr lang="zh-CN" sz="1600" kern="0" dirty="0">
                          <a:effectLst/>
                        </a:rPr>
                        <a:t>潘东</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700"/>
                        </a:lnSpc>
                      </a:pPr>
                      <a:r>
                        <a:rPr lang="zh-CN" sz="1600" kern="100" dirty="0">
                          <a:effectLst/>
                        </a:rPr>
                        <a:t>湖南大学 博士生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200"/>
                        </a:lnSpc>
                      </a:pPr>
                      <a:r>
                        <a:rPr lang="zh-CN" sz="1600" kern="100">
                          <a:effectLst/>
                        </a:rPr>
                        <a:t>项目主要成员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r>
              <a:tr h="526385">
                <a:tc>
                  <a:txBody>
                    <a:bodyPr/>
                    <a:lstStyle/>
                    <a:p>
                      <a:pPr algn="just">
                        <a:lnSpc>
                          <a:spcPts val="1200"/>
                        </a:lnSpc>
                      </a:pPr>
                      <a:r>
                        <a:rPr lang="zh-CN" sz="1600" kern="0">
                          <a:effectLst/>
                        </a:rPr>
                        <a:t>黄阳</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700"/>
                        </a:lnSpc>
                      </a:pPr>
                      <a:r>
                        <a:rPr lang="zh-CN" sz="1600" kern="100" dirty="0">
                          <a:effectLst/>
                        </a:rPr>
                        <a:t>湖南大学 博士生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200"/>
                        </a:lnSpc>
                      </a:pPr>
                      <a:r>
                        <a:rPr lang="zh-CN" sz="1600" kern="100">
                          <a:effectLst/>
                        </a:rPr>
                        <a:t>项目主要成员</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r>
              <a:tr h="706647">
                <a:tc>
                  <a:txBody>
                    <a:bodyPr/>
                    <a:lstStyle/>
                    <a:p>
                      <a:pPr algn="just">
                        <a:lnSpc>
                          <a:spcPts val="1200"/>
                        </a:lnSpc>
                      </a:pPr>
                      <a:r>
                        <a:rPr lang="zh-CN" sz="1600" kern="0">
                          <a:effectLst/>
                        </a:rPr>
                        <a:t>张琪</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700"/>
                        </a:lnSpc>
                      </a:pPr>
                      <a:r>
                        <a:rPr lang="zh-CN" sz="1600" kern="100" dirty="0">
                          <a:effectLst/>
                        </a:rPr>
                        <a:t>湖南大学 研究生</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200"/>
                        </a:lnSpc>
                      </a:pPr>
                      <a:r>
                        <a:rPr lang="zh-CN" sz="1600" kern="100" dirty="0">
                          <a:effectLst/>
                        </a:rPr>
                        <a:t>项目主要成员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r>
              <a:tr h="526385">
                <a:tc>
                  <a:txBody>
                    <a:bodyPr/>
                    <a:lstStyle/>
                    <a:p>
                      <a:pPr algn="just">
                        <a:lnSpc>
                          <a:spcPts val="1200"/>
                        </a:lnSpc>
                      </a:pPr>
                      <a:r>
                        <a:rPr lang="zh-CN" sz="1600" kern="0" dirty="0">
                          <a:effectLst/>
                        </a:rPr>
                        <a:t>陆泽瑜</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700"/>
                        </a:lnSpc>
                      </a:pPr>
                      <a:r>
                        <a:rPr lang="zh-CN" sz="1600" kern="100">
                          <a:effectLst/>
                        </a:rPr>
                        <a:t>湖南大学 研究生</a:t>
                      </a:r>
                      <a:endParaRPr lang="zh-CN" sz="16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c>
                  <a:txBody>
                    <a:bodyPr/>
                    <a:lstStyle/>
                    <a:p>
                      <a:pPr algn="ctr">
                        <a:lnSpc>
                          <a:spcPts val="1200"/>
                        </a:lnSpc>
                      </a:pPr>
                      <a:r>
                        <a:rPr lang="zh-CN" sz="1600" kern="100" dirty="0">
                          <a:effectLst/>
                        </a:rPr>
                        <a:t>项目主要成员</a:t>
                      </a:r>
                      <a:endParaRPr lang="zh-CN" sz="16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nchorCtr="1"/>
                </a:tc>
              </a:tr>
            </a:tbl>
          </a:graphicData>
        </a:graphic>
      </p:graphicFrame>
      <p:sp>
        <p:nvSpPr>
          <p:cNvPr id="35" name="矩形: 圆角 34"/>
          <p:cNvSpPr/>
          <p:nvPr/>
        </p:nvSpPr>
        <p:spPr>
          <a:xfrm>
            <a:off x="8498353" y="1090295"/>
            <a:ext cx="1742928" cy="382547"/>
          </a:xfrm>
          <a:prstGeom prst="roundRect">
            <a:avLst>
              <a:gd name="adj"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1" i="0" u="none" strike="noStrike" kern="1200" cap="none" spc="0" normalizeH="0" baseline="0" noProof="0" dirty="0">
                <a:ln>
                  <a:noFill/>
                </a:ln>
                <a:solidFill>
                  <a:schemeClr val="bg1"/>
                </a:solidFill>
                <a:effectLst/>
                <a:uLnTx/>
                <a:uFillTx/>
                <a:latin typeface="Arial Black" panose="020B0A04020102020204" pitchFamily="34" charset="0"/>
                <a:ea typeface="微软雅黑" panose="020B0503020204020204" pitchFamily="34" charset="-122"/>
                <a:cs typeface="+mn-cs"/>
                <a:sym typeface="Times New Roman" panose="02020603050405020304" pitchFamily="18" charset="0"/>
              </a:rPr>
              <a:t>人员投入</a:t>
            </a:r>
            <a:endParaRPr kumimoji="0" lang="en-US" altLang="zh-CN" b="1" i="0" u="none" strike="noStrike" kern="1200" cap="none" spc="0" normalizeH="0" baseline="0" noProof="0" dirty="0">
              <a:ln>
                <a:noFill/>
              </a:ln>
              <a:solidFill>
                <a:schemeClr val="bg1"/>
              </a:solidFill>
              <a:effectLst/>
              <a:uLnTx/>
              <a:uFillTx/>
              <a:latin typeface="Arial Black" panose="020B0A04020102020204" pitchFamily="34" charset="0"/>
              <a:ea typeface="微软雅黑" panose="020B0503020204020204" pitchFamily="34" charset="-122"/>
              <a:cs typeface="+mn-cs"/>
              <a:sym typeface="Times New Roman" panose="02020603050405020304" pitchFamily="18" charset="0"/>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1"/>
            <a:ext cx="3475654" cy="6858000"/>
            <a:chOff x="5971035" y="1"/>
            <a:chExt cx="3475654" cy="6858000"/>
          </a:xfrm>
        </p:grpSpPr>
        <p:sp>
          <p:nvSpPr>
            <p:cNvPr id="11" name="矩形: 圆顶角 10"/>
            <p:cNvSpPr/>
            <p:nvPr/>
          </p:nvSpPr>
          <p:spPr>
            <a:xfrm rot="5400000">
              <a:off x="4279862" y="1691174"/>
              <a:ext cx="6858000" cy="3475654"/>
            </a:xfrm>
            <a:prstGeom prst="round2SameRect">
              <a:avLst>
                <a:gd name="adj1" fmla="val 9449"/>
                <a:gd name="adj2" fmla="val 0"/>
              </a:avLst>
            </a:prstGeom>
            <a:solidFill>
              <a:schemeClr val="accent2">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rot="5400000">
              <a:off x="5351073" y="1767966"/>
              <a:ext cx="4869163" cy="3322069"/>
              <a:chOff x="2016827" y="1225625"/>
              <a:chExt cx="8158348" cy="5183201"/>
            </a:xfrm>
          </p:grpSpPr>
          <p:sp>
            <p:nvSpPr>
              <p:cNvPr id="13" name="矩形: 圆顶角 12"/>
              <p:cNvSpPr/>
              <p:nvPr/>
            </p:nvSpPr>
            <p:spPr>
              <a:xfrm>
                <a:off x="2016827" y="1225627"/>
                <a:ext cx="4090329" cy="5183196"/>
              </a:xfrm>
              <a:prstGeom prst="round2SameRect">
                <a:avLst>
                  <a:gd name="adj1" fmla="val 0"/>
                  <a:gd name="adj2" fmla="val 0"/>
                </a:avLst>
              </a:prstGeom>
              <a:solidFill>
                <a:schemeClr val="accent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顶角 13"/>
              <p:cNvSpPr/>
              <p:nvPr/>
            </p:nvSpPr>
            <p:spPr>
              <a:xfrm>
                <a:off x="6084846" y="1225625"/>
                <a:ext cx="4090329" cy="5183201"/>
              </a:xfrm>
              <a:prstGeom prst="round2SameRect">
                <a:avLst>
                  <a:gd name="adj1" fmla="val 0"/>
                  <a:gd name="adj2" fmla="val 0"/>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矩形: 圆顶角 4"/>
          <p:cNvSpPr/>
          <p:nvPr/>
        </p:nvSpPr>
        <p:spPr>
          <a:xfrm rot="5400000">
            <a:off x="-1767968" y="1767970"/>
            <a:ext cx="6857999" cy="3322063"/>
          </a:xfrm>
          <a:prstGeom prst="round2SameRect">
            <a:avLst>
              <a:gd name="adj1" fmla="val 11821"/>
              <a:gd name="adj2" fmla="val 0"/>
            </a:avLst>
          </a:prstGeom>
          <a:gradFill flip="none" rotWithShape="1">
            <a:gsLst>
              <a:gs pos="0">
                <a:schemeClr val="accent3">
                  <a:lumMod val="75000"/>
                </a:schemeClr>
              </a:gs>
              <a:gs pos="18000">
                <a:schemeClr val="accent1"/>
              </a:gs>
              <a:gs pos="55000">
                <a:schemeClr val="accent1">
                  <a:lumMod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grpSp>
        <p:nvGrpSpPr>
          <p:cNvPr id="39" name="组合 38"/>
          <p:cNvGrpSpPr/>
          <p:nvPr/>
        </p:nvGrpSpPr>
        <p:grpSpPr>
          <a:xfrm>
            <a:off x="4687172" y="1140065"/>
            <a:ext cx="6204857" cy="1071154"/>
            <a:chOff x="4760889" y="1679462"/>
            <a:chExt cx="6204857" cy="1071154"/>
          </a:xfrm>
        </p:grpSpPr>
        <p:sp>
          <p:nvSpPr>
            <p:cNvPr id="19" name="矩形: 圆角 18"/>
            <p:cNvSpPr/>
            <p:nvPr/>
          </p:nvSpPr>
          <p:spPr>
            <a:xfrm>
              <a:off x="4760889" y="1679462"/>
              <a:ext cx="6204857" cy="1071154"/>
            </a:xfrm>
            <a:prstGeom prst="roundRect">
              <a:avLst>
                <a:gd name="adj" fmla="val 50000"/>
              </a:avLst>
            </a:prstGeom>
            <a:gradFill flip="none" rotWithShape="1">
              <a:gsLst>
                <a:gs pos="0">
                  <a:schemeClr val="accent3">
                    <a:lumMod val="20000"/>
                    <a:lumOff val="80000"/>
                    <a:alpha val="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5056510" y="1852905"/>
              <a:ext cx="5266011" cy="724268"/>
              <a:chOff x="5056510" y="1865029"/>
              <a:chExt cx="5266011" cy="724268"/>
            </a:xfrm>
          </p:grpSpPr>
          <p:sp>
            <p:nvSpPr>
              <p:cNvPr id="18" name="文本框 17"/>
              <p:cNvSpPr txBox="1"/>
              <p:nvPr/>
            </p:nvSpPr>
            <p:spPr>
              <a:xfrm>
                <a:off x="5892036" y="1903998"/>
                <a:ext cx="4430485" cy="646331"/>
              </a:xfrm>
              <a:prstGeom prst="rect">
                <a:avLst/>
              </a:prstGeom>
              <a:noFill/>
            </p:spPr>
            <p:txBody>
              <a:bodyPr wrap="square">
                <a:spAutoFit/>
              </a:bodyPr>
              <a:lstStyle/>
              <a:p>
                <a:r>
                  <a:rPr lang="zh-CN" altLang="en-US" sz="3600" b="1" dirty="0">
                    <a:solidFill>
                      <a:schemeClr val="accent1">
                        <a:lumMod val="75000"/>
                      </a:schemeClr>
                    </a:solidFill>
                  </a:rPr>
                  <a:t>研究背景</a:t>
                </a:r>
                <a:endParaRPr lang="zh-CN" altLang="en-US" sz="3600" b="1" dirty="0">
                  <a:solidFill>
                    <a:schemeClr val="accent1">
                      <a:lumMod val="75000"/>
                    </a:schemeClr>
                  </a:solidFill>
                </a:endParaRPr>
              </a:p>
            </p:txBody>
          </p:sp>
          <p:sp>
            <p:nvSpPr>
              <p:cNvPr id="20" name="椭圆 19"/>
              <p:cNvSpPr/>
              <p:nvPr/>
            </p:nvSpPr>
            <p:spPr>
              <a:xfrm>
                <a:off x="5056510" y="1865029"/>
                <a:ext cx="724268" cy="724268"/>
              </a:xfrm>
              <a:prstGeom prst="ellipse">
                <a:avLst/>
              </a:prstGeom>
              <a:gradFill flip="none" rotWithShape="1">
                <a:gsLst>
                  <a:gs pos="68000">
                    <a:schemeClr val="accent1"/>
                  </a:gs>
                  <a:gs pos="0">
                    <a:schemeClr val="accent3"/>
                  </a:gs>
                </a:gsLst>
                <a:path path="circle">
                  <a:fillToRect r="100000" b="100000"/>
                </a:path>
                <a:tileRect l="-100000" t="-100000"/>
              </a:gra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一</a:t>
                </a:r>
                <a:endParaRPr lang="zh-CN" altLang="en-US" sz="2800" b="1" dirty="0"/>
              </a:p>
            </p:txBody>
          </p:sp>
        </p:grpSp>
      </p:grpSp>
      <p:grpSp>
        <p:nvGrpSpPr>
          <p:cNvPr id="40" name="组合 39"/>
          <p:cNvGrpSpPr/>
          <p:nvPr/>
        </p:nvGrpSpPr>
        <p:grpSpPr>
          <a:xfrm>
            <a:off x="4687172" y="2578030"/>
            <a:ext cx="6204857" cy="1071154"/>
            <a:chOff x="4760889" y="1679462"/>
            <a:chExt cx="6204857" cy="1071154"/>
          </a:xfrm>
        </p:grpSpPr>
        <p:sp>
          <p:nvSpPr>
            <p:cNvPr id="41" name="矩形: 圆角 40"/>
            <p:cNvSpPr/>
            <p:nvPr/>
          </p:nvSpPr>
          <p:spPr>
            <a:xfrm>
              <a:off x="4760889" y="1679462"/>
              <a:ext cx="6204857" cy="1071154"/>
            </a:xfrm>
            <a:prstGeom prst="roundRect">
              <a:avLst>
                <a:gd name="adj" fmla="val 50000"/>
              </a:avLst>
            </a:prstGeom>
            <a:gradFill flip="none" rotWithShape="1">
              <a:gsLst>
                <a:gs pos="0">
                  <a:schemeClr val="accent3">
                    <a:lumMod val="20000"/>
                    <a:lumOff val="80000"/>
                    <a:alpha val="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5056510" y="1852905"/>
              <a:ext cx="5266011" cy="724268"/>
              <a:chOff x="5056510" y="1865029"/>
              <a:chExt cx="5266011" cy="724268"/>
            </a:xfrm>
          </p:grpSpPr>
          <p:sp>
            <p:nvSpPr>
              <p:cNvPr id="43" name="文本框 42"/>
              <p:cNvSpPr txBox="1"/>
              <p:nvPr/>
            </p:nvSpPr>
            <p:spPr>
              <a:xfrm>
                <a:off x="5892036" y="1903998"/>
                <a:ext cx="4430485" cy="645160"/>
              </a:xfrm>
              <a:prstGeom prst="rect">
                <a:avLst/>
              </a:prstGeom>
              <a:noFill/>
            </p:spPr>
            <p:txBody>
              <a:bodyPr wrap="square">
                <a:spAutoFit/>
              </a:bodyPr>
              <a:lstStyle/>
              <a:p>
                <a:r>
                  <a:rPr lang="zh-CN" altLang="en-US" sz="3600" b="1" dirty="0">
                    <a:solidFill>
                      <a:schemeClr val="accent1">
                        <a:lumMod val="75000"/>
                      </a:schemeClr>
                    </a:solidFill>
                  </a:rPr>
                  <a:t>研究方案</a:t>
                </a:r>
                <a:endParaRPr lang="zh-CN" altLang="en-US" sz="3600" b="1" dirty="0">
                  <a:solidFill>
                    <a:schemeClr val="accent1">
                      <a:lumMod val="75000"/>
                    </a:schemeClr>
                  </a:solidFill>
                </a:endParaRPr>
              </a:p>
            </p:txBody>
          </p:sp>
          <p:sp>
            <p:nvSpPr>
              <p:cNvPr id="44" name="椭圆 43"/>
              <p:cNvSpPr/>
              <p:nvPr/>
            </p:nvSpPr>
            <p:spPr>
              <a:xfrm>
                <a:off x="5056510" y="1865029"/>
                <a:ext cx="724268" cy="724268"/>
              </a:xfrm>
              <a:prstGeom prst="ellipse">
                <a:avLst/>
              </a:prstGeom>
              <a:gradFill flip="none" rotWithShape="1">
                <a:gsLst>
                  <a:gs pos="68000">
                    <a:schemeClr val="accent1"/>
                  </a:gs>
                  <a:gs pos="0">
                    <a:schemeClr val="accent3"/>
                  </a:gs>
                </a:gsLst>
                <a:path path="circle">
                  <a:fillToRect r="100000" b="100000"/>
                </a:path>
                <a:tileRect l="-100000" t="-100000"/>
              </a:gra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二</a:t>
                </a:r>
                <a:endParaRPr lang="zh-CN" altLang="en-US" sz="2800" b="1" dirty="0"/>
              </a:p>
            </p:txBody>
          </p:sp>
        </p:grpSp>
      </p:grpSp>
      <p:grpSp>
        <p:nvGrpSpPr>
          <p:cNvPr id="58" name="组合 57"/>
          <p:cNvGrpSpPr/>
          <p:nvPr/>
        </p:nvGrpSpPr>
        <p:grpSpPr>
          <a:xfrm>
            <a:off x="1365105" y="1130300"/>
            <a:ext cx="1519047" cy="3114009"/>
            <a:chOff x="1114750" y="1217379"/>
            <a:chExt cx="1519047" cy="3114009"/>
          </a:xfrm>
        </p:grpSpPr>
        <p:grpSp>
          <p:nvGrpSpPr>
            <p:cNvPr id="56" name="组合 55"/>
            <p:cNvGrpSpPr/>
            <p:nvPr/>
          </p:nvGrpSpPr>
          <p:grpSpPr>
            <a:xfrm>
              <a:off x="1114750" y="2269285"/>
              <a:ext cx="1092562" cy="2062103"/>
              <a:chOff x="-2028550" y="-931803"/>
              <a:chExt cx="1092562" cy="2062103"/>
            </a:xfrm>
          </p:grpSpPr>
          <p:sp>
            <p:nvSpPr>
              <p:cNvPr id="9" name="文本框 8"/>
              <p:cNvSpPr txBox="1"/>
              <p:nvPr/>
            </p:nvSpPr>
            <p:spPr>
              <a:xfrm>
                <a:off x="-2028550" y="-931803"/>
                <a:ext cx="615553" cy="2062103"/>
              </a:xfrm>
              <a:prstGeom prst="rect">
                <a:avLst/>
              </a:prstGeom>
              <a:noFill/>
            </p:spPr>
            <p:txBody>
              <a:bodyPr vert="eaVert" wrap="square" rtlCol="0">
                <a:spAutoFit/>
              </a:bodyPr>
              <a:lstStyle/>
              <a:p>
                <a:r>
                  <a:rPr lang="en-US" altLang="zh-CN" sz="2800" dirty="0">
                    <a:solidFill>
                      <a:schemeClr val="bg1">
                        <a:alpha val="25000"/>
                      </a:schemeClr>
                    </a:solidFill>
                  </a:rPr>
                  <a:t>CONTENTS</a:t>
                </a:r>
                <a:endParaRPr lang="zh-CN" altLang="en-US" sz="2800" dirty="0">
                  <a:solidFill>
                    <a:schemeClr val="bg1">
                      <a:alpha val="25000"/>
                    </a:schemeClr>
                  </a:solidFill>
                </a:endParaRPr>
              </a:p>
            </p:txBody>
          </p:sp>
          <p:sp>
            <p:nvSpPr>
              <p:cNvPr id="10" name="left-arrow_339872"/>
              <p:cNvSpPr/>
              <p:nvPr/>
            </p:nvSpPr>
            <p:spPr>
              <a:xfrm flipH="1">
                <a:off x="-1341851" y="688201"/>
                <a:ext cx="405863" cy="396859"/>
              </a:xfrm>
              <a:custGeom>
                <a:avLst/>
                <a:gdLst>
                  <a:gd name="connsiteX0" fmla="*/ 394388 w 607639"/>
                  <a:gd name="connsiteY0" fmla="*/ 126641 h 594161"/>
                  <a:gd name="connsiteX1" fmla="*/ 402678 w 607639"/>
                  <a:gd name="connsiteY1" fmla="*/ 131673 h 594161"/>
                  <a:gd name="connsiteX2" fmla="*/ 399919 w 607639"/>
                  <a:gd name="connsiteY2" fmla="*/ 149181 h 594161"/>
                  <a:gd name="connsiteX3" fmla="*/ 198561 w 607639"/>
                  <a:gd name="connsiteY3" fmla="*/ 297062 h 594161"/>
                  <a:gd name="connsiteX4" fmla="*/ 399919 w 607639"/>
                  <a:gd name="connsiteY4" fmla="*/ 444855 h 594161"/>
                  <a:gd name="connsiteX5" fmla="*/ 400364 w 607639"/>
                  <a:gd name="connsiteY5" fmla="*/ 445210 h 594161"/>
                  <a:gd name="connsiteX6" fmla="*/ 402678 w 607639"/>
                  <a:gd name="connsiteY6" fmla="*/ 462896 h 594161"/>
                  <a:gd name="connsiteX7" fmla="*/ 384964 w 607639"/>
                  <a:gd name="connsiteY7" fmla="*/ 465206 h 594161"/>
                  <a:gd name="connsiteX8" fmla="*/ 169719 w 607639"/>
                  <a:gd name="connsiteY8" fmla="*/ 307371 h 594161"/>
                  <a:gd name="connsiteX9" fmla="*/ 167049 w 607639"/>
                  <a:gd name="connsiteY9" fmla="*/ 304705 h 594161"/>
                  <a:gd name="connsiteX10" fmla="*/ 169719 w 607639"/>
                  <a:gd name="connsiteY10" fmla="*/ 287020 h 594161"/>
                  <a:gd name="connsiteX11" fmla="*/ 384964 w 607639"/>
                  <a:gd name="connsiteY11" fmla="*/ 129007 h 594161"/>
                  <a:gd name="connsiteX12" fmla="*/ 394388 w 607639"/>
                  <a:gd name="connsiteY12" fmla="*/ 126641 h 594161"/>
                  <a:gd name="connsiteX13" fmla="*/ 303775 w 607639"/>
                  <a:gd name="connsiteY13" fmla="*/ 25331 h 594161"/>
                  <a:gd name="connsiteX14" fmla="*/ 25277 w 607639"/>
                  <a:gd name="connsiteY14" fmla="*/ 297036 h 594161"/>
                  <a:gd name="connsiteX15" fmla="*/ 303775 w 607639"/>
                  <a:gd name="connsiteY15" fmla="*/ 568830 h 594161"/>
                  <a:gd name="connsiteX16" fmla="*/ 582272 w 607639"/>
                  <a:gd name="connsiteY16" fmla="*/ 297036 h 594161"/>
                  <a:gd name="connsiteX17" fmla="*/ 303775 w 607639"/>
                  <a:gd name="connsiteY17" fmla="*/ 25331 h 594161"/>
                  <a:gd name="connsiteX18" fmla="*/ 303775 w 607639"/>
                  <a:gd name="connsiteY18" fmla="*/ 0 h 594161"/>
                  <a:gd name="connsiteX19" fmla="*/ 607639 w 607639"/>
                  <a:gd name="connsiteY19" fmla="*/ 297036 h 594161"/>
                  <a:gd name="connsiteX20" fmla="*/ 303775 w 607639"/>
                  <a:gd name="connsiteY20" fmla="*/ 594161 h 594161"/>
                  <a:gd name="connsiteX21" fmla="*/ 0 w 607639"/>
                  <a:gd name="connsiteY21" fmla="*/ 297036 h 594161"/>
                  <a:gd name="connsiteX22" fmla="*/ 303775 w 607639"/>
                  <a:gd name="connsiteY22" fmla="*/ 0 h 59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639" h="594161">
                    <a:moveTo>
                      <a:pt x="394388" y="126641"/>
                    </a:moveTo>
                    <a:cubicBezTo>
                      <a:pt x="397582" y="127118"/>
                      <a:pt x="400586" y="128829"/>
                      <a:pt x="402678" y="131673"/>
                    </a:cubicBezTo>
                    <a:cubicBezTo>
                      <a:pt x="406773" y="137183"/>
                      <a:pt x="405616" y="145181"/>
                      <a:pt x="399919" y="149181"/>
                    </a:cubicBezTo>
                    <a:lnTo>
                      <a:pt x="198561" y="297062"/>
                    </a:lnTo>
                    <a:lnTo>
                      <a:pt x="399919" y="444855"/>
                    </a:lnTo>
                    <a:cubicBezTo>
                      <a:pt x="400008" y="444944"/>
                      <a:pt x="400275" y="445121"/>
                      <a:pt x="400364" y="445210"/>
                    </a:cubicBezTo>
                    <a:cubicBezTo>
                      <a:pt x="405972" y="449565"/>
                      <a:pt x="406951" y="457386"/>
                      <a:pt x="402678" y="462896"/>
                    </a:cubicBezTo>
                    <a:cubicBezTo>
                      <a:pt x="398405" y="468494"/>
                      <a:pt x="390572" y="469472"/>
                      <a:pt x="384964" y="465206"/>
                    </a:cubicBezTo>
                    <a:lnTo>
                      <a:pt x="169719" y="307371"/>
                    </a:lnTo>
                    <a:cubicBezTo>
                      <a:pt x="168740" y="306571"/>
                      <a:pt x="167850" y="305683"/>
                      <a:pt x="167049" y="304705"/>
                    </a:cubicBezTo>
                    <a:cubicBezTo>
                      <a:pt x="162865" y="299017"/>
                      <a:pt x="164200" y="291108"/>
                      <a:pt x="169719" y="287020"/>
                    </a:cubicBezTo>
                    <a:lnTo>
                      <a:pt x="384964" y="129007"/>
                    </a:lnTo>
                    <a:cubicBezTo>
                      <a:pt x="387813" y="126919"/>
                      <a:pt x="391195" y="126163"/>
                      <a:pt x="394388" y="126641"/>
                    </a:cubicBezTo>
                    <a:close/>
                    <a:moveTo>
                      <a:pt x="303775" y="25331"/>
                    </a:moveTo>
                    <a:cubicBezTo>
                      <a:pt x="150241" y="25331"/>
                      <a:pt x="25277" y="147274"/>
                      <a:pt x="25277" y="297036"/>
                    </a:cubicBezTo>
                    <a:cubicBezTo>
                      <a:pt x="25277" y="446887"/>
                      <a:pt x="150241" y="568830"/>
                      <a:pt x="303775" y="568830"/>
                    </a:cubicBezTo>
                    <a:cubicBezTo>
                      <a:pt x="457309" y="568830"/>
                      <a:pt x="582272" y="446976"/>
                      <a:pt x="582272" y="297036"/>
                    </a:cubicBezTo>
                    <a:cubicBezTo>
                      <a:pt x="582272" y="147185"/>
                      <a:pt x="457309" y="25331"/>
                      <a:pt x="303775" y="25331"/>
                    </a:cubicBezTo>
                    <a:close/>
                    <a:moveTo>
                      <a:pt x="303775" y="0"/>
                    </a:moveTo>
                    <a:cubicBezTo>
                      <a:pt x="471283" y="0"/>
                      <a:pt x="607639" y="133231"/>
                      <a:pt x="607639" y="297036"/>
                    </a:cubicBezTo>
                    <a:cubicBezTo>
                      <a:pt x="607639" y="460930"/>
                      <a:pt x="471283" y="594161"/>
                      <a:pt x="303775" y="594161"/>
                    </a:cubicBezTo>
                    <a:cubicBezTo>
                      <a:pt x="136356" y="594161"/>
                      <a:pt x="0" y="460930"/>
                      <a:pt x="0" y="297036"/>
                    </a:cubicBezTo>
                    <a:cubicBezTo>
                      <a:pt x="0" y="133231"/>
                      <a:pt x="136356"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文本框 56"/>
            <p:cNvSpPr txBox="1"/>
            <p:nvPr/>
          </p:nvSpPr>
          <p:spPr>
            <a:xfrm>
              <a:off x="1661031" y="1217379"/>
              <a:ext cx="972766" cy="2554545"/>
            </a:xfrm>
            <a:prstGeom prst="rect">
              <a:avLst/>
            </a:prstGeom>
            <a:noFill/>
          </p:spPr>
          <p:txBody>
            <a:bodyPr wrap="square" rtlCol="0">
              <a:spAutoFit/>
            </a:bodyPr>
            <a:lstStyle/>
            <a:p>
              <a:r>
                <a:rPr lang="zh-CN" altLang="en-US" sz="4000" dirty="0">
                  <a:solidFill>
                    <a:schemeClr val="bg1"/>
                  </a:solidFill>
                </a:rPr>
                <a:t>汇报提纲</a:t>
              </a:r>
              <a:endParaRPr lang="zh-CN" altLang="en-US" sz="4000" dirty="0">
                <a:solidFill>
                  <a:schemeClr val="bg1"/>
                </a:solidFill>
              </a:endParaRPr>
            </a:p>
          </p:txBody>
        </p:sp>
      </p:grpSp>
      <p:pic>
        <p:nvPicPr>
          <p:cNvPr id="64" name="图片 63"/>
          <p:cNvPicPr>
            <a:picLocks noChangeAspect="1"/>
          </p:cNvPicPr>
          <p:nvPr/>
        </p:nvPicPr>
        <p:blipFill>
          <a:blip r:embed="rId1"/>
          <a:srcRect r="72747"/>
          <a:stretch>
            <a:fillRect/>
          </a:stretch>
        </p:blipFill>
        <p:spPr>
          <a:xfrm>
            <a:off x="0" y="3474302"/>
            <a:ext cx="3322063" cy="3383698"/>
          </a:xfrm>
          <a:custGeom>
            <a:avLst/>
            <a:gdLst>
              <a:gd name="connsiteX0" fmla="*/ 0 w 3322063"/>
              <a:gd name="connsiteY0" fmla="*/ 0 h 3383698"/>
              <a:gd name="connsiteX1" fmla="*/ 3322063 w 3322063"/>
              <a:gd name="connsiteY1" fmla="*/ 0 h 3383698"/>
              <a:gd name="connsiteX2" fmla="*/ 3322063 w 3322063"/>
              <a:gd name="connsiteY2" fmla="*/ 2990998 h 3383698"/>
              <a:gd name="connsiteX3" fmla="*/ 3008505 w 3322063"/>
              <a:gd name="connsiteY3" fmla="*/ 3375721 h 3383698"/>
              <a:gd name="connsiteX4" fmla="*/ 2929372 w 3322063"/>
              <a:gd name="connsiteY4" fmla="*/ 3383698 h 3383698"/>
              <a:gd name="connsiteX5" fmla="*/ 0 w 3322063"/>
              <a:gd name="connsiteY5" fmla="*/ 3383698 h 338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2063" h="3383698">
                <a:moveTo>
                  <a:pt x="0" y="0"/>
                </a:moveTo>
                <a:lnTo>
                  <a:pt x="3322063" y="0"/>
                </a:lnTo>
                <a:lnTo>
                  <a:pt x="3322063" y="2990998"/>
                </a:lnTo>
                <a:cubicBezTo>
                  <a:pt x="3322063" y="3180771"/>
                  <a:pt x="3187453" y="3339103"/>
                  <a:pt x="3008505" y="3375721"/>
                </a:cubicBezTo>
                <a:lnTo>
                  <a:pt x="2929372" y="3383698"/>
                </a:lnTo>
                <a:lnTo>
                  <a:pt x="0" y="3383698"/>
                </a:lnTo>
                <a:close/>
              </a:path>
            </a:pathLst>
          </a:custGeom>
        </p:spPr>
      </p:pic>
      <p:grpSp>
        <p:nvGrpSpPr>
          <p:cNvPr id="4" name="组合 3"/>
          <p:cNvGrpSpPr/>
          <p:nvPr/>
        </p:nvGrpSpPr>
        <p:grpSpPr>
          <a:xfrm>
            <a:off x="4688442" y="4134415"/>
            <a:ext cx="6204857" cy="1071154"/>
            <a:chOff x="4760889" y="1679462"/>
            <a:chExt cx="6204857" cy="1071154"/>
          </a:xfrm>
        </p:grpSpPr>
        <p:sp>
          <p:nvSpPr>
            <p:cNvPr id="6" name="矩形: 圆角 40"/>
            <p:cNvSpPr/>
            <p:nvPr/>
          </p:nvSpPr>
          <p:spPr>
            <a:xfrm>
              <a:off x="4760889" y="1679462"/>
              <a:ext cx="6204857" cy="1071154"/>
            </a:xfrm>
            <a:prstGeom prst="roundRect">
              <a:avLst>
                <a:gd name="adj" fmla="val 50000"/>
              </a:avLst>
            </a:prstGeom>
            <a:gradFill flip="none" rotWithShape="1">
              <a:gsLst>
                <a:gs pos="0">
                  <a:schemeClr val="accent3">
                    <a:lumMod val="20000"/>
                    <a:lumOff val="80000"/>
                    <a:alpha val="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5056510" y="1852905"/>
              <a:ext cx="5266011" cy="724268"/>
              <a:chOff x="5056510" y="1865029"/>
              <a:chExt cx="5266011" cy="724268"/>
            </a:xfrm>
          </p:grpSpPr>
          <p:sp>
            <p:nvSpPr>
              <p:cNvPr id="8" name="文本框 7"/>
              <p:cNvSpPr txBox="1"/>
              <p:nvPr/>
            </p:nvSpPr>
            <p:spPr>
              <a:xfrm>
                <a:off x="5892036" y="1903998"/>
                <a:ext cx="4430485" cy="645160"/>
              </a:xfrm>
              <a:prstGeom prst="rect">
                <a:avLst/>
              </a:prstGeom>
              <a:noFill/>
            </p:spPr>
            <p:txBody>
              <a:bodyPr wrap="square">
                <a:spAutoFit/>
              </a:bodyPr>
              <a:lstStyle/>
              <a:p>
                <a:r>
                  <a:rPr lang="zh-CN" altLang="en-US" sz="3600" b="1" dirty="0">
                    <a:solidFill>
                      <a:schemeClr val="accent1">
                        <a:lumMod val="75000"/>
                      </a:schemeClr>
                    </a:solidFill>
                  </a:rPr>
                  <a:t>研究支撑</a:t>
                </a:r>
                <a:endParaRPr lang="zh-CN" altLang="en-US" sz="3600" b="1" dirty="0">
                  <a:solidFill>
                    <a:schemeClr val="accent1">
                      <a:lumMod val="75000"/>
                    </a:schemeClr>
                  </a:solidFill>
                </a:endParaRPr>
              </a:p>
            </p:txBody>
          </p:sp>
          <p:sp>
            <p:nvSpPr>
              <p:cNvPr id="15" name="椭圆 14"/>
              <p:cNvSpPr/>
              <p:nvPr/>
            </p:nvSpPr>
            <p:spPr>
              <a:xfrm>
                <a:off x="5056510" y="1865029"/>
                <a:ext cx="724268" cy="724268"/>
              </a:xfrm>
              <a:prstGeom prst="ellipse">
                <a:avLst/>
              </a:prstGeom>
              <a:gradFill flip="none" rotWithShape="1">
                <a:gsLst>
                  <a:gs pos="68000">
                    <a:schemeClr val="accent1"/>
                  </a:gs>
                  <a:gs pos="0">
                    <a:schemeClr val="accent3"/>
                  </a:gs>
                </a:gsLst>
                <a:path path="circle">
                  <a:fillToRect r="100000" b="100000"/>
                </a:path>
                <a:tileRect l="-100000" t="-100000"/>
              </a:gra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三</a:t>
                </a:r>
                <a:endParaRPr lang="zh-CN" altLang="en-US" sz="2800" b="1" dirty="0"/>
              </a:p>
            </p:txBody>
          </p:sp>
        </p:grpSp>
      </p:grpSp>
      <p:grpSp>
        <p:nvGrpSpPr>
          <p:cNvPr id="51" name="组合 50"/>
          <p:cNvGrpSpPr/>
          <p:nvPr/>
        </p:nvGrpSpPr>
        <p:grpSpPr>
          <a:xfrm>
            <a:off x="4687172" y="4134415"/>
            <a:ext cx="6204857" cy="1071154"/>
            <a:chOff x="4760889" y="1673095"/>
            <a:chExt cx="6204857" cy="1071154"/>
          </a:xfrm>
        </p:grpSpPr>
        <p:sp>
          <p:nvSpPr>
            <p:cNvPr id="52" name="矩形: 圆角 51"/>
            <p:cNvSpPr/>
            <p:nvPr/>
          </p:nvSpPr>
          <p:spPr>
            <a:xfrm>
              <a:off x="4760889" y="1673095"/>
              <a:ext cx="6204857" cy="10711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5056510" y="1830484"/>
              <a:ext cx="5266011" cy="746689"/>
              <a:chOff x="5056510" y="1842608"/>
              <a:chExt cx="5266011" cy="746689"/>
            </a:xfrm>
          </p:grpSpPr>
          <p:sp>
            <p:nvSpPr>
              <p:cNvPr id="54" name="文本框 53"/>
              <p:cNvSpPr txBox="1"/>
              <p:nvPr/>
            </p:nvSpPr>
            <p:spPr>
              <a:xfrm>
                <a:off x="5892036" y="1842608"/>
                <a:ext cx="4430485" cy="645160"/>
              </a:xfrm>
              <a:prstGeom prst="rect">
                <a:avLst/>
              </a:prstGeom>
              <a:noFill/>
            </p:spPr>
            <p:txBody>
              <a:bodyPr wrap="square">
                <a:spAutoFit/>
              </a:bodyPr>
              <a:lstStyle/>
              <a:p>
                <a:r>
                  <a:rPr lang="zh-CN" altLang="en-US" sz="3600" b="1" dirty="0">
                    <a:solidFill>
                      <a:schemeClr val="bg1"/>
                    </a:solidFill>
                  </a:rPr>
                  <a:t>研究支撑</a:t>
                </a:r>
                <a:endParaRPr lang="zh-CN" altLang="en-US" sz="3600" b="1" dirty="0">
                  <a:solidFill>
                    <a:schemeClr val="bg1"/>
                  </a:solidFill>
                </a:endParaRPr>
              </a:p>
            </p:txBody>
          </p:sp>
          <p:sp>
            <p:nvSpPr>
              <p:cNvPr id="55" name="椭圆 54"/>
              <p:cNvSpPr/>
              <p:nvPr/>
            </p:nvSpPr>
            <p:spPr>
              <a:xfrm>
                <a:off x="5056510" y="1865029"/>
                <a:ext cx="724268" cy="724268"/>
              </a:xfrm>
              <a:prstGeom prst="ellipse">
                <a:avLst/>
              </a:prstGeom>
              <a:solidFill>
                <a:schemeClr val="bg1"/>
              </a:soli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75000"/>
                      </a:schemeClr>
                    </a:solidFill>
                  </a:rPr>
                  <a:t>三</a:t>
                </a:r>
                <a:endParaRPr lang="zh-CN" altLang="en-US" sz="2800" b="1" dirty="0">
                  <a:solidFill>
                    <a:schemeClr val="accent1">
                      <a:lumMod val="75000"/>
                    </a:schemeClr>
                  </a:solidFil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顶角 2"/>
          <p:cNvSpPr/>
          <p:nvPr/>
        </p:nvSpPr>
        <p:spPr>
          <a:xfrm rot="5400000">
            <a:off x="616502" y="-616501"/>
            <a:ext cx="824400" cy="2057402"/>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4" name="文本框 3"/>
          <p:cNvSpPr txBox="1"/>
          <p:nvPr/>
        </p:nvSpPr>
        <p:spPr>
          <a:xfrm>
            <a:off x="392422" y="180013"/>
            <a:ext cx="3280418" cy="46166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研究基础</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5" name="矩形: 圆角 4"/>
          <p:cNvSpPr/>
          <p:nvPr/>
        </p:nvSpPr>
        <p:spPr>
          <a:xfrm>
            <a:off x="2020990" y="167640"/>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327582" y="1083842"/>
            <a:ext cx="11536836" cy="5300680"/>
            <a:chOff x="327582" y="1083842"/>
            <a:chExt cx="11536836" cy="5300680"/>
          </a:xfrm>
        </p:grpSpPr>
        <p:sp>
          <p:nvSpPr>
            <p:cNvPr id="7" name="矩形 6"/>
            <p:cNvSpPr/>
            <p:nvPr/>
          </p:nvSpPr>
          <p:spPr>
            <a:xfrm>
              <a:off x="327582" y="1342034"/>
              <a:ext cx="11536836" cy="5042488"/>
            </a:xfrm>
            <a:prstGeom prst="rect">
              <a:avLst/>
            </a:prstGeom>
            <a:noFill/>
            <a:ln>
              <a:gradFill>
                <a:gsLst>
                  <a:gs pos="0">
                    <a:schemeClr val="accent1"/>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9" name="组合 8"/>
            <p:cNvGrpSpPr/>
            <p:nvPr/>
          </p:nvGrpSpPr>
          <p:grpSpPr>
            <a:xfrm>
              <a:off x="4077149" y="1083842"/>
              <a:ext cx="4037702" cy="523219"/>
              <a:chOff x="3869268" y="2469212"/>
              <a:chExt cx="3791784" cy="436880"/>
            </a:xfrm>
          </p:grpSpPr>
          <p:grpSp>
            <p:nvGrpSpPr>
              <p:cNvPr id="12" name="组合 11"/>
              <p:cNvGrpSpPr/>
              <p:nvPr/>
            </p:nvGrpSpPr>
            <p:grpSpPr>
              <a:xfrm>
                <a:off x="3869268" y="2469212"/>
                <a:ext cx="3791784" cy="436880"/>
                <a:chOff x="3739845" y="2469212"/>
                <a:chExt cx="3130101" cy="436880"/>
              </a:xfrm>
            </p:grpSpPr>
            <p:grpSp>
              <p:nvGrpSpPr>
                <p:cNvPr id="14" name="组合 13"/>
                <p:cNvGrpSpPr/>
                <p:nvPr/>
              </p:nvGrpSpPr>
              <p:grpSpPr>
                <a:xfrm>
                  <a:off x="3739845" y="2469212"/>
                  <a:ext cx="3130101" cy="436880"/>
                  <a:chOff x="4542208" y="2463801"/>
                  <a:chExt cx="2620594" cy="436880"/>
                </a:xfrm>
                <a:solidFill>
                  <a:schemeClr val="accent2">
                    <a:lumMod val="20000"/>
                    <a:lumOff val="80000"/>
                  </a:schemeClr>
                </a:solidFill>
              </p:grpSpPr>
              <p:sp>
                <p:nvSpPr>
                  <p:cNvPr id="18" name="箭头: 五边形 17"/>
                  <p:cNvSpPr/>
                  <p:nvPr/>
                </p:nvSpPr>
                <p:spPr>
                  <a:xfrm>
                    <a:off x="5842002" y="2463801"/>
                    <a:ext cx="1320800" cy="43688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9" name="箭头: 五边形 18"/>
                  <p:cNvSpPr/>
                  <p:nvPr/>
                </p:nvSpPr>
                <p:spPr>
                  <a:xfrm flipH="1">
                    <a:off x="4542208" y="2463801"/>
                    <a:ext cx="1320800" cy="43688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15" name="组合 14"/>
                <p:cNvGrpSpPr/>
                <p:nvPr/>
              </p:nvGrpSpPr>
              <p:grpSpPr>
                <a:xfrm>
                  <a:off x="3994598" y="2469212"/>
                  <a:ext cx="2620594" cy="436880"/>
                  <a:chOff x="4542208" y="2463801"/>
                  <a:chExt cx="2620594" cy="436880"/>
                </a:xfrm>
              </p:grpSpPr>
              <p:sp>
                <p:nvSpPr>
                  <p:cNvPr id="16" name="箭头: 五边形 15"/>
                  <p:cNvSpPr/>
                  <p:nvPr/>
                </p:nvSpPr>
                <p:spPr>
                  <a:xfrm>
                    <a:off x="5842002" y="2463801"/>
                    <a:ext cx="1320800" cy="436880"/>
                  </a:xfrm>
                  <a:prstGeom prst="homePlate">
                    <a:avLst/>
                  </a:prstGeom>
                  <a:gradFill>
                    <a:gsLst>
                      <a:gs pos="0">
                        <a:schemeClr val="accent1">
                          <a:lumMod val="7500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7" name="箭头: 五边形 16"/>
                  <p:cNvSpPr/>
                  <p:nvPr/>
                </p:nvSpPr>
                <p:spPr>
                  <a:xfrm flipH="1">
                    <a:off x="4542208" y="2463801"/>
                    <a:ext cx="1320800" cy="436880"/>
                  </a:xfrm>
                  <a:prstGeom prst="homePlate">
                    <a:avLst/>
                  </a:prstGeom>
                  <a:gradFill>
                    <a:gsLst>
                      <a:gs pos="0">
                        <a:schemeClr val="accent1">
                          <a:lumMod val="7500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sp>
            <p:nvSpPr>
              <p:cNvPr id="13" name="矩形: 圆角 12"/>
              <p:cNvSpPr/>
              <p:nvPr/>
            </p:nvSpPr>
            <p:spPr>
              <a:xfrm>
                <a:off x="4347417" y="2505620"/>
                <a:ext cx="2835487" cy="397933"/>
              </a:xfrm>
              <a:prstGeom prst="roundRect">
                <a:avLst>
                  <a:gd name="adj" fmla="val 8439"/>
                </a:avLst>
              </a:prstGeom>
              <a:noFill/>
              <a:ln w="12700" cap="flat" cmpd="sng" algn="ctr">
                <a:noFill/>
                <a:prstDash val="solid"/>
                <a:miter lim="800000"/>
              </a:ln>
              <a:effectLst/>
            </p:spPr>
            <p:txBody>
              <a:bodyPr wrap="none" lIns="0" rIns="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marR="0" lvl="0" indent="0" algn="ctr"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rPr>
                  <a:t>团队支撑</a:t>
                </a:r>
                <a:endParaRPr kumimoji="0" lang="zh-CN" altLang="en-US" sz="2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grpSp>
        <p:sp>
          <p:nvSpPr>
            <p:cNvPr id="20" name="矩形 19"/>
            <p:cNvSpPr/>
            <p:nvPr/>
          </p:nvSpPr>
          <p:spPr>
            <a:xfrm>
              <a:off x="740581" y="1871357"/>
              <a:ext cx="10793045" cy="531758"/>
            </a:xfrm>
            <a:prstGeom prst="rect">
              <a:avLst/>
            </a:prstGeom>
            <a:gradFill flip="none" rotWithShape="1">
              <a:gsLst>
                <a:gs pos="85000">
                  <a:srgbClr val="003A98"/>
                </a:gs>
                <a:gs pos="20000">
                  <a:srgbClr val="003E8E"/>
                </a:gs>
                <a:gs pos="100000">
                  <a:schemeClr val="accent1">
                    <a:alpha val="0"/>
                  </a:schemeClr>
                </a:gs>
                <a:gs pos="47000">
                  <a:schemeClr val="accent1"/>
                </a:gs>
                <a:gs pos="0">
                  <a:srgbClr val="004384">
                    <a:alpha val="0"/>
                  </a:srgbClr>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rPr>
                <a:t>数据库索引智能推荐和管理</a:t>
              </a:r>
              <a:endParaRPr kumimoji="0" lang="zh-CN" altLang="en-US" sz="3200" b="1" i="0" u="none" strike="noStrike" kern="1200" cap="none" spc="0" normalizeH="0" baseline="0" noProof="0" dirty="0">
                <a:ln>
                  <a:noFill/>
                </a:ln>
                <a:solidFill>
                  <a:srgbClr val="FFFF00"/>
                </a:solidFill>
                <a:effectLst/>
                <a:uLnTx/>
                <a:uFillTx/>
                <a:latin typeface="Arial" panose="020B0604020202020204"/>
                <a:ea typeface="微软雅黑" panose="020B0503020204020204" pitchFamily="34" charset="-122"/>
                <a:cs typeface="+mn-cs"/>
              </a:endParaRPr>
            </a:p>
          </p:txBody>
        </p:sp>
        <p:grpSp>
          <p:nvGrpSpPr>
            <p:cNvPr id="21" name="组合 20"/>
            <p:cNvGrpSpPr/>
            <p:nvPr/>
          </p:nvGrpSpPr>
          <p:grpSpPr>
            <a:xfrm>
              <a:off x="699478" y="2472899"/>
              <a:ext cx="10793317" cy="3814830"/>
              <a:chOff x="740582" y="2472899"/>
              <a:chExt cx="10793317" cy="3814830"/>
            </a:xfrm>
          </p:grpSpPr>
          <p:grpSp>
            <p:nvGrpSpPr>
              <p:cNvPr id="22" name="组合 21"/>
              <p:cNvGrpSpPr/>
              <p:nvPr/>
            </p:nvGrpSpPr>
            <p:grpSpPr>
              <a:xfrm>
                <a:off x="740582" y="2472899"/>
                <a:ext cx="3326765" cy="3814731"/>
                <a:chOff x="740582" y="2472899"/>
                <a:chExt cx="3326765" cy="3814731"/>
              </a:xfrm>
            </p:grpSpPr>
            <p:sp>
              <p:nvSpPr>
                <p:cNvPr id="37" name="箭头: 右 134"/>
                <p:cNvSpPr/>
                <p:nvPr/>
              </p:nvSpPr>
              <p:spPr>
                <a:xfrm rot="16200000" flipH="1">
                  <a:off x="2117069" y="2584163"/>
                  <a:ext cx="643368" cy="420839"/>
                </a:xfrm>
                <a:prstGeom prst="rightArrow">
                  <a:avLst>
                    <a:gd name="adj1" fmla="val 50000"/>
                    <a:gd name="adj2" fmla="val 59508"/>
                  </a:avLst>
                </a:prstGeom>
                <a:gradFill>
                  <a:gsLst>
                    <a:gs pos="0">
                      <a:schemeClr val="accent1">
                        <a:alpha val="0"/>
                      </a:schemeClr>
                    </a:gs>
                    <a:gs pos="66000">
                      <a:schemeClr val="accent1"/>
                    </a:gs>
                  </a:gsLst>
                  <a:lin ang="0" scaled="0"/>
                </a:gradFill>
                <a:ln>
                  <a:noFill/>
                </a:ln>
              </p:spPr>
              <p:style>
                <a:lnRef idx="2">
                  <a:srgbClr val="0070C0">
                    <a:shade val="50000"/>
                  </a:srgbClr>
                </a:lnRef>
                <a:fillRef idx="1">
                  <a:srgbClr val="0070C0"/>
                </a:fillRef>
                <a:effectRef idx="0">
                  <a:srgbClr val="0070C0"/>
                </a:effectRef>
                <a:fontRef idx="minor">
                  <a:srgbClr val="FFFFFF"/>
                </a:fontRef>
              </p:style>
              <p:txBody>
                <a:bodyPr vertOverflow="overflow" horzOverflow="overflow" vert="horz" wrap="square"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grpSp>
              <p:nvGrpSpPr>
                <p:cNvPr id="39" name="组合 38"/>
                <p:cNvGrpSpPr/>
                <p:nvPr/>
              </p:nvGrpSpPr>
              <p:grpSpPr>
                <a:xfrm>
                  <a:off x="740582" y="3171050"/>
                  <a:ext cx="3326765" cy="3116580"/>
                  <a:chOff x="740582" y="3171050"/>
                  <a:chExt cx="3326765" cy="3116580"/>
                </a:xfrm>
              </p:grpSpPr>
              <p:sp>
                <p:nvSpPr>
                  <p:cNvPr id="42" name="矩形: 圆角 41"/>
                  <p:cNvSpPr/>
                  <p:nvPr/>
                </p:nvSpPr>
                <p:spPr>
                  <a:xfrm>
                    <a:off x="740582" y="3383140"/>
                    <a:ext cx="3326765" cy="2904490"/>
                  </a:xfrm>
                  <a:prstGeom prst="roundRect">
                    <a:avLst>
                      <a:gd name="adj" fmla="val 2558"/>
                    </a:avLst>
                  </a:prstGeom>
                  <a:gradFill>
                    <a:gsLst>
                      <a:gs pos="56000">
                        <a:schemeClr val="bg1"/>
                      </a:gs>
                      <a:gs pos="100000">
                        <a:schemeClr val="accent3">
                          <a:lumMod val="20000"/>
                          <a:lumOff val="80000"/>
                          <a:alpha val="95000"/>
                        </a:schemeClr>
                      </a:gs>
                    </a:gsLst>
                    <a:lin ang="5400000" scaled="1"/>
                  </a:gradFill>
                  <a:ln w="9525">
                    <a:solidFill>
                      <a:schemeClr val="tx2"/>
                    </a:solidFill>
                    <a:prstDash val="sysDash"/>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3" name="矩形: 圆顶角 9"/>
                  <p:cNvSpPr/>
                  <p:nvPr/>
                </p:nvSpPr>
                <p:spPr>
                  <a:xfrm>
                    <a:off x="1586911" y="3171050"/>
                    <a:ext cx="1703685" cy="428694"/>
                  </a:xfrm>
                  <a:prstGeom prst="round2SameRect">
                    <a:avLst>
                      <a:gd name="adj1" fmla="val 16667"/>
                      <a:gd name="adj2" fmla="val 14812"/>
                    </a:avLst>
                  </a:prstGeom>
                  <a:solidFill>
                    <a:schemeClr val="accent1"/>
                  </a:soli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000" b="1" noProof="0" dirty="0">
                        <a:ln>
                          <a:noFill/>
                        </a:ln>
                        <a:solidFill>
                          <a:srgbClr val="FFFFFF"/>
                        </a:solidFill>
                        <a:effectLst/>
                        <a:uLnTx/>
                        <a:uFillTx/>
                        <a:latin typeface="Arial" panose="020B0604020202020204"/>
                        <a:ea typeface="微软雅黑" panose="020B0503020204020204" pitchFamily="34" charset="-122"/>
                        <a:sym typeface="+mn-ea"/>
                      </a:rPr>
                      <a:t>依托平台</a:t>
                    </a:r>
                    <a:endParaRPr kumimoji="0" lang="zh-CN" altLang="en-US" sz="20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44" name="文本框 43"/>
                  <p:cNvSpPr txBox="1"/>
                  <p:nvPr/>
                </p:nvSpPr>
                <p:spPr>
                  <a:xfrm>
                    <a:off x="790112" y="3795890"/>
                    <a:ext cx="3229610" cy="1861185"/>
                  </a:xfrm>
                  <a:prstGeom prst="rect">
                    <a:avLst/>
                  </a:prstGeom>
                  <a:noFill/>
                </p:spPr>
                <p:txBody>
                  <a:bodyPr wrap="square">
                    <a:spAutoFit/>
                  </a:bodyPr>
                  <a:lstStyle/>
                  <a:p>
                    <a:pPr marL="342900" marR="0" lvl="0" indent="-342900" algn="l" defTabSz="914400" rtl="0" eaLnBrk="1" fontAlgn="auto" latinLnBrk="0" hangingPunct="1">
                      <a:lnSpc>
                        <a:spcPct val="120000"/>
                      </a:lnSpc>
                      <a:spcBef>
                        <a:spcPts val="0"/>
                      </a:spcBef>
                      <a:spcAft>
                        <a:spcPts val="0"/>
                      </a:spcAft>
                      <a:buClr>
                        <a:schemeClr val="tx1"/>
                      </a:buClr>
                      <a:buSzPct val="80000"/>
                      <a:buFont typeface="Wingdings" panose="05000000000000000000" pitchFamily="2" charset="2"/>
                      <a:buChar char="l"/>
                      <a:defRPr/>
                    </a:pPr>
                    <a:r>
                      <a:rPr lang="zh-CN" altLang="en-US" sz="1600" b="1" kern="0" noProof="0" dirty="0">
                        <a:ln>
                          <a:noFill/>
                        </a:ln>
                        <a:solidFill>
                          <a:schemeClr val="accent6"/>
                        </a:solidFill>
                        <a:effectLst/>
                        <a:uLnTx/>
                        <a:uFillTx/>
                        <a:latin typeface="Arial" panose="020B0604020202020204" pitchFamily="34" charset="0"/>
                        <a:ea typeface="微软雅黑" panose="020B0503020204020204" pitchFamily="34" charset="-122"/>
                        <a:sym typeface="+mn-ea"/>
                      </a:rPr>
                      <a:t>湖南大学国家超算长沙中心</a:t>
                    </a:r>
                    <a:endParaRPr lang="zh-CN" altLang="en-US" sz="1600" b="1" kern="0" noProof="0" dirty="0">
                      <a:ln>
                        <a:noFill/>
                      </a:ln>
                      <a:solidFill>
                        <a:schemeClr val="accent6"/>
                      </a:solidFill>
                      <a:effectLst/>
                      <a:uLnTx/>
                      <a:uFillTx/>
                      <a:latin typeface="Arial" panose="020B0604020202020204" pitchFamily="34" charset="0"/>
                      <a:ea typeface="微软雅黑" panose="020B0503020204020204" pitchFamily="34" charset="-122"/>
                      <a:sym typeface="+mn-ea"/>
                    </a:endParaRPr>
                  </a:p>
                  <a:p>
                    <a:pPr marL="342900" marR="0" lvl="0" indent="-342900" algn="l" defTabSz="914400" rtl="0" eaLnBrk="1" fontAlgn="auto" latinLnBrk="0" hangingPunct="1">
                      <a:lnSpc>
                        <a:spcPct val="120000"/>
                      </a:lnSpc>
                      <a:spcBef>
                        <a:spcPts val="0"/>
                      </a:spcBef>
                      <a:spcAft>
                        <a:spcPts val="0"/>
                      </a:spcAft>
                      <a:buClr>
                        <a:schemeClr val="tx1"/>
                      </a:buClr>
                      <a:buSzPct val="80000"/>
                      <a:buFont typeface="Wingdings" panose="05000000000000000000" pitchFamily="2" charset="2"/>
                      <a:buChar char="l"/>
                      <a:defRPr/>
                    </a:pPr>
                    <a:r>
                      <a:rPr lang="zh-CN" altLang="en-US" sz="1600" b="1" kern="0" noProof="0" dirty="0">
                        <a:ln>
                          <a:noFill/>
                        </a:ln>
                        <a:solidFill>
                          <a:schemeClr val="accent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超算与人工智能融合计算重点实验室</a:t>
                    </a:r>
                    <a:endParaRPr lang="zh-CN" altLang="en-US" sz="1600" b="1" kern="0" noProof="0" dirty="0">
                      <a:ln>
                        <a:noFill/>
                      </a:ln>
                      <a:solidFill>
                        <a:schemeClr val="accent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marR="0" lvl="0" indent="-342900" algn="l" defTabSz="914400" rtl="0" eaLnBrk="1" fontAlgn="auto" latinLnBrk="0" hangingPunct="1">
                      <a:lnSpc>
                        <a:spcPct val="120000"/>
                      </a:lnSpc>
                      <a:spcBef>
                        <a:spcPts val="0"/>
                      </a:spcBef>
                      <a:spcAft>
                        <a:spcPts val="0"/>
                      </a:spcAft>
                      <a:buClr>
                        <a:schemeClr val="tx1"/>
                      </a:buClr>
                      <a:buSzPct val="80000"/>
                      <a:buFont typeface="Wingdings" panose="05000000000000000000" pitchFamily="2" charset="2"/>
                      <a:buChar char="l"/>
                      <a:defRPr/>
                    </a:pPr>
                    <a:r>
                      <a:rPr lang="zh-CN" altLang="en-US" sz="1600" b="1"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高性能计算软件技术工程研究中心和高效能计算学科创新引智基地</a:t>
                    </a:r>
                    <a:endParaRPr kumimoji="0" lang="zh-CN" altLang="en-US" sz="16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grpSp>
            <p:nvGrpSpPr>
              <p:cNvPr id="27" name="组合 26"/>
              <p:cNvGrpSpPr/>
              <p:nvPr/>
            </p:nvGrpSpPr>
            <p:grpSpPr>
              <a:xfrm>
                <a:off x="4415438" y="2472899"/>
                <a:ext cx="3386455" cy="3814445"/>
                <a:chOff x="4416380" y="2472899"/>
                <a:chExt cx="3386455" cy="3814445"/>
              </a:xfrm>
            </p:grpSpPr>
            <p:sp>
              <p:nvSpPr>
                <p:cNvPr id="33" name="箭头: 右 134"/>
                <p:cNvSpPr/>
                <p:nvPr/>
              </p:nvSpPr>
              <p:spPr>
                <a:xfrm rot="16200000" flipH="1">
                  <a:off x="5816362" y="2584163"/>
                  <a:ext cx="643368" cy="420839"/>
                </a:xfrm>
                <a:prstGeom prst="rightArrow">
                  <a:avLst>
                    <a:gd name="adj1" fmla="val 50000"/>
                    <a:gd name="adj2" fmla="val 59508"/>
                  </a:avLst>
                </a:prstGeom>
                <a:gradFill>
                  <a:gsLst>
                    <a:gs pos="0">
                      <a:schemeClr val="accent1">
                        <a:alpha val="0"/>
                      </a:schemeClr>
                    </a:gs>
                    <a:gs pos="66000">
                      <a:schemeClr val="accent1"/>
                    </a:gs>
                  </a:gsLst>
                  <a:lin ang="0" scaled="0"/>
                </a:gradFill>
                <a:ln>
                  <a:noFill/>
                </a:ln>
              </p:spPr>
              <p:style>
                <a:lnRef idx="2">
                  <a:srgbClr val="0070C0">
                    <a:shade val="50000"/>
                  </a:srgbClr>
                </a:lnRef>
                <a:fillRef idx="1">
                  <a:srgbClr val="0070C0"/>
                </a:fillRef>
                <a:effectRef idx="0">
                  <a:srgbClr val="0070C0"/>
                </a:effectRef>
                <a:fontRef idx="minor">
                  <a:srgbClr val="FFFFFF"/>
                </a:fontRef>
              </p:style>
              <p:txBody>
                <a:bodyPr vertOverflow="overflow" horzOverflow="overflow" vert="horz" wrap="square"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sp>
              <p:nvSpPr>
                <p:cNvPr id="34" name="矩形: 圆角 33"/>
                <p:cNvSpPr/>
                <p:nvPr/>
              </p:nvSpPr>
              <p:spPr>
                <a:xfrm>
                  <a:off x="4416380" y="3382854"/>
                  <a:ext cx="3345815" cy="2904490"/>
                </a:xfrm>
                <a:prstGeom prst="roundRect">
                  <a:avLst>
                    <a:gd name="adj" fmla="val 2558"/>
                  </a:avLst>
                </a:prstGeom>
                <a:gradFill>
                  <a:gsLst>
                    <a:gs pos="56000">
                      <a:schemeClr val="bg1"/>
                    </a:gs>
                    <a:gs pos="100000">
                      <a:schemeClr val="accent3">
                        <a:lumMod val="20000"/>
                        <a:lumOff val="80000"/>
                        <a:alpha val="95000"/>
                      </a:schemeClr>
                    </a:gs>
                  </a:gsLst>
                  <a:lin ang="5400000" scaled="1"/>
                </a:gradFill>
                <a:ln w="9525">
                  <a:solidFill>
                    <a:schemeClr val="tx2"/>
                  </a:solidFill>
                  <a:prstDash val="sysDash"/>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5" name="矩形: 圆顶角 9"/>
                <p:cNvSpPr/>
                <p:nvPr/>
              </p:nvSpPr>
              <p:spPr>
                <a:xfrm>
                  <a:off x="5286204" y="3171050"/>
                  <a:ext cx="1703685" cy="428694"/>
                </a:xfrm>
                <a:prstGeom prst="round2SameRect">
                  <a:avLst>
                    <a:gd name="adj1" fmla="val 16667"/>
                    <a:gd name="adj2" fmla="val 14812"/>
                  </a:avLst>
                </a:prstGeom>
                <a:solidFill>
                  <a:schemeClr val="accent1"/>
                </a:soli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0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团队基础</a:t>
                  </a:r>
                  <a:endParaRPr kumimoji="0" lang="zh-CN" altLang="en-US" sz="20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6" name="文本框 35"/>
                <p:cNvSpPr txBox="1"/>
                <p:nvPr/>
              </p:nvSpPr>
              <p:spPr>
                <a:xfrm>
                  <a:off x="4422095" y="3796239"/>
                  <a:ext cx="3380740" cy="1642745"/>
                </a:xfrm>
                <a:prstGeom prst="rect">
                  <a:avLst/>
                </a:prstGeom>
                <a:noFill/>
              </p:spPr>
              <p:txBody>
                <a:bodyPr wrap="square">
                  <a:spAutoFit/>
                </a:bodyPr>
                <a:lstStyle>
                  <a:defPPr>
                    <a:defRPr lang="zh-CN"/>
                  </a:defPPr>
                  <a:lvl1pPr marL="215900" marR="0" lvl="0" indent="-215900" algn="just" defTabSz="457200" fontAlgn="auto">
                    <a:lnSpc>
                      <a:spcPct val="120000"/>
                    </a:lnSpc>
                    <a:spcBef>
                      <a:spcPts val="300"/>
                    </a:spcBef>
                    <a:spcAft>
                      <a:spcPts val="0"/>
                    </a:spcAft>
                    <a:buClr>
                      <a:schemeClr val="accent1"/>
                    </a:buClr>
                    <a:buSzPct val="80000"/>
                    <a:buFont typeface="Wingdings" panose="05000000000000000000" charset="0"/>
                    <a:buChar char="l"/>
                    <a:defRPr kumimoji="0" b="1" i="0" u="none" strike="noStrike" kern="0" cap="none" spc="0" normalizeH="0" baseline="0">
                      <a:ln>
                        <a:noFill/>
                      </a:ln>
                      <a:solidFill>
                        <a:srgbClr val="0D4597">
                          <a:lumMod val="75000"/>
                        </a:srgbClr>
                      </a:solidFill>
                      <a:effectLst/>
                      <a:uLnTx/>
                      <a:uFillTx/>
                      <a:latin typeface="Arial" panose="020B0604020202020204" pitchFamily="34" charset="0"/>
                      <a:ea typeface="微软雅黑" panose="020B0503020204020204" pitchFamily="34" charset="-122"/>
                    </a:defRPr>
                  </a:lvl1pPr>
                </a:lstStyle>
                <a:p>
                  <a:pPr marL="215900" marR="0" lvl="0" indent="-215900" algn="just" defTabSz="457200" rtl="0" eaLnBrk="1" fontAlgn="auto" latinLnBrk="0" hangingPunct="1">
                    <a:lnSpc>
                      <a:spcPct val="120000"/>
                    </a:lnSpc>
                    <a:spcBef>
                      <a:spcPts val="300"/>
                    </a:spcBef>
                    <a:spcAft>
                      <a:spcPts val="0"/>
                    </a:spcAft>
                    <a:buClr>
                      <a:schemeClr val="tx1"/>
                    </a:buClr>
                    <a:buSzPct val="80000"/>
                    <a:buFont typeface="Wingdings" panose="05000000000000000000" charset="0"/>
                    <a:buChar char="l"/>
                    <a:defRPr/>
                  </a:pPr>
                  <a:r>
                    <a:rPr lang="en-US" altLang="zh-CN" sz="1600" noProof="0" dirty="0">
                      <a:solidFill>
                        <a:schemeClr val="accent6"/>
                      </a:solidFill>
                      <a:sym typeface="+mn-ea"/>
                    </a:rPr>
                    <a:t>IEEE Fellow</a:t>
                  </a:r>
                  <a:r>
                    <a:rPr lang="zh-CN" altLang="en-US" sz="1600" noProof="0" dirty="0">
                      <a:solidFill>
                        <a:schemeClr val="accent6"/>
                      </a:solidFill>
                      <a:sym typeface="+mn-ea"/>
                    </a:rPr>
                    <a:t>、</a:t>
                  </a:r>
                  <a:r>
                    <a:rPr kumimoji="0" lang="zh-CN" altLang="en-US" sz="1600" b="1" i="0" u="none" strike="noStrike" kern="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mn-cs"/>
                      <a:sym typeface="+mn-ea"/>
                    </a:rPr>
                    <a:t>长江学者、国家杰青</a:t>
                  </a:r>
                  <a:r>
                    <a:rPr kumimoji="0" lang="zh-CN" altLang="en-US" sz="16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rPr>
                    <a:t>在内的高水平团队</a:t>
                  </a:r>
                  <a:endParaRPr kumimoji="0" lang="zh-CN" altLang="en-US" sz="16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endParaRPr>
                </a:p>
                <a:p>
                  <a:pPr marL="215900" marR="0" lvl="0" indent="-215900" algn="just" defTabSz="457200" rtl="0" eaLnBrk="1" fontAlgn="auto" latinLnBrk="0" hangingPunct="1">
                    <a:lnSpc>
                      <a:spcPct val="120000"/>
                    </a:lnSpc>
                    <a:spcBef>
                      <a:spcPts val="300"/>
                    </a:spcBef>
                    <a:spcAft>
                      <a:spcPts val="0"/>
                    </a:spcAft>
                    <a:buClr>
                      <a:schemeClr val="tx1"/>
                    </a:buClr>
                    <a:buSzPct val="80000"/>
                    <a:buFont typeface="Wingdings" panose="05000000000000000000" charset="0"/>
                    <a:buChar char="l"/>
                    <a:defRPr/>
                  </a:pPr>
                  <a:r>
                    <a:rPr kumimoji="0" lang="zh-CN" altLang="en-US" sz="16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rPr>
                    <a:t>牵头获得了</a:t>
                  </a:r>
                  <a:r>
                    <a:rPr kumimoji="0" lang="zh-CN" altLang="en-US" sz="1600" b="1" i="0" u="none" strike="noStrike" kern="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mn-cs"/>
                      <a:sym typeface="+mn-ea"/>
                    </a:rPr>
                    <a:t>国家科技进步二等奖</a:t>
                  </a:r>
                  <a:r>
                    <a:rPr kumimoji="0" lang="zh-CN" altLang="en-US" sz="16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rPr>
                    <a:t>、中国专利金奖等国家级奖励 </a:t>
                  </a:r>
                  <a:endParaRPr kumimoji="0" lang="zh-CN" altLang="en-US" sz="16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endParaRPr>
                </a:p>
                <a:p>
                  <a:pPr marL="215900" marR="0" lvl="0" indent="-215900" algn="just" defTabSz="457200" rtl="0" eaLnBrk="1" fontAlgn="auto" latinLnBrk="0" hangingPunct="1">
                    <a:lnSpc>
                      <a:spcPct val="120000"/>
                    </a:lnSpc>
                    <a:spcBef>
                      <a:spcPts val="300"/>
                    </a:spcBef>
                    <a:spcAft>
                      <a:spcPts val="0"/>
                    </a:spcAft>
                    <a:buClr>
                      <a:schemeClr val="tx1"/>
                    </a:buClr>
                    <a:buSzPct val="80000"/>
                    <a:buFont typeface="Wingdings" panose="05000000000000000000" charset="0"/>
                    <a:buChar char="l"/>
                    <a:defRPr/>
                  </a:pPr>
                  <a:r>
                    <a:rPr lang="zh-CN" altLang="en-US" sz="1600" noProof="0" dirty="0">
                      <a:solidFill>
                        <a:schemeClr val="tx1"/>
                      </a:solidFill>
                      <a:sym typeface="+mn-ea"/>
                    </a:rPr>
                    <a:t>研制</a:t>
                  </a:r>
                  <a:r>
                    <a:rPr kumimoji="0" lang="zh-CN" altLang="en-US" sz="16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rPr>
                    <a:t>天河</a:t>
                  </a:r>
                  <a:r>
                    <a:rPr kumimoji="0" lang="en-US" altLang="zh-CN" sz="16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rPr>
                    <a:t>“</a:t>
                  </a:r>
                  <a:r>
                    <a:rPr lang="zh-CN" altLang="en-US" sz="1600" noProof="0" dirty="0">
                      <a:solidFill>
                        <a:schemeClr val="tx1"/>
                      </a:solidFill>
                      <a:sym typeface="+mn-ea"/>
                    </a:rPr>
                    <a:t>新一代</a:t>
                  </a:r>
                  <a:r>
                    <a:rPr kumimoji="0" lang="en-US" altLang="zh-CN" sz="16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rPr>
                    <a:t>”</a:t>
                  </a:r>
                  <a:r>
                    <a:rPr kumimoji="0" lang="zh-CN" altLang="en-US" sz="16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rPr>
                    <a:t>超算数值软件</a:t>
                  </a:r>
                  <a:endParaRPr kumimoji="0" lang="zh-CN" altLang="en-US" sz="1600" b="1"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cs"/>
                    <a:sym typeface="+mn-ea"/>
                  </a:endParaRPr>
                </a:p>
              </p:txBody>
            </p:sp>
          </p:grpSp>
          <p:grpSp>
            <p:nvGrpSpPr>
              <p:cNvPr id="28" name="组合 27"/>
              <p:cNvGrpSpPr/>
              <p:nvPr/>
            </p:nvGrpSpPr>
            <p:grpSpPr>
              <a:xfrm>
                <a:off x="8137284" y="2472899"/>
                <a:ext cx="3396615" cy="3814830"/>
                <a:chOff x="8137284" y="2472899"/>
                <a:chExt cx="3396615" cy="3814830"/>
              </a:xfrm>
            </p:grpSpPr>
            <p:sp>
              <p:nvSpPr>
                <p:cNvPr id="29" name="箭头: 右 134"/>
                <p:cNvSpPr/>
                <p:nvPr/>
              </p:nvSpPr>
              <p:spPr>
                <a:xfrm rot="16200000" flipH="1">
                  <a:off x="9513771" y="2584163"/>
                  <a:ext cx="643368" cy="420839"/>
                </a:xfrm>
                <a:prstGeom prst="rightArrow">
                  <a:avLst>
                    <a:gd name="adj1" fmla="val 50000"/>
                    <a:gd name="adj2" fmla="val 59508"/>
                  </a:avLst>
                </a:prstGeom>
                <a:gradFill>
                  <a:gsLst>
                    <a:gs pos="0">
                      <a:schemeClr val="accent1">
                        <a:alpha val="0"/>
                      </a:schemeClr>
                    </a:gs>
                    <a:gs pos="66000">
                      <a:schemeClr val="accent1"/>
                    </a:gs>
                  </a:gsLst>
                  <a:lin ang="0" scaled="0"/>
                </a:gradFill>
                <a:ln>
                  <a:noFill/>
                </a:ln>
              </p:spPr>
              <p:style>
                <a:lnRef idx="2">
                  <a:srgbClr val="0070C0">
                    <a:shade val="50000"/>
                  </a:srgbClr>
                </a:lnRef>
                <a:fillRef idx="1">
                  <a:srgbClr val="0070C0"/>
                </a:fillRef>
                <a:effectRef idx="0">
                  <a:srgbClr val="0070C0"/>
                </a:effectRef>
                <a:fontRef idx="minor">
                  <a:srgbClr val="FFFFFF"/>
                </a:fontRef>
              </p:style>
              <p:txBody>
                <a:bodyPr vertOverflow="overflow" horzOverflow="overflow" vert="horz" wrap="square"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sp>
              <p:nvSpPr>
                <p:cNvPr id="30" name="矩形: 圆角 29"/>
                <p:cNvSpPr/>
                <p:nvPr/>
              </p:nvSpPr>
              <p:spPr>
                <a:xfrm>
                  <a:off x="8137284" y="3383074"/>
                  <a:ext cx="3396343" cy="2904655"/>
                </a:xfrm>
                <a:prstGeom prst="roundRect">
                  <a:avLst>
                    <a:gd name="adj" fmla="val 2558"/>
                  </a:avLst>
                </a:prstGeom>
                <a:gradFill>
                  <a:gsLst>
                    <a:gs pos="56000">
                      <a:schemeClr val="bg1"/>
                    </a:gs>
                    <a:gs pos="100000">
                      <a:schemeClr val="accent3">
                        <a:lumMod val="20000"/>
                        <a:lumOff val="80000"/>
                        <a:alpha val="95000"/>
                      </a:schemeClr>
                    </a:gs>
                  </a:gsLst>
                  <a:lin ang="5400000" scaled="1"/>
                </a:gradFill>
                <a:ln w="9525">
                  <a:solidFill>
                    <a:schemeClr val="tx2"/>
                  </a:solidFill>
                  <a:prstDash val="sysDash"/>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65" b="1"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1" name="矩形: 圆顶角 9"/>
                <p:cNvSpPr/>
                <p:nvPr/>
              </p:nvSpPr>
              <p:spPr>
                <a:xfrm>
                  <a:off x="8983613" y="3171050"/>
                  <a:ext cx="1703685" cy="428694"/>
                </a:xfrm>
                <a:prstGeom prst="round2SameRect">
                  <a:avLst>
                    <a:gd name="adj1" fmla="val 16667"/>
                    <a:gd name="adj2" fmla="val 14812"/>
                  </a:avLst>
                </a:prstGeom>
                <a:solidFill>
                  <a:schemeClr val="accent1"/>
                </a:soli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lang="zh-CN" altLang="en-US" sz="2000" b="1" kern="0" noProof="0" dirty="0">
                      <a:ln>
                        <a:noFill/>
                      </a:ln>
                      <a:solidFill>
                        <a:srgbClr val="FFFFFF"/>
                      </a:solidFill>
                      <a:effectLst/>
                      <a:uLnTx/>
                      <a:uFillTx/>
                      <a:latin typeface="Arial" panose="020B0604020202020204"/>
                      <a:ea typeface="微软雅黑" panose="020B0503020204020204" pitchFamily="34" charset="-122"/>
                      <a:sym typeface="+mn-ea"/>
                    </a:rPr>
                    <a:t>国内外合作</a:t>
                  </a:r>
                  <a:endParaRPr kumimoji="0" lang="zh-CN" altLang="en-US" sz="20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2" name="文本框 31"/>
                <p:cNvSpPr txBox="1"/>
                <p:nvPr/>
              </p:nvSpPr>
              <p:spPr>
                <a:xfrm>
                  <a:off x="8156334" y="3739089"/>
                  <a:ext cx="3377565" cy="423545"/>
                </a:xfrm>
                <a:prstGeom prst="rect">
                  <a:avLst/>
                </a:prstGeom>
                <a:noFill/>
              </p:spPr>
              <p:txBody>
                <a:bodyPr wrap="square">
                  <a:spAutoFit/>
                </a:bodyPr>
                <a:lstStyle>
                  <a:defPPr>
                    <a:defRPr lang="zh-CN"/>
                  </a:defPPr>
                  <a:lvl1pPr marL="215900" marR="0" lvl="0" indent="-215900" algn="just" defTabSz="457200" fontAlgn="auto">
                    <a:lnSpc>
                      <a:spcPct val="120000"/>
                    </a:lnSpc>
                    <a:spcBef>
                      <a:spcPts val="300"/>
                    </a:spcBef>
                    <a:spcAft>
                      <a:spcPts val="0"/>
                    </a:spcAft>
                    <a:buClr>
                      <a:schemeClr val="accent1"/>
                    </a:buClr>
                    <a:buSzPct val="80000"/>
                    <a:buFont typeface="Wingdings" panose="05000000000000000000" charset="0"/>
                    <a:buChar char="l"/>
                    <a:defRPr kumimoji="0" b="1" i="0" u="none" strike="noStrike" kern="0" cap="none" spc="0" normalizeH="0" baseline="0">
                      <a:ln>
                        <a:noFill/>
                      </a:ln>
                      <a:solidFill>
                        <a:srgbClr val="0D4597">
                          <a:lumMod val="75000"/>
                        </a:srgbClr>
                      </a:solidFill>
                      <a:effectLst/>
                      <a:uLnTx/>
                      <a:uFillTx/>
                      <a:latin typeface="Arial" panose="020B0604020202020204" pitchFamily="34" charset="0"/>
                      <a:ea typeface="微软雅黑" panose="020B0503020204020204" pitchFamily="34" charset="-122"/>
                    </a:defRPr>
                  </a:lvl1pPr>
                </a:lstStyle>
                <a:p>
                  <a:pPr marL="215900" marR="0" lvl="0" indent="-215900" algn="just" defTabSz="457200" rtl="0" eaLnBrk="1" fontAlgn="auto" latinLnBrk="0" hangingPunct="1">
                    <a:lnSpc>
                      <a:spcPct val="120000"/>
                    </a:lnSpc>
                    <a:spcBef>
                      <a:spcPts val="300"/>
                    </a:spcBef>
                    <a:spcAft>
                      <a:spcPts val="0"/>
                    </a:spcAft>
                    <a:buClr>
                      <a:srgbClr val="003A98"/>
                    </a:buClr>
                    <a:buSzPct val="80000"/>
                    <a:buFont typeface="Wingdings" panose="05000000000000000000" charset="0"/>
                    <a:buChar char="l"/>
                    <a:defRPr/>
                  </a:pPr>
                  <a:endParaRPr kumimoji="0" lang="zh-CN" altLang="en-US" sz="18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mn-cs"/>
                  </a:endParaRPr>
                </a:p>
              </p:txBody>
            </p:sp>
          </p:grpSp>
        </p:grpSp>
        <p:sp>
          <p:nvSpPr>
            <p:cNvPr id="46" name="文本框 45"/>
            <p:cNvSpPr txBox="1"/>
            <p:nvPr>
              <p:custDataLst>
                <p:tags r:id="rId1"/>
              </p:custDataLst>
            </p:nvPr>
          </p:nvSpPr>
          <p:spPr>
            <a:xfrm>
              <a:off x="8207297" y="3795927"/>
              <a:ext cx="3180715" cy="1604645"/>
            </a:xfrm>
            <a:prstGeom prst="rect">
              <a:avLst/>
            </a:prstGeom>
            <a:noFill/>
          </p:spPr>
          <p:txBody>
            <a:bodyPr wrap="square">
              <a:spAutoFit/>
            </a:bodyPr>
            <a:lstStyle/>
            <a:p>
              <a:pPr marL="215900" marR="0" lvl="0" indent="-215900" algn="just" defTabSz="457200" rtl="0" eaLnBrk="1" fontAlgn="auto" latinLnBrk="0" hangingPunct="1">
                <a:lnSpc>
                  <a:spcPct val="120000"/>
                </a:lnSpc>
                <a:spcBef>
                  <a:spcPts val="300"/>
                </a:spcBef>
                <a:spcAft>
                  <a:spcPts val="0"/>
                </a:spcAft>
                <a:buClr>
                  <a:schemeClr val="tx1"/>
                </a:buClr>
                <a:buSzPct val="80000"/>
                <a:buFont typeface="Wingdings" panose="05000000000000000000" charset="0"/>
                <a:buChar char="l"/>
                <a:defRPr/>
              </a:pPr>
              <a:r>
                <a:rPr kumimoji="0" lang="zh-CN" altLang="en-US" sz="16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mn-cs"/>
                  <a:sym typeface="+mn-ea"/>
                </a:rPr>
                <a:t>澳大利亚悉尼大学</a:t>
              </a:r>
              <a:r>
                <a:rPr kumimoji="0" lang="zh-CN" altLang="en-US" sz="160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sym typeface="+mn-ea"/>
                </a:rPr>
                <a:t>高性能计算中心</a:t>
              </a:r>
              <a:r>
                <a:rPr kumimoji="0" lang="zh-CN" altLang="en-US" sz="16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mn-cs"/>
                  <a:sym typeface="+mn-ea"/>
                </a:rPr>
                <a:t>和墨尔本大学</a:t>
              </a:r>
              <a:r>
                <a:rPr kumimoji="0" lang="zh-CN" altLang="en-US" sz="160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sym typeface="+mn-ea"/>
                </a:rPr>
                <a:t>云计算和分布式系统重点实室</a:t>
              </a:r>
              <a:endParaRPr kumimoji="0" lang="zh-CN" altLang="en-US" sz="160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sym typeface="+mn-ea"/>
              </a:endParaRPr>
            </a:p>
            <a:p>
              <a:pPr marL="215900" marR="0" lvl="0" indent="-215900" algn="just" defTabSz="457200" rtl="0" eaLnBrk="1" fontAlgn="auto" latinLnBrk="0" hangingPunct="1">
                <a:lnSpc>
                  <a:spcPct val="120000"/>
                </a:lnSpc>
                <a:spcBef>
                  <a:spcPts val="300"/>
                </a:spcBef>
                <a:spcAft>
                  <a:spcPts val="0"/>
                </a:spcAft>
                <a:buClr>
                  <a:schemeClr val="tx1"/>
                </a:buClr>
                <a:buSzPct val="80000"/>
                <a:buFont typeface="Wingdings" panose="05000000000000000000" charset="0"/>
                <a:buChar char="l"/>
                <a:defRPr/>
              </a:pPr>
              <a:r>
                <a:rPr kumimoji="0" lang="zh-CN" altLang="en-US" sz="16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mn-cs"/>
                  <a:sym typeface="+mn-ea"/>
                </a:rPr>
                <a:t>国家超算天津、广州中心等</a:t>
              </a:r>
              <a:r>
                <a:rPr kumimoji="0" lang="zh-CN" altLang="en-US" sz="1600" b="1" i="0" u="none" strike="noStrike" kern="0" cap="none" spc="0" normalizeH="0" baseline="0" noProof="0" dirty="0">
                  <a:ln>
                    <a:noFill/>
                  </a:ln>
                  <a:solidFill>
                    <a:schemeClr val="accent6"/>
                  </a:solidFill>
                  <a:effectLst/>
                  <a:uLnTx/>
                  <a:uFillTx/>
                  <a:latin typeface="Arial" panose="020B0604020202020204" pitchFamily="34" charset="0"/>
                  <a:ea typeface="微软雅黑" panose="020B0503020204020204" pitchFamily="34" charset="-122"/>
                  <a:cs typeface="+mn-cs"/>
                  <a:sym typeface="+mn-ea"/>
                </a:rPr>
                <a:t>国家超算中心</a:t>
              </a:r>
              <a:endParaRPr kumimoji="0" lang="zh-CN" altLang="en-US" sz="1600" b="1" i="0" u="none" strike="noStrike" kern="0" cap="none" spc="0" normalizeH="0" baseline="0" noProof="0" dirty="0">
                <a:ln>
                  <a:noFill/>
                </a:ln>
                <a:effectLst/>
                <a:uLnTx/>
                <a:uFillTx/>
                <a:latin typeface="Arial" panose="020B0604020202020204" pitchFamily="34" charset="0"/>
                <a:ea typeface="微软雅黑" panose="020B0503020204020204" pitchFamily="34" charset="-122"/>
                <a:cs typeface="+mn-cs"/>
                <a:sym typeface="+mn-ea"/>
              </a:endParaRPr>
            </a:p>
          </p:txBody>
        </p:sp>
      </p:gr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顶角 7"/>
          <p:cNvSpPr/>
          <p:nvPr/>
        </p:nvSpPr>
        <p:spPr>
          <a:xfrm>
            <a:off x="495301" y="1411345"/>
            <a:ext cx="11201398" cy="924196"/>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顶角 2"/>
          <p:cNvSpPr/>
          <p:nvPr/>
        </p:nvSpPr>
        <p:spPr>
          <a:xfrm rot="5400000">
            <a:off x="799064" y="-799064"/>
            <a:ext cx="824400" cy="2422527"/>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4" name="文本框 3"/>
          <p:cNvSpPr txBox="1"/>
          <p:nvPr/>
        </p:nvSpPr>
        <p:spPr>
          <a:xfrm>
            <a:off x="392422" y="181367"/>
            <a:ext cx="2338078" cy="46166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学术成果</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5" name="矩形: 圆角 4"/>
          <p:cNvSpPr/>
          <p:nvPr/>
        </p:nvSpPr>
        <p:spPr>
          <a:xfrm>
            <a:off x="2387602" y="168994"/>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556963" y="150589"/>
            <a:ext cx="7212511" cy="523220"/>
          </a:xfrm>
          <a:prstGeom prst="rect">
            <a:avLst/>
          </a:prstGeom>
          <a:noFill/>
        </p:spPr>
        <p:txBody>
          <a:bodyPr wrap="square">
            <a:spAutoFit/>
          </a:bodyPr>
          <a:lstStyle/>
          <a:p>
            <a:r>
              <a:rPr lang="zh-CN" altLang="en-US" sz="2800" b="1" dirty="0">
                <a:gradFill>
                  <a:gsLst>
                    <a:gs pos="0">
                      <a:schemeClr val="accent1"/>
                    </a:gs>
                    <a:gs pos="100000">
                      <a:schemeClr val="accent1">
                        <a:lumMod val="75000"/>
                      </a:schemeClr>
                    </a:gs>
                  </a:gsLst>
                  <a:lin ang="5400000" scaled="1"/>
                </a:gradFill>
              </a:rPr>
              <a:t>索引</a:t>
            </a:r>
            <a:r>
              <a:rPr lang="en-US" altLang="zh-CN" sz="2800" b="1" dirty="0">
                <a:gradFill>
                  <a:gsLst>
                    <a:gs pos="0">
                      <a:schemeClr val="accent1"/>
                    </a:gs>
                    <a:gs pos="100000">
                      <a:schemeClr val="accent1">
                        <a:lumMod val="75000"/>
                      </a:schemeClr>
                    </a:gs>
                  </a:gsLst>
                  <a:lin ang="5400000" scaled="1"/>
                </a:gradFill>
              </a:rPr>
              <a:t>&amp;</a:t>
            </a:r>
            <a:r>
              <a:rPr lang="zh-CN" altLang="en-US" sz="2800" b="1" dirty="0">
                <a:gradFill>
                  <a:gsLst>
                    <a:gs pos="0">
                      <a:schemeClr val="accent1"/>
                    </a:gs>
                    <a:gs pos="100000">
                      <a:schemeClr val="accent1">
                        <a:lumMod val="75000"/>
                      </a:schemeClr>
                    </a:gs>
                  </a:gsLst>
                  <a:lin ang="5400000" scaled="1"/>
                </a:gradFill>
              </a:rPr>
              <a:t>图查询</a:t>
            </a:r>
            <a:endParaRPr lang="zh-CN" altLang="en-US" sz="2800" b="1" dirty="0">
              <a:gradFill>
                <a:gsLst>
                  <a:gs pos="0">
                    <a:schemeClr val="accent1"/>
                  </a:gs>
                  <a:gs pos="100000">
                    <a:schemeClr val="accent1">
                      <a:lumMod val="75000"/>
                    </a:schemeClr>
                  </a:gs>
                </a:gsLst>
                <a:lin ang="5400000" scaled="1"/>
              </a:gradFill>
            </a:endParaRPr>
          </a:p>
        </p:txBody>
      </p:sp>
      <p:sp>
        <p:nvSpPr>
          <p:cNvPr id="15" name="矩形 14"/>
          <p:cNvSpPr/>
          <p:nvPr/>
        </p:nvSpPr>
        <p:spPr>
          <a:xfrm>
            <a:off x="0" y="6280784"/>
            <a:ext cx="12192000" cy="577215"/>
          </a:xfrm>
          <a:prstGeom prst="rect">
            <a:avLst/>
          </a:prstGeom>
          <a:gradFill flip="none" rotWithShape="1">
            <a:gsLst>
              <a:gs pos="59000">
                <a:schemeClr val="bg1">
                  <a:alpha val="0"/>
                </a:schemeClr>
              </a:gs>
              <a:gs pos="100000">
                <a:schemeClr val="tx2">
                  <a:lumMod val="20000"/>
                  <a:lumOff val="80000"/>
                </a:schemeClr>
              </a:gs>
            </a:gsLst>
            <a:lin ang="16200000" scaled="1"/>
            <a:tileRect/>
          </a:gradFill>
          <a:ln w="15875">
            <a:noFill/>
            <a:head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矩形 1"/>
          <p:cNvSpPr/>
          <p:nvPr/>
        </p:nvSpPr>
        <p:spPr>
          <a:xfrm>
            <a:off x="523240" y="1430020"/>
            <a:ext cx="11189970" cy="106616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构建有向图索引结构，基于组Skyline的不可支配性，提出查询</a:t>
            </a:r>
            <a:r>
              <a:rPr lang="zh-CN" altLang="en-US" sz="2000" b="1"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结果直接生成与快速验证策略</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，设计分层组</a:t>
            </a:r>
            <a:r>
              <a:rPr lang="en-US" altLang="zh-CN"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Skyline</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查询算法，与同类算法（</a:t>
            </a:r>
            <a:r>
              <a:rPr lang="en-US" altLang="zh-CN"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PVLDB 2015</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）相比，性能提升</a:t>
            </a:r>
            <a:r>
              <a:rPr lang="zh-CN" altLang="en-US" sz="2000" b="1"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2个数量级</a:t>
            </a:r>
            <a:endParaRPr kumimoji="0" lang="zh-CN" altLang="en-US" sz="20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rtl="0" eaLnBrk="1" fontAlgn="auto" latinLnBrk="0" hangingPunct="1">
              <a:lnSpc>
                <a:spcPct val="120000"/>
              </a:lnSpc>
              <a:spcBef>
                <a:spcPts val="0"/>
              </a:spcBef>
              <a:spcAft>
                <a:spcPts val="0"/>
              </a:spcAft>
              <a:buClrTx/>
              <a:buSzTx/>
              <a:buFontTx/>
              <a:buNone/>
              <a:defRPr/>
            </a:pPr>
            <a:endParaRPr kumimoji="0" lang="zh-CN" altLang="en-US" sz="20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7" name="矩形 6"/>
          <p:cNvSpPr/>
          <p:nvPr/>
        </p:nvSpPr>
        <p:spPr>
          <a:xfrm>
            <a:off x="0" y="811730"/>
            <a:ext cx="7676660" cy="576064"/>
          </a:xfrm>
          <a:prstGeom prst="rect">
            <a:avLst/>
          </a:prstGeom>
          <a:gradFill>
            <a:gsLst>
              <a:gs pos="86000">
                <a:schemeClr val="accent3">
                  <a:lumMod val="20000"/>
                  <a:lumOff val="80000"/>
                </a:schemeClr>
              </a:gs>
              <a:gs pos="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sym typeface="+mn-ea"/>
            </a:endParaRPr>
          </a:p>
        </p:txBody>
      </p:sp>
      <p:sp>
        <p:nvSpPr>
          <p:cNvPr id="10" name="矩形 9"/>
          <p:cNvSpPr/>
          <p:nvPr/>
        </p:nvSpPr>
        <p:spPr>
          <a:xfrm>
            <a:off x="832448" y="811730"/>
            <a:ext cx="7212511"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rPr>
              <a:t> 基于分层有向图索引的组</a:t>
            </a:r>
            <a:r>
              <a:rPr kumimoji="0" lang="en-US" altLang="zh-CN"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rPr>
              <a:t>Skyline</a:t>
            </a:r>
            <a:r>
              <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rPr>
              <a:t>查询算法</a:t>
            </a:r>
            <a:endPar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endParaRPr>
          </a:p>
        </p:txBody>
      </p:sp>
      <p:sp>
        <p:nvSpPr>
          <p:cNvPr id="11" name="iconfont-10774-5766810"/>
          <p:cNvSpPr/>
          <p:nvPr/>
        </p:nvSpPr>
        <p:spPr>
          <a:xfrm>
            <a:off x="438574" y="926920"/>
            <a:ext cx="345684" cy="345684"/>
          </a:xfrm>
          <a:custGeom>
            <a:avLst/>
            <a:gdLst>
              <a:gd name="T0" fmla="*/ 0 w 12800"/>
              <a:gd name="T1" fmla="*/ 6400 h 12800"/>
              <a:gd name="T2" fmla="*/ 6400 w 12800"/>
              <a:gd name="T3" fmla="*/ 12800 h 12800"/>
              <a:gd name="T4" fmla="*/ 12800 w 12800"/>
              <a:gd name="T5" fmla="*/ 6400 h 12800"/>
              <a:gd name="T6" fmla="*/ 6400 w 12800"/>
              <a:gd name="T7" fmla="*/ 0 h 12800"/>
              <a:gd name="T8" fmla="*/ 0 w 12800"/>
              <a:gd name="T9" fmla="*/ 6400 h 12800"/>
              <a:gd name="T10" fmla="*/ 5067 w 12800"/>
              <a:gd name="T11" fmla="*/ 2587 h 12800"/>
              <a:gd name="T12" fmla="*/ 8507 w 12800"/>
              <a:gd name="T13" fmla="*/ 6027 h 12800"/>
              <a:gd name="T14" fmla="*/ 8640 w 12800"/>
              <a:gd name="T15" fmla="*/ 6400 h 12800"/>
              <a:gd name="T16" fmla="*/ 8507 w 12800"/>
              <a:gd name="T17" fmla="*/ 6773 h 12800"/>
              <a:gd name="T18" fmla="*/ 5067 w 12800"/>
              <a:gd name="T19" fmla="*/ 10213 h 12800"/>
              <a:gd name="T20" fmla="*/ 4373 w 12800"/>
              <a:gd name="T21" fmla="*/ 10213 h 12800"/>
              <a:gd name="T22" fmla="*/ 4320 w 12800"/>
              <a:gd name="T23" fmla="*/ 10160 h 12800"/>
              <a:gd name="T24" fmla="*/ 4320 w 12800"/>
              <a:gd name="T25" fmla="*/ 9467 h 12800"/>
              <a:gd name="T26" fmla="*/ 7360 w 12800"/>
              <a:gd name="T27" fmla="*/ 6400 h 12800"/>
              <a:gd name="T28" fmla="*/ 4293 w 12800"/>
              <a:gd name="T29" fmla="*/ 3333 h 12800"/>
              <a:gd name="T30" fmla="*/ 4293 w 12800"/>
              <a:gd name="T31" fmla="*/ 2640 h 12800"/>
              <a:gd name="T32" fmla="*/ 4347 w 12800"/>
              <a:gd name="T33" fmla="*/ 2587 h 12800"/>
              <a:gd name="T34" fmla="*/ 5067 w 12800"/>
              <a:gd name="T35" fmla="*/ 258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00" h="12800">
                <a:moveTo>
                  <a:pt x="0" y="6400"/>
                </a:moveTo>
                <a:cubicBezTo>
                  <a:pt x="0" y="9947"/>
                  <a:pt x="2853" y="12800"/>
                  <a:pt x="6400" y="12800"/>
                </a:cubicBezTo>
                <a:cubicBezTo>
                  <a:pt x="9947" y="12800"/>
                  <a:pt x="12800" y="9947"/>
                  <a:pt x="12800" y="6400"/>
                </a:cubicBezTo>
                <a:cubicBezTo>
                  <a:pt x="12800" y="2853"/>
                  <a:pt x="9947" y="0"/>
                  <a:pt x="6400" y="0"/>
                </a:cubicBezTo>
                <a:cubicBezTo>
                  <a:pt x="2853" y="0"/>
                  <a:pt x="0" y="2853"/>
                  <a:pt x="0" y="6400"/>
                </a:cubicBezTo>
                <a:close/>
                <a:moveTo>
                  <a:pt x="5067" y="2587"/>
                </a:moveTo>
                <a:lnTo>
                  <a:pt x="8507" y="6027"/>
                </a:lnTo>
                <a:cubicBezTo>
                  <a:pt x="8613" y="6133"/>
                  <a:pt x="8667" y="6267"/>
                  <a:pt x="8640" y="6400"/>
                </a:cubicBezTo>
                <a:cubicBezTo>
                  <a:pt x="8640" y="6533"/>
                  <a:pt x="8587" y="6667"/>
                  <a:pt x="8507" y="6773"/>
                </a:cubicBezTo>
                <a:lnTo>
                  <a:pt x="5067" y="10213"/>
                </a:lnTo>
                <a:cubicBezTo>
                  <a:pt x="4880" y="10400"/>
                  <a:pt x="4560" y="10400"/>
                  <a:pt x="4373" y="10213"/>
                </a:cubicBezTo>
                <a:lnTo>
                  <a:pt x="4320" y="10160"/>
                </a:lnTo>
                <a:cubicBezTo>
                  <a:pt x="4133" y="9973"/>
                  <a:pt x="4133" y="9653"/>
                  <a:pt x="4320" y="9467"/>
                </a:cubicBezTo>
                <a:lnTo>
                  <a:pt x="7360" y="6400"/>
                </a:lnTo>
                <a:lnTo>
                  <a:pt x="4293" y="3333"/>
                </a:lnTo>
                <a:cubicBezTo>
                  <a:pt x="4107" y="3147"/>
                  <a:pt x="4107" y="2827"/>
                  <a:pt x="4293" y="2640"/>
                </a:cubicBezTo>
                <a:lnTo>
                  <a:pt x="4347" y="2587"/>
                </a:lnTo>
                <a:cubicBezTo>
                  <a:pt x="4533" y="2400"/>
                  <a:pt x="4853" y="2400"/>
                  <a:pt x="5067" y="2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p:cNvSpPr txBox="1"/>
          <p:nvPr/>
        </p:nvSpPr>
        <p:spPr>
          <a:xfrm>
            <a:off x="438785" y="6356985"/>
            <a:ext cx="11172825" cy="306705"/>
          </a:xfrm>
          <a:prstGeom prst="rect">
            <a:avLst/>
          </a:prstGeom>
          <a:noFill/>
        </p:spPr>
        <p:txBody>
          <a:bodyPr wrap="square">
            <a:spAutoFit/>
          </a:bodyPr>
          <a:lstStyle/>
          <a:p>
            <a:pPr marR="0" indent="0" algn="ctr" defTabSz="914400" fontAlgn="auto">
              <a:lnSpc>
                <a:spcPct val="100000"/>
              </a:lnSpc>
              <a:spcBef>
                <a:spcPts val="0"/>
              </a:spcBef>
              <a:spcAft>
                <a:spcPts val="0"/>
              </a:spcAft>
              <a:buClrTx/>
              <a:buSzTx/>
              <a:buFontTx/>
              <a:buNone/>
              <a:defRPr/>
            </a:pPr>
            <a:r>
              <a:rPr lang="zh-CN" altLang="en-US" sz="1400" b="1"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周旭</a:t>
            </a:r>
            <a:r>
              <a:rPr lang="en-US" altLang="zh-CN" sz="140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Kenli Li, et al. Progressive Approaches for Pareto Optimal Group Computation. </a:t>
            </a:r>
            <a:r>
              <a:rPr lang="en-US" altLang="zh-CN" sz="1400" b="1" i="1"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IEEE TKDE </a:t>
            </a:r>
            <a:r>
              <a:rPr lang="en-US" altLang="zh-CN" sz="14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en-US" altLang="zh-CN" sz="1400" b="1"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CCF A</a:t>
            </a:r>
            <a:r>
              <a:rPr lang="en-US" altLang="zh-CN" sz="14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endParaRPr kumimoji="0" lang="en-US" altLang="zh-CN" sz="1400" b="0" i="0"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2" name="矩形: 圆角 21"/>
          <p:cNvSpPr/>
          <p:nvPr/>
        </p:nvSpPr>
        <p:spPr>
          <a:xfrm>
            <a:off x="3974207" y="2752712"/>
            <a:ext cx="3374860" cy="3093392"/>
          </a:xfrm>
          <a:prstGeom prst="roundRect">
            <a:avLst>
              <a:gd name="adj" fmla="val 1332"/>
            </a:avLst>
          </a:prstGeom>
          <a:noFill/>
          <a:ln w="12700">
            <a:gradFill>
              <a:gsLst>
                <a:gs pos="0">
                  <a:schemeClr val="accent1"/>
                </a:gs>
                <a:gs pos="100000">
                  <a:schemeClr val="accent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dirty="0">
              <a:solidFill>
                <a:srgbClr val="FFFFFF"/>
              </a:solidFill>
              <a:latin typeface="Arial" panose="020B0604020202020204"/>
              <a:ea typeface="微软雅黑" panose="020B0503020204020204" pitchFamily="34" charset="-122"/>
            </a:endParaRPr>
          </a:p>
        </p:txBody>
      </p:sp>
      <p:sp>
        <p:nvSpPr>
          <p:cNvPr id="23" name="矩形: 圆角 22"/>
          <p:cNvSpPr/>
          <p:nvPr/>
        </p:nvSpPr>
        <p:spPr>
          <a:xfrm>
            <a:off x="4544036" y="2493657"/>
            <a:ext cx="2235202" cy="500355"/>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分层有向图索引</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204" name="组合 203"/>
          <p:cNvGrpSpPr/>
          <p:nvPr/>
        </p:nvGrpSpPr>
        <p:grpSpPr>
          <a:xfrm>
            <a:off x="479036" y="2493657"/>
            <a:ext cx="3374106" cy="3352447"/>
            <a:chOff x="479036" y="2731784"/>
            <a:chExt cx="3374106" cy="3352447"/>
          </a:xfrm>
        </p:grpSpPr>
        <p:sp>
          <p:nvSpPr>
            <p:cNvPr id="18" name="矩形: 圆角 17"/>
            <p:cNvSpPr/>
            <p:nvPr/>
          </p:nvSpPr>
          <p:spPr>
            <a:xfrm>
              <a:off x="479036" y="2990839"/>
              <a:ext cx="3374106" cy="3093392"/>
            </a:xfrm>
            <a:prstGeom prst="roundRect">
              <a:avLst>
                <a:gd name="adj" fmla="val 1332"/>
              </a:avLst>
            </a:prstGeom>
            <a:noFill/>
            <a:ln w="12700">
              <a:gradFill>
                <a:gsLst>
                  <a:gs pos="0">
                    <a:schemeClr val="accent1"/>
                  </a:gs>
                  <a:gs pos="100000">
                    <a:schemeClr val="accent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panose="020B0604020202020204"/>
                <a:ea typeface="微软雅黑" panose="020B0503020204020204" pitchFamily="34" charset="-122"/>
              </a:endParaRPr>
            </a:p>
          </p:txBody>
        </p:sp>
        <p:sp>
          <p:nvSpPr>
            <p:cNvPr id="17" name="矩形: 圆角 16"/>
            <p:cNvSpPr/>
            <p:nvPr/>
          </p:nvSpPr>
          <p:spPr>
            <a:xfrm>
              <a:off x="1191609" y="2731784"/>
              <a:ext cx="1948960" cy="500355"/>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Skyline</a:t>
              </a: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分层</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127" name="组合 126"/>
            <p:cNvGrpSpPr/>
            <p:nvPr/>
          </p:nvGrpSpPr>
          <p:grpSpPr>
            <a:xfrm>
              <a:off x="633292" y="3345326"/>
              <a:ext cx="3159589" cy="2708347"/>
              <a:chOff x="633292" y="3345326"/>
              <a:chExt cx="3159589" cy="2708347"/>
            </a:xfrm>
          </p:grpSpPr>
          <p:grpSp>
            <p:nvGrpSpPr>
              <p:cNvPr id="115" name="组合 114"/>
              <p:cNvGrpSpPr/>
              <p:nvPr/>
            </p:nvGrpSpPr>
            <p:grpSpPr>
              <a:xfrm>
                <a:off x="633292" y="3345326"/>
                <a:ext cx="3159589" cy="2708347"/>
                <a:chOff x="633292" y="3345326"/>
                <a:chExt cx="3159589" cy="2708347"/>
              </a:xfrm>
            </p:grpSpPr>
            <p:cxnSp>
              <p:nvCxnSpPr>
                <p:cNvPr id="33" name="直接箭头连接符 32"/>
                <p:cNvCxnSpPr/>
                <p:nvPr/>
              </p:nvCxnSpPr>
              <p:spPr>
                <a:xfrm flipV="1">
                  <a:off x="914400" y="3428692"/>
                  <a:ext cx="0" cy="2337108"/>
                </a:xfrm>
                <a:prstGeom prst="straightConnector1">
                  <a:avLst/>
                </a:prstGeom>
                <a:ln w="6350" cap="sq">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914400" y="5765800"/>
                  <a:ext cx="2529840" cy="0"/>
                </a:xfrm>
                <a:prstGeom prst="straightConnector1">
                  <a:avLst/>
                </a:prstGeom>
                <a:ln w="6350" cap="sq">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934508" y="3345326"/>
                  <a:ext cx="2450144" cy="276999"/>
                </a:xfrm>
                <a:prstGeom prst="rect">
                  <a:avLst/>
                </a:prstGeom>
                <a:noFill/>
              </p:spPr>
              <p:txBody>
                <a:bodyPr wrap="square">
                  <a:spAutoFit/>
                </a:bodyPr>
                <a:lstStyle/>
                <a:p>
                  <a:r>
                    <a:rPr lang="en-US" altLang="zh-CN" sz="1200" dirty="0">
                      <a:latin typeface="Times New Roman" panose="02020603050405020304" pitchFamily="18" charset="0"/>
                    </a:rPr>
                    <a:t>Distance to the destination (miles)</a:t>
                  </a:r>
                  <a:endParaRPr lang="zh-CN" altLang="en-US" sz="1200" dirty="0">
                    <a:latin typeface="Times New Roman" panose="02020603050405020304" pitchFamily="18" charset="0"/>
                  </a:endParaRPr>
                </a:p>
              </p:txBody>
            </p:sp>
            <p:sp>
              <p:nvSpPr>
                <p:cNvPr id="38" name="椭圆 37"/>
                <p:cNvSpPr/>
                <p:nvPr/>
              </p:nvSpPr>
              <p:spPr>
                <a:xfrm>
                  <a:off x="1892147" y="3816018"/>
                  <a:ext cx="101557" cy="101557"/>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36823" y="4343313"/>
                  <a:ext cx="101557" cy="101557"/>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2679721" y="4742951"/>
                  <a:ext cx="101557" cy="101557"/>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911496" y="5110399"/>
                  <a:ext cx="101557" cy="101557"/>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561461" y="4010475"/>
                  <a:ext cx="101557" cy="101557"/>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790590" y="4668457"/>
                  <a:ext cx="101557" cy="101557"/>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2347068" y="5312288"/>
                  <a:ext cx="101557" cy="101557"/>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222225" y="4230271"/>
                  <a:ext cx="101557" cy="101557"/>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442442" y="4998036"/>
                  <a:ext cx="101557" cy="101557"/>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2006614" y="5515188"/>
                  <a:ext cx="101557" cy="101557"/>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p:cNvCxnSpPr/>
                <p:nvPr/>
              </p:nvCxnSpPr>
              <p:spPr>
                <a:xfrm flipH="1">
                  <a:off x="851361" y="5343798"/>
                  <a:ext cx="63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851361" y="4921795"/>
                  <a:ext cx="63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851361" y="4499792"/>
                  <a:ext cx="63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851361" y="4077789"/>
                  <a:ext cx="63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1273003" y="3658520"/>
                  <a:ext cx="1" cy="571751"/>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7" name="连接符: 肘形 56"/>
                <p:cNvCxnSpPr>
                  <a:stCxn id="45" idx="6"/>
                  <a:endCxn id="46" idx="0"/>
                </p:cNvCxnSpPr>
                <p:nvPr/>
              </p:nvCxnSpPr>
              <p:spPr>
                <a:xfrm>
                  <a:off x="1323782" y="4281050"/>
                  <a:ext cx="169439" cy="716986"/>
                </a:xfrm>
                <a:prstGeom prst="bentConnector2">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58" name="连接符: 肘形 57"/>
                <p:cNvCxnSpPr>
                  <a:stCxn id="46" idx="6"/>
                  <a:endCxn id="47" idx="0"/>
                </p:cNvCxnSpPr>
                <p:nvPr/>
              </p:nvCxnSpPr>
              <p:spPr>
                <a:xfrm>
                  <a:off x="1543999" y="5048815"/>
                  <a:ext cx="513394" cy="466373"/>
                </a:xfrm>
                <a:prstGeom prst="bentConnector2">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62" name="连接符: 肘形 61"/>
                <p:cNvCxnSpPr>
                  <a:stCxn id="43" idx="6"/>
                </p:cNvCxnSpPr>
                <p:nvPr/>
              </p:nvCxnSpPr>
              <p:spPr>
                <a:xfrm>
                  <a:off x="1892147" y="4719236"/>
                  <a:ext cx="505699" cy="581747"/>
                </a:xfrm>
                <a:prstGeom prst="bentConnector2">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65" name="连接符: 肘形 64"/>
                <p:cNvCxnSpPr>
                  <a:stCxn id="42" idx="6"/>
                  <a:endCxn id="43" idx="0"/>
                </p:cNvCxnSpPr>
                <p:nvPr/>
              </p:nvCxnSpPr>
              <p:spPr>
                <a:xfrm>
                  <a:off x="1663018" y="4061254"/>
                  <a:ext cx="178351" cy="607203"/>
                </a:xfrm>
                <a:prstGeom prst="bentConnector2">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V="1">
                  <a:off x="1612239" y="3658520"/>
                  <a:ext cx="0" cy="351955"/>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38" idx="0"/>
                </p:cNvCxnSpPr>
                <p:nvPr/>
              </p:nvCxnSpPr>
              <p:spPr>
                <a:xfrm flipH="1" flipV="1">
                  <a:off x="1942264" y="3658520"/>
                  <a:ext cx="662" cy="157498"/>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73" name="连接符: 肘形 72"/>
                <p:cNvCxnSpPr>
                  <a:stCxn id="38" idx="6"/>
                  <a:endCxn id="39" idx="0"/>
                </p:cNvCxnSpPr>
                <p:nvPr/>
              </p:nvCxnSpPr>
              <p:spPr>
                <a:xfrm>
                  <a:off x="1993704" y="3866797"/>
                  <a:ext cx="393898" cy="476516"/>
                </a:xfrm>
                <a:prstGeom prst="bentConnector2">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76" name="连接符: 肘形 75"/>
                <p:cNvCxnSpPr>
                  <a:stCxn id="39" idx="6"/>
                  <a:endCxn id="40" idx="0"/>
                </p:cNvCxnSpPr>
                <p:nvPr/>
              </p:nvCxnSpPr>
              <p:spPr>
                <a:xfrm>
                  <a:off x="2438380" y="4394092"/>
                  <a:ext cx="292120" cy="348859"/>
                </a:xfrm>
                <a:prstGeom prst="bentConnector2">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0" name="连接符: 肘形 79"/>
                <p:cNvCxnSpPr>
                  <a:stCxn id="40" idx="6"/>
                  <a:endCxn id="41" idx="0"/>
                </p:cNvCxnSpPr>
                <p:nvPr/>
              </p:nvCxnSpPr>
              <p:spPr>
                <a:xfrm>
                  <a:off x="2781278" y="4793730"/>
                  <a:ext cx="180997" cy="316669"/>
                </a:xfrm>
                <a:prstGeom prst="bentConnector2">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3013053" y="5161178"/>
                  <a:ext cx="309585"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V="1">
                  <a:off x="2448625" y="5361011"/>
                  <a:ext cx="874013" cy="2056"/>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47" idx="6"/>
                </p:cNvCxnSpPr>
                <p:nvPr/>
              </p:nvCxnSpPr>
              <p:spPr>
                <a:xfrm>
                  <a:off x="2108171" y="5565967"/>
                  <a:ext cx="1210971"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3" name="文本框 92"/>
                <p:cNvSpPr txBox="1"/>
                <p:nvPr/>
              </p:nvSpPr>
              <p:spPr>
                <a:xfrm>
                  <a:off x="3263926" y="5776038"/>
                  <a:ext cx="528955" cy="277635"/>
                </a:xfrm>
                <a:prstGeom prst="rect">
                  <a:avLst/>
                </a:prstGeom>
                <a:noFill/>
              </p:spPr>
              <p:txBody>
                <a:bodyPr wrap="square">
                  <a:spAutoFit/>
                </a:bodyPr>
                <a:lstStyle/>
                <a:p>
                  <a:r>
                    <a:rPr lang="en-US" altLang="zh-CN" sz="1200" dirty="0">
                      <a:latin typeface="Times New Roman" panose="02020603050405020304" pitchFamily="18" charset="0"/>
                    </a:rPr>
                    <a:t>Price</a:t>
                  </a:r>
                  <a:endParaRPr lang="zh-CN" altLang="en-US" sz="1200" dirty="0">
                    <a:latin typeface="Times New Roman" panose="02020603050405020304" pitchFamily="18" charset="0"/>
                  </a:endParaRPr>
                </a:p>
              </p:txBody>
            </p:sp>
            <p:cxnSp>
              <p:nvCxnSpPr>
                <p:cNvPr id="94" name="直接连接符 93"/>
                <p:cNvCxnSpPr/>
                <p:nvPr/>
              </p:nvCxnSpPr>
              <p:spPr>
                <a:xfrm rot="5400000" flipH="1">
                  <a:off x="1332113" y="5797319"/>
                  <a:ext cx="63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rot="5400000" flipH="1">
                  <a:off x="1781345" y="5797319"/>
                  <a:ext cx="63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rot="5400000" flipH="1">
                  <a:off x="2230577" y="5797319"/>
                  <a:ext cx="63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rot="5400000" flipH="1">
                  <a:off x="2679809" y="5797319"/>
                  <a:ext cx="63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rot="5400000" flipH="1">
                  <a:off x="3129043" y="5797319"/>
                  <a:ext cx="63039" cy="0"/>
                </a:xfrm>
                <a:prstGeom prst="line">
                  <a:avLst/>
                </a:prstGeom>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653520" y="5782925"/>
                  <a:ext cx="319494" cy="246221"/>
                </a:xfrm>
                <a:prstGeom prst="rect">
                  <a:avLst/>
                </a:prstGeom>
                <a:noFill/>
              </p:spPr>
              <p:txBody>
                <a:bodyPr wrap="square">
                  <a:spAutoFit/>
                </a:bodyPr>
                <a:lstStyle/>
                <a:p>
                  <a:r>
                    <a:rPr lang="en-US" altLang="zh-CN" sz="1000" dirty="0">
                      <a:latin typeface="Times New Roman" panose="02020603050405020304" pitchFamily="18" charset="0"/>
                    </a:rPr>
                    <a:t>0</a:t>
                  </a:r>
                  <a:endParaRPr lang="zh-CN" altLang="en-US" sz="1000" dirty="0">
                    <a:latin typeface="Times New Roman" panose="02020603050405020304" pitchFamily="18" charset="0"/>
                  </a:endParaRPr>
                </a:p>
              </p:txBody>
            </p:sp>
            <p:sp>
              <p:nvSpPr>
                <p:cNvPr id="102" name="文本框 101"/>
                <p:cNvSpPr txBox="1"/>
                <p:nvPr/>
              </p:nvSpPr>
              <p:spPr>
                <a:xfrm>
                  <a:off x="1251182" y="5782925"/>
                  <a:ext cx="224897" cy="246221"/>
                </a:xfrm>
                <a:prstGeom prst="rect">
                  <a:avLst/>
                </a:prstGeom>
                <a:noFill/>
              </p:spPr>
              <p:txBody>
                <a:bodyPr wrap="square" lIns="0" rIns="0">
                  <a:spAutoFit/>
                </a:bodyPr>
                <a:lstStyle/>
                <a:p>
                  <a:pPr algn="ctr"/>
                  <a:r>
                    <a:rPr lang="en-US" altLang="zh-CN" sz="1000" dirty="0">
                      <a:latin typeface="Times New Roman" panose="02020603050405020304" pitchFamily="18" charset="0"/>
                    </a:rPr>
                    <a:t>40</a:t>
                  </a:r>
                  <a:endParaRPr lang="zh-CN" altLang="en-US" sz="1000" dirty="0">
                    <a:latin typeface="Times New Roman" panose="02020603050405020304" pitchFamily="18" charset="0"/>
                  </a:endParaRPr>
                </a:p>
              </p:txBody>
            </p:sp>
            <p:sp>
              <p:nvSpPr>
                <p:cNvPr id="103" name="文本框 102"/>
                <p:cNvSpPr txBox="1"/>
                <p:nvPr/>
              </p:nvSpPr>
              <p:spPr>
                <a:xfrm>
                  <a:off x="1701405" y="5782925"/>
                  <a:ext cx="224897" cy="246221"/>
                </a:xfrm>
                <a:prstGeom prst="rect">
                  <a:avLst/>
                </a:prstGeom>
                <a:noFill/>
              </p:spPr>
              <p:txBody>
                <a:bodyPr wrap="square" lIns="0" rIns="0">
                  <a:spAutoFit/>
                </a:bodyPr>
                <a:lstStyle/>
                <a:p>
                  <a:pPr algn="ctr"/>
                  <a:r>
                    <a:rPr lang="en-US" altLang="zh-CN" sz="1000" dirty="0">
                      <a:latin typeface="Times New Roman" panose="02020603050405020304" pitchFamily="18" charset="0"/>
                    </a:rPr>
                    <a:t>80</a:t>
                  </a:r>
                  <a:endParaRPr lang="zh-CN" altLang="en-US" sz="1000" dirty="0">
                    <a:latin typeface="Times New Roman" panose="02020603050405020304" pitchFamily="18" charset="0"/>
                  </a:endParaRPr>
                </a:p>
              </p:txBody>
            </p:sp>
            <p:sp>
              <p:nvSpPr>
                <p:cNvPr id="104" name="文本框 103"/>
                <p:cNvSpPr txBox="1"/>
                <p:nvPr/>
              </p:nvSpPr>
              <p:spPr>
                <a:xfrm>
                  <a:off x="2151627" y="5782925"/>
                  <a:ext cx="224897" cy="246221"/>
                </a:xfrm>
                <a:prstGeom prst="rect">
                  <a:avLst/>
                </a:prstGeom>
                <a:noFill/>
              </p:spPr>
              <p:txBody>
                <a:bodyPr wrap="square" lIns="0" rIns="0">
                  <a:spAutoFit/>
                </a:bodyPr>
                <a:lstStyle/>
                <a:p>
                  <a:pPr algn="ctr"/>
                  <a:r>
                    <a:rPr lang="en-US" altLang="zh-CN" sz="1000" dirty="0">
                      <a:latin typeface="Times New Roman" panose="02020603050405020304" pitchFamily="18" charset="0"/>
                    </a:rPr>
                    <a:t>120</a:t>
                  </a:r>
                  <a:endParaRPr lang="zh-CN" altLang="en-US" sz="1000" dirty="0">
                    <a:latin typeface="Times New Roman" panose="02020603050405020304" pitchFamily="18" charset="0"/>
                  </a:endParaRPr>
                </a:p>
              </p:txBody>
            </p:sp>
            <p:sp>
              <p:nvSpPr>
                <p:cNvPr id="107" name="文本框 106"/>
                <p:cNvSpPr txBox="1"/>
                <p:nvPr/>
              </p:nvSpPr>
              <p:spPr>
                <a:xfrm>
                  <a:off x="2601849" y="5782925"/>
                  <a:ext cx="224897" cy="246221"/>
                </a:xfrm>
                <a:prstGeom prst="rect">
                  <a:avLst/>
                </a:prstGeom>
                <a:noFill/>
              </p:spPr>
              <p:txBody>
                <a:bodyPr wrap="square" lIns="0" rIns="0">
                  <a:spAutoFit/>
                </a:bodyPr>
                <a:lstStyle/>
                <a:p>
                  <a:pPr algn="ctr"/>
                  <a:r>
                    <a:rPr lang="en-US" altLang="zh-CN" sz="1000" dirty="0">
                      <a:latin typeface="Times New Roman" panose="02020603050405020304" pitchFamily="18" charset="0"/>
                    </a:rPr>
                    <a:t>160</a:t>
                  </a:r>
                  <a:endParaRPr lang="zh-CN" altLang="en-US" sz="1000" dirty="0">
                    <a:latin typeface="Times New Roman" panose="02020603050405020304" pitchFamily="18" charset="0"/>
                  </a:endParaRPr>
                </a:p>
              </p:txBody>
            </p:sp>
            <p:sp>
              <p:nvSpPr>
                <p:cNvPr id="110" name="文本框 109"/>
                <p:cNvSpPr txBox="1"/>
                <p:nvPr/>
              </p:nvSpPr>
              <p:spPr>
                <a:xfrm>
                  <a:off x="3052072" y="5782925"/>
                  <a:ext cx="224897" cy="246221"/>
                </a:xfrm>
                <a:prstGeom prst="rect">
                  <a:avLst/>
                </a:prstGeom>
                <a:noFill/>
              </p:spPr>
              <p:txBody>
                <a:bodyPr wrap="square" lIns="0" rIns="0">
                  <a:spAutoFit/>
                </a:bodyPr>
                <a:lstStyle/>
                <a:p>
                  <a:pPr algn="ctr"/>
                  <a:r>
                    <a:rPr lang="en-US" altLang="zh-CN" sz="1000" dirty="0">
                      <a:latin typeface="Times New Roman" panose="02020603050405020304" pitchFamily="18" charset="0"/>
                    </a:rPr>
                    <a:t>200</a:t>
                  </a:r>
                  <a:endParaRPr lang="zh-CN" altLang="en-US" sz="1000" dirty="0">
                    <a:latin typeface="Times New Roman" panose="02020603050405020304" pitchFamily="18" charset="0"/>
                  </a:endParaRPr>
                </a:p>
              </p:txBody>
            </p:sp>
            <p:sp>
              <p:nvSpPr>
                <p:cNvPr id="111" name="文本框 110"/>
                <p:cNvSpPr txBox="1"/>
                <p:nvPr/>
              </p:nvSpPr>
              <p:spPr>
                <a:xfrm>
                  <a:off x="633292" y="5211956"/>
                  <a:ext cx="224897" cy="246221"/>
                </a:xfrm>
                <a:prstGeom prst="rect">
                  <a:avLst/>
                </a:prstGeom>
                <a:noFill/>
              </p:spPr>
              <p:txBody>
                <a:bodyPr wrap="square" lIns="0" rIns="0">
                  <a:spAutoFit/>
                </a:bodyPr>
                <a:lstStyle/>
                <a:p>
                  <a:pPr algn="ctr"/>
                  <a:r>
                    <a:rPr lang="en-US" altLang="zh-CN" sz="1000" dirty="0">
                      <a:latin typeface="Times New Roman" panose="02020603050405020304" pitchFamily="18" charset="0"/>
                    </a:rPr>
                    <a:t>20</a:t>
                  </a:r>
                  <a:endParaRPr lang="zh-CN" altLang="en-US" sz="1000" dirty="0">
                    <a:latin typeface="Times New Roman" panose="02020603050405020304" pitchFamily="18" charset="0"/>
                  </a:endParaRPr>
                </a:p>
              </p:txBody>
            </p:sp>
            <p:sp>
              <p:nvSpPr>
                <p:cNvPr id="112" name="文本框 111"/>
                <p:cNvSpPr txBox="1"/>
                <p:nvPr/>
              </p:nvSpPr>
              <p:spPr>
                <a:xfrm>
                  <a:off x="633292" y="4794258"/>
                  <a:ext cx="224897" cy="246221"/>
                </a:xfrm>
                <a:prstGeom prst="rect">
                  <a:avLst/>
                </a:prstGeom>
                <a:noFill/>
              </p:spPr>
              <p:txBody>
                <a:bodyPr wrap="square" lIns="0" rIns="0">
                  <a:spAutoFit/>
                </a:bodyPr>
                <a:lstStyle/>
                <a:p>
                  <a:pPr algn="ctr"/>
                  <a:r>
                    <a:rPr lang="en-US" altLang="zh-CN" sz="1000" dirty="0">
                      <a:latin typeface="Times New Roman" panose="02020603050405020304" pitchFamily="18" charset="0"/>
                    </a:rPr>
                    <a:t>40</a:t>
                  </a:r>
                  <a:endParaRPr lang="zh-CN" altLang="en-US" sz="1000" dirty="0">
                    <a:latin typeface="Times New Roman" panose="02020603050405020304" pitchFamily="18" charset="0"/>
                  </a:endParaRPr>
                </a:p>
              </p:txBody>
            </p:sp>
            <p:sp>
              <p:nvSpPr>
                <p:cNvPr id="113" name="文本框 112"/>
                <p:cNvSpPr txBox="1"/>
                <p:nvPr/>
              </p:nvSpPr>
              <p:spPr>
                <a:xfrm>
                  <a:off x="633292" y="4376560"/>
                  <a:ext cx="224897" cy="246221"/>
                </a:xfrm>
                <a:prstGeom prst="rect">
                  <a:avLst/>
                </a:prstGeom>
                <a:noFill/>
              </p:spPr>
              <p:txBody>
                <a:bodyPr wrap="square" lIns="0" rIns="0">
                  <a:spAutoFit/>
                </a:bodyPr>
                <a:lstStyle/>
                <a:p>
                  <a:pPr algn="ctr"/>
                  <a:r>
                    <a:rPr lang="en-US" altLang="zh-CN" sz="1000" dirty="0">
                      <a:latin typeface="Times New Roman" panose="02020603050405020304" pitchFamily="18" charset="0"/>
                    </a:rPr>
                    <a:t>60</a:t>
                  </a:r>
                  <a:endParaRPr lang="zh-CN" altLang="en-US" sz="1000" dirty="0">
                    <a:latin typeface="Times New Roman" panose="02020603050405020304" pitchFamily="18" charset="0"/>
                  </a:endParaRPr>
                </a:p>
              </p:txBody>
            </p:sp>
            <p:sp>
              <p:nvSpPr>
                <p:cNvPr id="114" name="文本框 113"/>
                <p:cNvSpPr txBox="1"/>
                <p:nvPr/>
              </p:nvSpPr>
              <p:spPr>
                <a:xfrm>
                  <a:off x="633292" y="3958862"/>
                  <a:ext cx="224897" cy="246221"/>
                </a:xfrm>
                <a:prstGeom prst="rect">
                  <a:avLst/>
                </a:prstGeom>
                <a:noFill/>
              </p:spPr>
              <p:txBody>
                <a:bodyPr wrap="square" lIns="0" rIns="0">
                  <a:spAutoFit/>
                </a:bodyPr>
                <a:lstStyle/>
                <a:p>
                  <a:pPr algn="ctr"/>
                  <a:r>
                    <a:rPr lang="en-US" altLang="zh-CN" sz="1000" dirty="0">
                      <a:latin typeface="Times New Roman" panose="02020603050405020304" pitchFamily="18" charset="0"/>
                    </a:rPr>
                    <a:t>80</a:t>
                  </a:r>
                  <a:endParaRPr lang="zh-CN" altLang="en-US" sz="1000" dirty="0">
                    <a:latin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117" name="文本框 116"/>
                  <p:cNvSpPr txBox="1"/>
                  <p:nvPr/>
                </p:nvSpPr>
                <p:spPr>
                  <a:xfrm>
                    <a:off x="1048103" y="4193143"/>
                    <a:ext cx="178447"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zh-CN" altLang="en-US" sz="1000" b="1" i="0">
                                  <a:latin typeface="Cambria Math" panose="02040503050406030204" pitchFamily="18" charset="0"/>
                                </a:rPr>
                                <m:t>𝟏</m:t>
                              </m:r>
                            </m:sub>
                          </m:sSub>
                        </m:oMath>
                      </m:oMathPara>
                    </a14:m>
                    <a:endParaRPr lang="zh-CN" altLang="en-US" sz="1000" b="1" dirty="0"/>
                  </a:p>
                </p:txBody>
              </p:sp>
            </mc:Choice>
            <mc:Fallback>
              <p:sp>
                <p:nvSpPr>
                  <p:cNvPr id="117" name="文本框 116"/>
                  <p:cNvSpPr txBox="1">
                    <a:spLocks noRot="1" noChangeAspect="1" noMove="1" noResize="1" noEditPoints="1" noAdjustHandles="1" noChangeArrowheads="1" noChangeShapeType="1" noTextEdit="1"/>
                  </p:cNvSpPr>
                  <p:nvPr/>
                </p:nvSpPr>
                <p:spPr>
                  <a:xfrm>
                    <a:off x="1048103" y="4193143"/>
                    <a:ext cx="178447" cy="153888"/>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8" name="文本框 117"/>
                  <p:cNvSpPr txBox="1"/>
                  <p:nvPr/>
                </p:nvSpPr>
                <p:spPr>
                  <a:xfrm>
                    <a:off x="1245818" y="4948921"/>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𝟐</m:t>
                              </m:r>
                            </m:sub>
                          </m:sSub>
                        </m:oMath>
                      </m:oMathPara>
                    </a14:m>
                    <a:endParaRPr lang="zh-CN" altLang="en-US" sz="1000" b="1" dirty="0"/>
                  </a:p>
                </p:txBody>
              </p:sp>
            </mc:Choice>
            <mc:Fallback>
              <p:sp>
                <p:nvSpPr>
                  <p:cNvPr id="118" name="文本框 117"/>
                  <p:cNvSpPr txBox="1">
                    <a:spLocks noRot="1" noChangeAspect="1" noMove="1" noResize="1" noEditPoints="1" noAdjustHandles="1" noChangeArrowheads="1" noChangeShapeType="1" noTextEdit="1"/>
                  </p:cNvSpPr>
                  <p:nvPr/>
                </p:nvSpPr>
                <p:spPr>
                  <a:xfrm>
                    <a:off x="1245818" y="4948921"/>
                    <a:ext cx="178446" cy="153888"/>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9" name="文本框 118"/>
                  <p:cNvSpPr txBox="1"/>
                  <p:nvPr/>
                </p:nvSpPr>
                <p:spPr>
                  <a:xfrm>
                    <a:off x="1797897" y="5466139"/>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𝟑</m:t>
                              </m:r>
                            </m:sub>
                          </m:sSub>
                        </m:oMath>
                      </m:oMathPara>
                    </a14:m>
                    <a:endParaRPr lang="zh-CN" altLang="en-US" sz="1000" b="1" dirty="0"/>
                  </a:p>
                </p:txBody>
              </p:sp>
            </mc:Choice>
            <mc:Fallback>
              <p:sp>
                <p:nvSpPr>
                  <p:cNvPr id="119" name="文本框 118"/>
                  <p:cNvSpPr txBox="1">
                    <a:spLocks noRot="1" noChangeAspect="1" noMove="1" noResize="1" noEditPoints="1" noAdjustHandles="1" noChangeArrowheads="1" noChangeShapeType="1" noTextEdit="1"/>
                  </p:cNvSpPr>
                  <p:nvPr/>
                </p:nvSpPr>
                <p:spPr>
                  <a:xfrm>
                    <a:off x="1797897" y="5466139"/>
                    <a:ext cx="178446" cy="153888"/>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 name="文本框 119"/>
                  <p:cNvSpPr txBox="1"/>
                  <p:nvPr/>
                </p:nvSpPr>
                <p:spPr>
                  <a:xfrm>
                    <a:off x="1383013" y="3972303"/>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𝟒</m:t>
                              </m:r>
                            </m:sub>
                          </m:sSub>
                        </m:oMath>
                      </m:oMathPara>
                    </a14:m>
                    <a:endParaRPr lang="zh-CN" altLang="en-US" sz="1000" b="1" dirty="0"/>
                  </a:p>
                </p:txBody>
              </p:sp>
            </mc:Choice>
            <mc:Fallback>
              <p:sp>
                <p:nvSpPr>
                  <p:cNvPr id="120" name="文本框 119"/>
                  <p:cNvSpPr txBox="1">
                    <a:spLocks noRot="1" noChangeAspect="1" noMove="1" noResize="1" noEditPoints="1" noAdjustHandles="1" noChangeArrowheads="1" noChangeShapeType="1" noTextEdit="1"/>
                  </p:cNvSpPr>
                  <p:nvPr/>
                </p:nvSpPr>
                <p:spPr>
                  <a:xfrm>
                    <a:off x="1383013" y="3972303"/>
                    <a:ext cx="178446" cy="153888"/>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1" name="文本框 120"/>
                  <p:cNvSpPr txBox="1"/>
                  <p:nvPr/>
                </p:nvSpPr>
                <p:spPr>
                  <a:xfrm>
                    <a:off x="1607857" y="4619257"/>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𝟓</m:t>
                              </m:r>
                            </m:sub>
                          </m:sSub>
                        </m:oMath>
                      </m:oMathPara>
                    </a14:m>
                    <a:endParaRPr lang="zh-CN" altLang="en-US" sz="1000" b="1" dirty="0"/>
                  </a:p>
                </p:txBody>
              </p:sp>
            </mc:Choice>
            <mc:Fallback>
              <p:sp>
                <p:nvSpPr>
                  <p:cNvPr id="121" name="文本框 120"/>
                  <p:cNvSpPr txBox="1">
                    <a:spLocks noRot="1" noChangeAspect="1" noMove="1" noResize="1" noEditPoints="1" noAdjustHandles="1" noChangeArrowheads="1" noChangeShapeType="1" noTextEdit="1"/>
                  </p:cNvSpPr>
                  <p:nvPr/>
                </p:nvSpPr>
                <p:spPr>
                  <a:xfrm>
                    <a:off x="1607857" y="4619257"/>
                    <a:ext cx="178446" cy="153888"/>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 name="文本框 121"/>
                  <p:cNvSpPr txBox="1"/>
                  <p:nvPr/>
                </p:nvSpPr>
                <p:spPr>
                  <a:xfrm>
                    <a:off x="2150444" y="5261565"/>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𝟔</m:t>
                              </m:r>
                            </m:sub>
                          </m:sSub>
                        </m:oMath>
                      </m:oMathPara>
                    </a14:m>
                    <a:endParaRPr lang="zh-CN" altLang="en-US" sz="1000" b="1" dirty="0"/>
                  </a:p>
                </p:txBody>
              </p:sp>
            </mc:Choice>
            <mc:Fallback>
              <p:sp>
                <p:nvSpPr>
                  <p:cNvPr id="122" name="文本框 121"/>
                  <p:cNvSpPr txBox="1">
                    <a:spLocks noRot="1" noChangeAspect="1" noMove="1" noResize="1" noEditPoints="1" noAdjustHandles="1" noChangeArrowheads="1" noChangeShapeType="1" noTextEdit="1"/>
                  </p:cNvSpPr>
                  <p:nvPr/>
                </p:nvSpPr>
                <p:spPr>
                  <a:xfrm>
                    <a:off x="2150444" y="5261565"/>
                    <a:ext cx="178446" cy="153888"/>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3" name="文本框 122"/>
                  <p:cNvSpPr txBox="1"/>
                  <p:nvPr/>
                </p:nvSpPr>
                <p:spPr>
                  <a:xfrm>
                    <a:off x="1710206" y="3777839"/>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𝟕</m:t>
                              </m:r>
                            </m:sub>
                          </m:sSub>
                        </m:oMath>
                      </m:oMathPara>
                    </a14:m>
                    <a:endParaRPr lang="zh-CN" altLang="en-US" sz="1000" b="1" dirty="0"/>
                  </a:p>
                </p:txBody>
              </p:sp>
            </mc:Choice>
            <mc:Fallback>
              <p:sp>
                <p:nvSpPr>
                  <p:cNvPr id="123" name="文本框 122"/>
                  <p:cNvSpPr txBox="1">
                    <a:spLocks noRot="1" noChangeAspect="1" noMove="1" noResize="1" noEditPoints="1" noAdjustHandles="1" noChangeArrowheads="1" noChangeShapeType="1" noTextEdit="1"/>
                  </p:cNvSpPr>
                  <p:nvPr/>
                </p:nvSpPr>
                <p:spPr>
                  <a:xfrm>
                    <a:off x="1710206" y="3777839"/>
                    <a:ext cx="178446" cy="153888"/>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4" name="文本框 123"/>
                  <p:cNvSpPr txBox="1"/>
                  <p:nvPr/>
                </p:nvSpPr>
                <p:spPr>
                  <a:xfrm>
                    <a:off x="2145322" y="4294184"/>
                    <a:ext cx="178446" cy="15388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𝟖</m:t>
                              </m:r>
                            </m:sub>
                          </m:sSub>
                        </m:oMath>
                      </m:oMathPara>
                    </a14:m>
                    <a:endParaRPr lang="zh-CN" altLang="en-US" sz="1000" b="1" dirty="0"/>
                  </a:p>
                </p:txBody>
              </p:sp>
            </mc:Choice>
            <mc:Fallback>
              <p:sp>
                <p:nvSpPr>
                  <p:cNvPr id="124" name="文本框 123"/>
                  <p:cNvSpPr txBox="1">
                    <a:spLocks noRot="1" noChangeAspect="1" noMove="1" noResize="1" noEditPoints="1" noAdjustHandles="1" noChangeArrowheads="1" noChangeShapeType="1" noTextEdit="1"/>
                  </p:cNvSpPr>
                  <p:nvPr/>
                </p:nvSpPr>
                <p:spPr>
                  <a:xfrm>
                    <a:off x="2145322" y="4294184"/>
                    <a:ext cx="178446" cy="153888"/>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5" name="文本框 124"/>
                  <p:cNvSpPr txBox="1"/>
                  <p:nvPr/>
                </p:nvSpPr>
                <p:spPr>
                  <a:xfrm>
                    <a:off x="2496874" y="4708180"/>
                    <a:ext cx="178446" cy="15388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𝟗</m:t>
                              </m:r>
                            </m:sub>
                          </m:sSub>
                        </m:oMath>
                      </m:oMathPara>
                    </a14:m>
                    <a:endParaRPr lang="zh-CN" altLang="en-US" sz="1000" b="1" dirty="0"/>
                  </a:p>
                </p:txBody>
              </p:sp>
            </mc:Choice>
            <mc:Fallback>
              <p:sp>
                <p:nvSpPr>
                  <p:cNvPr id="125" name="文本框 124"/>
                  <p:cNvSpPr txBox="1">
                    <a:spLocks noRot="1" noChangeAspect="1" noMove="1" noResize="1" noEditPoints="1" noAdjustHandles="1" noChangeArrowheads="1" noChangeShapeType="1" noTextEdit="1"/>
                  </p:cNvSpPr>
                  <p:nvPr/>
                </p:nvSpPr>
                <p:spPr>
                  <a:xfrm>
                    <a:off x="2496874" y="4708180"/>
                    <a:ext cx="178446" cy="153888"/>
                  </a:xfrm>
                  <a:prstGeom prst="rect">
                    <a:avLst/>
                  </a:prstGeom>
                  <a:blipFill rotWithShape="1">
                    <a:blip r:embed="rId9"/>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6" name="文本框 125"/>
                  <p:cNvSpPr txBox="1"/>
                  <p:nvPr/>
                </p:nvSpPr>
                <p:spPr>
                  <a:xfrm>
                    <a:off x="2697448" y="5065942"/>
                    <a:ext cx="178446" cy="15388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𝟏𝟎</m:t>
                              </m:r>
                            </m:sub>
                          </m:sSub>
                        </m:oMath>
                      </m:oMathPara>
                    </a14:m>
                    <a:endParaRPr lang="zh-CN" altLang="en-US" sz="1000" b="1" dirty="0"/>
                  </a:p>
                </p:txBody>
              </p:sp>
            </mc:Choice>
            <mc:Fallback>
              <p:sp>
                <p:nvSpPr>
                  <p:cNvPr id="126" name="文本框 125"/>
                  <p:cNvSpPr txBox="1">
                    <a:spLocks noRot="1" noChangeAspect="1" noMove="1" noResize="1" noEditPoints="1" noAdjustHandles="1" noChangeArrowheads="1" noChangeShapeType="1" noTextEdit="1"/>
                  </p:cNvSpPr>
                  <p:nvPr/>
                </p:nvSpPr>
                <p:spPr>
                  <a:xfrm>
                    <a:off x="2697448" y="5065942"/>
                    <a:ext cx="178446" cy="153888"/>
                  </a:xfrm>
                  <a:prstGeom prst="rect">
                    <a:avLst/>
                  </a:prstGeom>
                  <a:blipFill rotWithShape="1">
                    <a:blip r:embed="rId10"/>
                  </a:blipFill>
                </p:spPr>
                <p:txBody>
                  <a:bodyPr/>
                  <a:lstStyle/>
                  <a:p>
                    <a:r>
                      <a:rPr lang="zh-CN" altLang="en-US">
                        <a:noFill/>
                      </a:rPr>
                      <a:t> </a:t>
                    </a:r>
                  </a:p>
                </p:txBody>
              </p:sp>
            </mc:Fallback>
          </mc:AlternateContent>
        </p:grpSp>
      </p:grpSp>
      <p:grpSp>
        <p:nvGrpSpPr>
          <p:cNvPr id="142" name="组合 141"/>
          <p:cNvGrpSpPr/>
          <p:nvPr/>
        </p:nvGrpSpPr>
        <p:grpSpPr>
          <a:xfrm>
            <a:off x="4217755" y="4175906"/>
            <a:ext cx="2879685" cy="1563440"/>
            <a:chOff x="4243156" y="4283150"/>
            <a:chExt cx="2879685" cy="1563440"/>
          </a:xfrm>
        </p:grpSpPr>
        <p:cxnSp>
          <p:nvCxnSpPr>
            <p:cNvPr id="12" name="直接连接符 11"/>
            <p:cNvCxnSpPr/>
            <p:nvPr/>
          </p:nvCxnSpPr>
          <p:spPr>
            <a:xfrm>
              <a:off x="4244048" y="4498460"/>
              <a:ext cx="2560591"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44048" y="5132130"/>
              <a:ext cx="2560591"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244048" y="5765799"/>
              <a:ext cx="2560591" cy="0"/>
            </a:xfrm>
            <a:prstGeom prst="line">
              <a:avLst/>
            </a:prstGeom>
            <a:ln>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4408187" y="4447681"/>
              <a:ext cx="1577478" cy="101557"/>
              <a:chOff x="4408187" y="4447681"/>
              <a:chExt cx="1577478" cy="101557"/>
            </a:xfrm>
          </p:grpSpPr>
          <p:sp>
            <p:nvSpPr>
              <p:cNvPr id="20" name="椭圆 19"/>
              <p:cNvSpPr/>
              <p:nvPr/>
            </p:nvSpPr>
            <p:spPr>
              <a:xfrm>
                <a:off x="4408187" y="4447681"/>
                <a:ext cx="101557" cy="101557"/>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146147" y="4447681"/>
                <a:ext cx="101557" cy="101557"/>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884108" y="4447681"/>
                <a:ext cx="101557" cy="101557"/>
              </a:xfrm>
              <a:prstGeom prst="ellipse">
                <a:avLst/>
              </a:pr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4408187" y="5084806"/>
              <a:ext cx="1577478" cy="101557"/>
              <a:chOff x="4408187" y="4447681"/>
              <a:chExt cx="1577478" cy="101557"/>
            </a:xfrm>
          </p:grpSpPr>
          <p:sp>
            <p:nvSpPr>
              <p:cNvPr id="32" name="椭圆 31"/>
              <p:cNvSpPr/>
              <p:nvPr/>
            </p:nvSpPr>
            <p:spPr>
              <a:xfrm>
                <a:off x="4408187" y="4447681"/>
                <a:ext cx="101557" cy="101557"/>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146147" y="4447681"/>
                <a:ext cx="101557" cy="101557"/>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5884108" y="4447681"/>
                <a:ext cx="101557" cy="101557"/>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p:cNvSpPr/>
            <p:nvPr/>
          </p:nvSpPr>
          <p:spPr>
            <a:xfrm>
              <a:off x="4408187" y="5716886"/>
              <a:ext cx="101557" cy="101557"/>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5146147" y="5716886"/>
              <a:ext cx="101557" cy="101557"/>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5884108" y="5716886"/>
              <a:ext cx="101557" cy="101557"/>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6538669" y="5716886"/>
              <a:ext cx="101557" cy="101557"/>
            </a:xfrm>
            <a:prstGeom prst="ellipse">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p:cNvCxnSpPr>
              <a:stCxn id="20" idx="4"/>
              <a:endCxn id="32" idx="0"/>
            </p:cNvCxnSpPr>
            <p:nvPr/>
          </p:nvCxnSpPr>
          <p:spPr>
            <a:xfrm>
              <a:off x="4458966" y="4549238"/>
              <a:ext cx="0" cy="535568"/>
            </a:xfrm>
            <a:prstGeom prst="straightConnector1">
              <a:avLst/>
            </a:prstGeom>
            <a:ln w="6350" cap="sq">
              <a:tailEnd type="stealth"/>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a:stCxn id="32" idx="4"/>
            </p:cNvCxnSpPr>
            <p:nvPr/>
          </p:nvCxnSpPr>
          <p:spPr>
            <a:xfrm>
              <a:off x="4458966" y="5186363"/>
              <a:ext cx="0" cy="520153"/>
            </a:xfrm>
            <a:prstGeom prst="straightConnector1">
              <a:avLst/>
            </a:prstGeom>
            <a:ln w="6350" cap="sq">
              <a:tailEnd type="stealth"/>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5196925" y="4549238"/>
              <a:ext cx="0" cy="535568"/>
            </a:xfrm>
            <a:prstGeom prst="straightConnector1">
              <a:avLst/>
            </a:prstGeom>
            <a:ln w="6350" cap="sq">
              <a:tailEnd type="stealth"/>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5196925" y="5186363"/>
              <a:ext cx="0" cy="520153"/>
            </a:xfrm>
            <a:prstGeom prst="straightConnector1">
              <a:avLst/>
            </a:prstGeom>
            <a:ln w="6350" cap="sq">
              <a:tailEnd type="stealth"/>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5934886" y="4549238"/>
              <a:ext cx="0" cy="535568"/>
            </a:xfrm>
            <a:prstGeom prst="straightConnector1">
              <a:avLst/>
            </a:prstGeom>
            <a:ln w="6350" cap="sq">
              <a:tailEnd type="stealth"/>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5934886" y="5186363"/>
              <a:ext cx="0" cy="520153"/>
            </a:xfrm>
            <a:prstGeom prst="straightConnector1">
              <a:avLst/>
            </a:prstGeom>
            <a:ln w="9525" cap="sq">
              <a:tailEnd type="stealth"/>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21" idx="4"/>
              <a:endCxn id="32" idx="6"/>
            </p:cNvCxnSpPr>
            <p:nvPr/>
          </p:nvCxnSpPr>
          <p:spPr>
            <a:xfrm flipH="1">
              <a:off x="4509744" y="4549238"/>
              <a:ext cx="687182" cy="586347"/>
            </a:xfrm>
            <a:prstGeom prst="straightConnector1">
              <a:avLst/>
            </a:prstGeom>
            <a:ln w="6350" cap="sq">
              <a:tailEnd type="stealth"/>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21" idx="4"/>
              <a:endCxn id="56" idx="1"/>
            </p:cNvCxnSpPr>
            <p:nvPr/>
          </p:nvCxnSpPr>
          <p:spPr>
            <a:xfrm>
              <a:off x="5196926" y="4549238"/>
              <a:ext cx="702055" cy="1182521"/>
            </a:xfrm>
            <a:prstGeom prst="straightConnector1">
              <a:avLst/>
            </a:prstGeom>
            <a:ln w="6350" cap="sq">
              <a:tailEnd type="stealth"/>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a:stCxn id="36" idx="3"/>
              <a:endCxn id="54" idx="6"/>
            </p:cNvCxnSpPr>
            <p:nvPr/>
          </p:nvCxnSpPr>
          <p:spPr>
            <a:xfrm flipH="1">
              <a:off x="5247704" y="5171490"/>
              <a:ext cx="651277" cy="596175"/>
            </a:xfrm>
            <a:prstGeom prst="straightConnector1">
              <a:avLst/>
            </a:prstGeom>
            <a:ln w="6350" cap="sq">
              <a:tailEnd type="stealth"/>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a:stCxn id="36" idx="5"/>
              <a:endCxn id="59" idx="0"/>
            </p:cNvCxnSpPr>
            <p:nvPr/>
          </p:nvCxnSpPr>
          <p:spPr>
            <a:xfrm>
              <a:off x="5970792" y="5171490"/>
              <a:ext cx="618656" cy="545396"/>
            </a:xfrm>
            <a:prstGeom prst="straightConnector1">
              <a:avLst/>
            </a:prstGeom>
            <a:ln w="6350" cap="sq">
              <a:tailEnd type="stealth"/>
            </a:ln>
          </p:spPr>
          <p:style>
            <a:lnRef idx="1">
              <a:schemeClr val="accent1"/>
            </a:lnRef>
            <a:fillRef idx="0">
              <a:schemeClr val="accent1"/>
            </a:fillRef>
            <a:effectRef idx="0">
              <a:schemeClr val="accent1"/>
            </a:effectRef>
            <a:fontRef idx="minor">
              <a:schemeClr val="tx1"/>
            </a:fontRef>
          </p:style>
        </p:cxnSp>
        <p:grpSp>
          <p:nvGrpSpPr>
            <p:cNvPr id="116" name="组合 115"/>
            <p:cNvGrpSpPr/>
            <p:nvPr/>
          </p:nvGrpSpPr>
          <p:grpSpPr>
            <a:xfrm>
              <a:off x="4243156" y="4283150"/>
              <a:ext cx="1640952" cy="153888"/>
              <a:chOff x="4243156" y="4283150"/>
              <a:chExt cx="1640952" cy="153888"/>
            </a:xfrm>
          </p:grpSpPr>
          <mc:AlternateContent xmlns:mc="http://schemas.openxmlformats.org/markup-compatibility/2006">
            <mc:Choice xmlns:a14="http://schemas.microsoft.com/office/drawing/2010/main" Requires="a14">
              <p:sp>
                <p:nvSpPr>
                  <p:cNvPr id="106" name="文本框 105"/>
                  <p:cNvSpPr txBox="1"/>
                  <p:nvPr/>
                </p:nvSpPr>
                <p:spPr>
                  <a:xfrm>
                    <a:off x="4243156" y="4283150"/>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𝟏</m:t>
                              </m:r>
                            </m:sub>
                          </m:sSub>
                        </m:oMath>
                      </m:oMathPara>
                    </a14:m>
                    <a:endParaRPr lang="zh-CN" altLang="en-US" sz="1000" b="1" dirty="0"/>
                  </a:p>
                </p:txBody>
              </p:sp>
            </mc:Choice>
            <mc:Fallback>
              <p:sp>
                <p:nvSpPr>
                  <p:cNvPr id="106" name="文本框 105"/>
                  <p:cNvSpPr txBox="1">
                    <a:spLocks noRot="1" noChangeAspect="1" noMove="1" noResize="1" noEditPoints="1" noAdjustHandles="1" noChangeArrowheads="1" noChangeShapeType="1" noTextEdit="1"/>
                  </p:cNvSpPr>
                  <p:nvPr/>
                </p:nvSpPr>
                <p:spPr>
                  <a:xfrm>
                    <a:off x="4243156" y="4283150"/>
                    <a:ext cx="178446" cy="153888"/>
                  </a:xfrm>
                  <a:prstGeom prst="rect">
                    <a:avLst/>
                  </a:prstGeom>
                  <a:blipFill rotWithShape="1">
                    <a:blip r:embed="rId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 name="文本框 107"/>
                  <p:cNvSpPr txBox="1"/>
                  <p:nvPr/>
                </p:nvSpPr>
                <p:spPr>
                  <a:xfrm>
                    <a:off x="4981344" y="4283150"/>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𝟐</m:t>
                              </m:r>
                            </m:sub>
                          </m:sSub>
                        </m:oMath>
                      </m:oMathPara>
                    </a14:m>
                    <a:endParaRPr lang="zh-CN" altLang="en-US" sz="1000" b="1" dirty="0"/>
                  </a:p>
                </p:txBody>
              </p:sp>
            </mc:Choice>
            <mc:Fallback>
              <p:sp>
                <p:nvSpPr>
                  <p:cNvPr id="108" name="文本框 107"/>
                  <p:cNvSpPr txBox="1">
                    <a:spLocks noRot="1" noChangeAspect="1" noMove="1" noResize="1" noEditPoints="1" noAdjustHandles="1" noChangeArrowheads="1" noChangeShapeType="1" noTextEdit="1"/>
                  </p:cNvSpPr>
                  <p:nvPr/>
                </p:nvSpPr>
                <p:spPr>
                  <a:xfrm>
                    <a:off x="4981344" y="4283150"/>
                    <a:ext cx="178446" cy="153888"/>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 name="文本框 108"/>
                  <p:cNvSpPr txBox="1"/>
                  <p:nvPr/>
                </p:nvSpPr>
                <p:spPr>
                  <a:xfrm>
                    <a:off x="5705662" y="4283150"/>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𝟑</m:t>
                              </m:r>
                            </m:sub>
                          </m:sSub>
                        </m:oMath>
                      </m:oMathPara>
                    </a14:m>
                    <a:endParaRPr lang="zh-CN" altLang="en-US" sz="1000" b="1" dirty="0"/>
                  </a:p>
                </p:txBody>
              </p:sp>
            </mc:Choice>
            <mc:Fallback>
              <p:sp>
                <p:nvSpPr>
                  <p:cNvPr id="109" name="文本框 108"/>
                  <p:cNvSpPr txBox="1">
                    <a:spLocks noRot="1" noChangeAspect="1" noMove="1" noResize="1" noEditPoints="1" noAdjustHandles="1" noChangeArrowheads="1" noChangeShapeType="1" noTextEdit="1"/>
                  </p:cNvSpPr>
                  <p:nvPr/>
                </p:nvSpPr>
                <p:spPr>
                  <a:xfrm>
                    <a:off x="5705662" y="4283150"/>
                    <a:ext cx="178446" cy="153888"/>
                  </a:xfrm>
                  <a:prstGeom prst="rect">
                    <a:avLst/>
                  </a:prstGeom>
                  <a:blipFill rotWithShape="1">
                    <a:blip r:embed="rId3"/>
                  </a:blipFill>
                </p:spPr>
                <p:txBody>
                  <a:bodyPr/>
                  <a:lstStyle/>
                  <a:p>
                    <a:r>
                      <a:rPr lang="zh-CN" altLang="en-US">
                        <a:noFill/>
                      </a:rPr>
                      <a:t> </a:t>
                    </a:r>
                  </a:p>
                </p:txBody>
              </p:sp>
            </mc:Fallback>
          </mc:AlternateContent>
        </p:grpSp>
        <p:grpSp>
          <p:nvGrpSpPr>
            <p:cNvPr id="129" name="组合 128"/>
            <p:cNvGrpSpPr/>
            <p:nvPr/>
          </p:nvGrpSpPr>
          <p:grpSpPr>
            <a:xfrm>
              <a:off x="4243156" y="4930142"/>
              <a:ext cx="1640952" cy="153888"/>
              <a:chOff x="4243156" y="4283150"/>
              <a:chExt cx="1640952" cy="153888"/>
            </a:xfrm>
          </p:grpSpPr>
          <mc:AlternateContent xmlns:mc="http://schemas.openxmlformats.org/markup-compatibility/2006">
            <mc:Choice xmlns:a14="http://schemas.microsoft.com/office/drawing/2010/main" Requires="a14">
              <p:sp>
                <p:nvSpPr>
                  <p:cNvPr id="130" name="文本框 129"/>
                  <p:cNvSpPr txBox="1"/>
                  <p:nvPr/>
                </p:nvSpPr>
                <p:spPr>
                  <a:xfrm>
                    <a:off x="4243156" y="4283150"/>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𝟒</m:t>
                              </m:r>
                            </m:sub>
                          </m:sSub>
                        </m:oMath>
                      </m:oMathPara>
                    </a14:m>
                    <a:endParaRPr lang="zh-CN" altLang="en-US" sz="1000" b="1" dirty="0"/>
                  </a:p>
                </p:txBody>
              </p:sp>
            </mc:Choice>
            <mc:Fallback>
              <p:sp>
                <p:nvSpPr>
                  <p:cNvPr id="130" name="文本框 129"/>
                  <p:cNvSpPr txBox="1">
                    <a:spLocks noRot="1" noChangeAspect="1" noMove="1" noResize="1" noEditPoints="1" noAdjustHandles="1" noChangeArrowheads="1" noChangeShapeType="1" noTextEdit="1"/>
                  </p:cNvSpPr>
                  <p:nvPr/>
                </p:nvSpPr>
                <p:spPr>
                  <a:xfrm>
                    <a:off x="4243156" y="4283150"/>
                    <a:ext cx="178446" cy="153888"/>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1" name="文本框 130"/>
                  <p:cNvSpPr txBox="1"/>
                  <p:nvPr/>
                </p:nvSpPr>
                <p:spPr>
                  <a:xfrm>
                    <a:off x="4981344" y="4283150"/>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𝟓</m:t>
                              </m:r>
                            </m:sub>
                          </m:sSub>
                        </m:oMath>
                      </m:oMathPara>
                    </a14:m>
                    <a:endParaRPr lang="zh-CN" altLang="en-US" sz="1000" b="1" dirty="0"/>
                  </a:p>
                </p:txBody>
              </p:sp>
            </mc:Choice>
            <mc:Fallback>
              <p:sp>
                <p:nvSpPr>
                  <p:cNvPr id="131" name="文本框 130"/>
                  <p:cNvSpPr txBox="1">
                    <a:spLocks noRot="1" noChangeAspect="1" noMove="1" noResize="1" noEditPoints="1" noAdjustHandles="1" noChangeArrowheads="1" noChangeShapeType="1" noTextEdit="1"/>
                  </p:cNvSpPr>
                  <p:nvPr/>
                </p:nvSpPr>
                <p:spPr>
                  <a:xfrm>
                    <a:off x="4981344" y="4283150"/>
                    <a:ext cx="178446" cy="153888"/>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2" name="文本框 131"/>
                  <p:cNvSpPr txBox="1"/>
                  <p:nvPr/>
                </p:nvSpPr>
                <p:spPr>
                  <a:xfrm>
                    <a:off x="5705662" y="4283150"/>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𝟔</m:t>
                              </m:r>
                            </m:sub>
                          </m:sSub>
                        </m:oMath>
                      </m:oMathPara>
                    </a14:m>
                    <a:endParaRPr lang="zh-CN" altLang="en-US" sz="1000" b="1" dirty="0"/>
                  </a:p>
                </p:txBody>
              </p:sp>
            </mc:Choice>
            <mc:Fallback>
              <p:sp>
                <p:nvSpPr>
                  <p:cNvPr id="132" name="文本框 131"/>
                  <p:cNvSpPr txBox="1">
                    <a:spLocks noRot="1" noChangeAspect="1" noMove="1" noResize="1" noEditPoints="1" noAdjustHandles="1" noChangeArrowheads="1" noChangeShapeType="1" noTextEdit="1"/>
                  </p:cNvSpPr>
                  <p:nvPr/>
                </p:nvSpPr>
                <p:spPr>
                  <a:xfrm>
                    <a:off x="5705662" y="4283150"/>
                    <a:ext cx="178446" cy="153888"/>
                  </a:xfrm>
                  <a:prstGeom prst="rect">
                    <a:avLst/>
                  </a:prstGeom>
                  <a:blipFill rotWithShape="1">
                    <a:blip r:embed="rId6"/>
                  </a:blipFill>
                </p:spPr>
                <p:txBody>
                  <a:bodyPr/>
                  <a:lstStyle/>
                  <a:p>
                    <a:r>
                      <a:rPr lang="zh-CN" altLang="en-US">
                        <a:noFill/>
                      </a:rPr>
                      <a:t> </a:t>
                    </a:r>
                  </a:p>
                </p:txBody>
              </p:sp>
            </mc:Fallback>
          </mc:AlternateContent>
        </p:grpSp>
        <p:grpSp>
          <p:nvGrpSpPr>
            <p:cNvPr id="133" name="组合 132"/>
            <p:cNvGrpSpPr/>
            <p:nvPr/>
          </p:nvGrpSpPr>
          <p:grpSpPr>
            <a:xfrm>
              <a:off x="4243156" y="5568043"/>
              <a:ext cx="1566602" cy="153888"/>
              <a:chOff x="4243156" y="4283150"/>
              <a:chExt cx="1566602" cy="153888"/>
            </a:xfrm>
          </p:grpSpPr>
          <mc:AlternateContent xmlns:mc="http://schemas.openxmlformats.org/markup-compatibility/2006">
            <mc:Choice xmlns:a14="http://schemas.microsoft.com/office/drawing/2010/main" Requires="a14">
              <p:sp>
                <p:nvSpPr>
                  <p:cNvPr id="134" name="文本框 133"/>
                  <p:cNvSpPr txBox="1"/>
                  <p:nvPr/>
                </p:nvSpPr>
                <p:spPr>
                  <a:xfrm>
                    <a:off x="4243156" y="4283150"/>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𝟕</m:t>
                              </m:r>
                            </m:sub>
                          </m:sSub>
                        </m:oMath>
                      </m:oMathPara>
                    </a14:m>
                    <a:endParaRPr lang="zh-CN" altLang="en-US" sz="1000" b="1" dirty="0"/>
                  </a:p>
                </p:txBody>
              </p:sp>
            </mc:Choice>
            <mc:Fallback>
              <p:sp>
                <p:nvSpPr>
                  <p:cNvPr id="134" name="文本框 133"/>
                  <p:cNvSpPr txBox="1">
                    <a:spLocks noRot="1" noChangeAspect="1" noMove="1" noResize="1" noEditPoints="1" noAdjustHandles="1" noChangeArrowheads="1" noChangeShapeType="1" noTextEdit="1"/>
                  </p:cNvSpPr>
                  <p:nvPr/>
                </p:nvSpPr>
                <p:spPr>
                  <a:xfrm>
                    <a:off x="4243156" y="4283150"/>
                    <a:ext cx="178446" cy="153888"/>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5" name="文本框 134"/>
                  <p:cNvSpPr txBox="1"/>
                  <p:nvPr/>
                </p:nvSpPr>
                <p:spPr>
                  <a:xfrm>
                    <a:off x="4981344" y="4283150"/>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𝟖</m:t>
                              </m:r>
                            </m:sub>
                          </m:sSub>
                        </m:oMath>
                      </m:oMathPara>
                    </a14:m>
                    <a:endParaRPr lang="zh-CN" altLang="en-US" sz="1000" b="1" dirty="0"/>
                  </a:p>
                </p:txBody>
              </p:sp>
            </mc:Choice>
            <mc:Fallback>
              <p:sp>
                <p:nvSpPr>
                  <p:cNvPr id="135" name="文本框 134"/>
                  <p:cNvSpPr txBox="1">
                    <a:spLocks noRot="1" noChangeAspect="1" noMove="1" noResize="1" noEditPoints="1" noAdjustHandles="1" noChangeArrowheads="1" noChangeShapeType="1" noTextEdit="1"/>
                  </p:cNvSpPr>
                  <p:nvPr/>
                </p:nvSpPr>
                <p:spPr>
                  <a:xfrm>
                    <a:off x="4981344" y="4283150"/>
                    <a:ext cx="178446" cy="153888"/>
                  </a:xfrm>
                  <a:prstGeom prst="rect">
                    <a:avLst/>
                  </a:prstGeom>
                  <a:blipFill rotWithShape="1">
                    <a:blip r:embed="rId11"/>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6" name="文本框 135"/>
                  <p:cNvSpPr txBox="1"/>
                  <p:nvPr/>
                </p:nvSpPr>
                <p:spPr>
                  <a:xfrm>
                    <a:off x="5631312" y="4283150"/>
                    <a:ext cx="178446" cy="1538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00" b="1" i="1" smtClean="0">
                                  <a:solidFill>
                                    <a:srgbClr val="836967"/>
                                  </a:solidFill>
                                  <a:latin typeface="Cambria Math" panose="02040503050406030204" pitchFamily="18" charset="0"/>
                                </a:rPr>
                              </m:ctrlPr>
                            </m:sSubPr>
                            <m:e>
                              <m:r>
                                <a:rPr lang="zh-CN" altLang="en-US" sz="1000" b="1" i="1">
                                  <a:latin typeface="Cambria Math" panose="02040503050406030204" pitchFamily="18" charset="0"/>
                                </a:rPr>
                                <m:t>𝒉</m:t>
                              </m:r>
                            </m:e>
                            <m:sub>
                              <m:r>
                                <a:rPr lang="en-US" altLang="zh-CN" sz="1000" b="1" i="1" smtClean="0">
                                  <a:latin typeface="Cambria Math" panose="02040503050406030204" pitchFamily="18" charset="0"/>
                                </a:rPr>
                                <m:t>𝟗</m:t>
                              </m:r>
                            </m:sub>
                          </m:sSub>
                        </m:oMath>
                      </m:oMathPara>
                    </a14:m>
                    <a:endParaRPr lang="zh-CN" altLang="en-US" sz="1000" b="1" dirty="0"/>
                  </a:p>
                </p:txBody>
              </p:sp>
            </mc:Choice>
            <mc:Fallback>
              <p:sp>
                <p:nvSpPr>
                  <p:cNvPr id="136" name="文本框 135"/>
                  <p:cNvSpPr txBox="1">
                    <a:spLocks noRot="1" noChangeAspect="1" noMove="1" noResize="1" noEditPoints="1" noAdjustHandles="1" noChangeArrowheads="1" noChangeShapeType="1" noTextEdit="1"/>
                  </p:cNvSpPr>
                  <p:nvPr/>
                </p:nvSpPr>
                <p:spPr>
                  <a:xfrm>
                    <a:off x="5631312" y="4283150"/>
                    <a:ext cx="178446" cy="153888"/>
                  </a:xfrm>
                  <a:prstGeom prst="rect">
                    <a:avLst/>
                  </a:prstGeom>
                  <a:blipFill rotWithShape="1">
                    <a:blip r:embed="rId1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38" name="文本框 137"/>
                <p:cNvSpPr txBox="1"/>
                <p:nvPr/>
              </p:nvSpPr>
              <p:spPr>
                <a:xfrm>
                  <a:off x="6867194" y="4387655"/>
                  <a:ext cx="255646" cy="1615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50" b="1" i="1" smtClean="0">
                                <a:solidFill>
                                  <a:schemeClr val="tx1"/>
                                </a:solidFill>
                                <a:latin typeface="Cambria Math" panose="02040503050406030204" pitchFamily="18" charset="0"/>
                              </a:rPr>
                            </m:ctrlPr>
                          </m:sSubPr>
                          <m:e>
                            <m:r>
                              <a:rPr lang="en-US" altLang="zh-CN" sz="1050" b="1" i="1" smtClean="0">
                                <a:solidFill>
                                  <a:schemeClr val="tx1"/>
                                </a:solidFill>
                                <a:latin typeface="Cambria Math" panose="02040503050406030204" pitchFamily="18" charset="0"/>
                              </a:rPr>
                              <m:t>𝑺𝑳</m:t>
                            </m:r>
                          </m:e>
                          <m:sub>
                            <m:r>
                              <a:rPr lang="en-US" altLang="zh-CN" sz="1050" b="1" i="1" smtClean="0">
                                <a:solidFill>
                                  <a:schemeClr val="tx1"/>
                                </a:solidFill>
                                <a:latin typeface="Cambria Math" panose="02040503050406030204" pitchFamily="18" charset="0"/>
                              </a:rPr>
                              <m:t>𝟏</m:t>
                            </m:r>
                          </m:sub>
                        </m:sSub>
                      </m:oMath>
                    </m:oMathPara>
                  </a14:m>
                  <a:endParaRPr lang="zh-CN" altLang="en-US" sz="1050" b="1" dirty="0">
                    <a:solidFill>
                      <a:schemeClr val="tx1"/>
                    </a:solidFill>
                  </a:endParaRPr>
                </a:p>
              </p:txBody>
            </p:sp>
          </mc:Choice>
          <mc:Fallback>
            <p:sp>
              <p:nvSpPr>
                <p:cNvPr id="138" name="文本框 137"/>
                <p:cNvSpPr txBox="1">
                  <a:spLocks noRot="1" noChangeAspect="1" noMove="1" noResize="1" noEditPoints="1" noAdjustHandles="1" noChangeArrowheads="1" noChangeShapeType="1" noTextEdit="1"/>
                </p:cNvSpPr>
                <p:nvPr/>
              </p:nvSpPr>
              <p:spPr>
                <a:xfrm>
                  <a:off x="6867194" y="4387655"/>
                  <a:ext cx="255646" cy="161583"/>
                </a:xfrm>
                <a:prstGeom prst="rect">
                  <a:avLst/>
                </a:prstGeom>
                <a:blipFill rotWithShape="1">
                  <a:blip r:embed="rId1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9" name="文本框 138"/>
                <p:cNvSpPr txBox="1"/>
                <p:nvPr/>
              </p:nvSpPr>
              <p:spPr>
                <a:xfrm>
                  <a:off x="6867194" y="5035086"/>
                  <a:ext cx="255647" cy="1615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50" b="1" i="1" smtClean="0">
                                <a:solidFill>
                                  <a:schemeClr val="tx1"/>
                                </a:solidFill>
                                <a:latin typeface="Cambria Math" panose="02040503050406030204" pitchFamily="18" charset="0"/>
                              </a:rPr>
                            </m:ctrlPr>
                          </m:sSubPr>
                          <m:e>
                            <m:r>
                              <a:rPr lang="en-US" altLang="zh-CN" sz="1050" b="1" i="1" smtClean="0">
                                <a:solidFill>
                                  <a:schemeClr val="tx1"/>
                                </a:solidFill>
                                <a:latin typeface="Cambria Math" panose="02040503050406030204" pitchFamily="18" charset="0"/>
                              </a:rPr>
                              <m:t>𝑺𝑳</m:t>
                            </m:r>
                          </m:e>
                          <m:sub>
                            <m:r>
                              <a:rPr lang="en-US" altLang="zh-CN" sz="1050" b="1" i="1" smtClean="0">
                                <a:solidFill>
                                  <a:schemeClr val="tx1"/>
                                </a:solidFill>
                                <a:latin typeface="Cambria Math" panose="02040503050406030204" pitchFamily="18" charset="0"/>
                              </a:rPr>
                              <m:t>𝟐</m:t>
                            </m:r>
                          </m:sub>
                        </m:sSub>
                      </m:oMath>
                    </m:oMathPara>
                  </a14:m>
                  <a:endParaRPr lang="zh-CN" altLang="en-US" sz="1050" b="1" dirty="0">
                    <a:solidFill>
                      <a:schemeClr val="tx1"/>
                    </a:solidFill>
                  </a:endParaRPr>
                </a:p>
              </p:txBody>
            </p:sp>
          </mc:Choice>
          <mc:Fallback>
            <p:sp>
              <p:nvSpPr>
                <p:cNvPr id="139" name="文本框 138"/>
                <p:cNvSpPr txBox="1">
                  <a:spLocks noRot="1" noChangeAspect="1" noMove="1" noResize="1" noEditPoints="1" noAdjustHandles="1" noChangeArrowheads="1" noChangeShapeType="1" noTextEdit="1"/>
                </p:cNvSpPr>
                <p:nvPr/>
              </p:nvSpPr>
              <p:spPr>
                <a:xfrm>
                  <a:off x="6867194" y="5035086"/>
                  <a:ext cx="255647" cy="161583"/>
                </a:xfrm>
                <a:prstGeom prst="rect">
                  <a:avLst/>
                </a:prstGeom>
                <a:blipFill rotWithShape="1">
                  <a:blip r:embed="rId1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0" name="文本框 139"/>
                <p:cNvSpPr txBox="1"/>
                <p:nvPr/>
              </p:nvSpPr>
              <p:spPr>
                <a:xfrm>
                  <a:off x="6867194" y="5685007"/>
                  <a:ext cx="255647" cy="16158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zh-CN" altLang="en-US" sz="1050" b="1" i="1" smtClean="0">
                                <a:solidFill>
                                  <a:schemeClr val="tx1"/>
                                </a:solidFill>
                                <a:latin typeface="Cambria Math" panose="02040503050406030204" pitchFamily="18" charset="0"/>
                              </a:rPr>
                            </m:ctrlPr>
                          </m:sSubPr>
                          <m:e>
                            <m:r>
                              <a:rPr lang="en-US" altLang="zh-CN" sz="1050" b="1" i="1" smtClean="0">
                                <a:solidFill>
                                  <a:schemeClr val="tx1"/>
                                </a:solidFill>
                                <a:latin typeface="Cambria Math" panose="02040503050406030204" pitchFamily="18" charset="0"/>
                              </a:rPr>
                              <m:t>𝑺𝑳</m:t>
                            </m:r>
                          </m:e>
                          <m:sub>
                            <m:r>
                              <a:rPr lang="en-US" altLang="zh-CN" sz="1050" b="1" i="1" smtClean="0">
                                <a:solidFill>
                                  <a:schemeClr val="tx1"/>
                                </a:solidFill>
                                <a:latin typeface="Cambria Math" panose="02040503050406030204" pitchFamily="18" charset="0"/>
                              </a:rPr>
                              <m:t>𝟑</m:t>
                            </m:r>
                          </m:sub>
                        </m:sSub>
                      </m:oMath>
                    </m:oMathPara>
                  </a14:m>
                  <a:endParaRPr lang="zh-CN" altLang="en-US" sz="1050" b="1" dirty="0">
                    <a:solidFill>
                      <a:schemeClr val="tx1"/>
                    </a:solidFill>
                  </a:endParaRPr>
                </a:p>
              </p:txBody>
            </p:sp>
          </mc:Choice>
          <mc:Fallback>
            <p:sp>
              <p:nvSpPr>
                <p:cNvPr id="140" name="文本框 139"/>
                <p:cNvSpPr txBox="1">
                  <a:spLocks noRot="1" noChangeAspect="1" noMove="1" noResize="1" noEditPoints="1" noAdjustHandles="1" noChangeArrowheads="1" noChangeShapeType="1" noTextEdit="1"/>
                </p:cNvSpPr>
                <p:nvPr/>
              </p:nvSpPr>
              <p:spPr>
                <a:xfrm>
                  <a:off x="6867194" y="5685007"/>
                  <a:ext cx="255647" cy="161583"/>
                </a:xfrm>
                <a:prstGeom prst="rect">
                  <a:avLst/>
                </a:prstGeom>
                <a:blipFill rotWithShape="1">
                  <a:blip r:embed="rId15"/>
                </a:blipFill>
              </p:spPr>
              <p:txBody>
                <a:bodyPr/>
                <a:lstStyle/>
                <a:p>
                  <a:r>
                    <a:rPr lang="zh-CN" altLang="en-US">
                      <a:noFill/>
                    </a:rPr>
                    <a:t> </a:t>
                  </a:r>
                </a:p>
              </p:txBody>
            </p:sp>
          </mc:Fallback>
        </mc:AlternateContent>
      </p:grpSp>
      <p:graphicFrame>
        <p:nvGraphicFramePr>
          <p:cNvPr id="141" name="表格 141"/>
          <p:cNvGraphicFramePr>
            <a:graphicFrameLocks noGrp="1"/>
          </p:cNvGraphicFramePr>
          <p:nvPr>
            <p:custDataLst>
              <p:tags r:id="rId16"/>
            </p:custDataLst>
          </p:nvPr>
        </p:nvGraphicFramePr>
        <p:xfrm>
          <a:off x="4073268" y="3080013"/>
          <a:ext cx="3107092" cy="831458"/>
        </p:xfrm>
        <a:graphic>
          <a:graphicData uri="http://schemas.openxmlformats.org/drawingml/2006/table">
            <a:tbl>
              <a:tblPr firstRow="1" bandRow="1">
                <a:tableStyleId>{5C22544A-7EE6-4342-B048-85BDC9FD1C3A}</a:tableStyleId>
              </a:tblPr>
              <a:tblGrid>
                <a:gridCol w="776773"/>
                <a:gridCol w="932691"/>
                <a:gridCol w="787400"/>
                <a:gridCol w="610228"/>
              </a:tblGrid>
              <a:tr h="415729">
                <a:tc gridSpan="4">
                  <a:txBody>
                    <a:bodyPr/>
                    <a:lstStyle/>
                    <a:p>
                      <a:pPr algn="ctr">
                        <a:lnSpc>
                          <a:spcPct val="100000"/>
                        </a:lnSpc>
                      </a:pPr>
                      <a:r>
                        <a:rPr lang="en-US" altLang="zh-CN" sz="1400" dirty="0">
                          <a:solidFill>
                            <a:schemeClr val="accent1"/>
                          </a:solidFill>
                          <a:latin typeface="Times New Roman" panose="02020603050405020304" pitchFamily="18" charset="0"/>
                          <a:sym typeface="Times New Roman" panose="02020603050405020304" pitchFamily="18" charset="0"/>
                        </a:rPr>
                        <a:t>Node</a:t>
                      </a:r>
                      <a:endParaRPr lang="en-US" altLang="zh-CN" sz="1400" dirty="0">
                        <a:solidFill>
                          <a:schemeClr val="accent1"/>
                        </a:solidFill>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anchor="ctr">
                    <a:solidFill>
                      <a:schemeClr val="accent3">
                        <a:lumMod val="20000"/>
                        <a:lumOff val="80000"/>
                      </a:schemeClr>
                    </a:solidFill>
                  </a:tcPr>
                </a:tc>
                <a:tc hMerge="1">
                  <a:tcPr marL="91408" marR="91408"/>
                </a:tc>
                <a:tc hMerge="1">
                  <a:tcPr marL="91408" marR="91408"/>
                </a:tc>
                <a:tc hMerge="1">
                  <a:tcPr marL="91408" marR="91408"/>
                </a:tc>
              </a:tr>
              <a:tr h="415729">
                <a:tc>
                  <a:txBody>
                    <a:bodyPr/>
                    <a:lstStyle/>
                    <a:p>
                      <a:pPr algn="ctr">
                        <a:lnSpc>
                          <a:spcPct val="100000"/>
                        </a:lnSpc>
                      </a:pPr>
                      <a:r>
                        <a:rPr lang="en-US" altLang="zh-CN" sz="1200" dirty="0">
                          <a:latin typeface="Times New Roman" panose="02020603050405020304" pitchFamily="18" charset="0"/>
                          <a:sym typeface="Times New Roman" panose="02020603050405020304" pitchFamily="18" charset="0"/>
                        </a:rPr>
                        <a:t>layer index</a:t>
                      </a:r>
                      <a:endParaRPr lang="en-US" altLang="zh-CN" sz="1200" dirty="0">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anchor="ctr">
                    <a:gradFill>
                      <a:gsLst>
                        <a:gs pos="0">
                          <a:schemeClr val="bg1"/>
                        </a:gs>
                        <a:gs pos="100000">
                          <a:schemeClr val="tx2">
                            <a:lumMod val="20000"/>
                            <a:lumOff val="80000"/>
                          </a:schemeClr>
                        </a:gs>
                      </a:gsLst>
                      <a:lin ang="5400000" scaled="1"/>
                    </a:gradFill>
                  </a:tcPr>
                </a:tc>
                <a:tc>
                  <a:txBody>
                    <a:bodyPr/>
                    <a:lstStyle/>
                    <a:p>
                      <a:pPr algn="ctr">
                        <a:lnSpc>
                          <a:spcPct val="100000"/>
                        </a:lnSpc>
                      </a:pPr>
                      <a:r>
                        <a:rPr lang="en-US" altLang="zh-CN" sz="1200" dirty="0">
                          <a:latin typeface="Times New Roman" panose="02020603050405020304" pitchFamily="18" charset="0"/>
                          <a:sym typeface="Times New Roman" panose="02020603050405020304" pitchFamily="18" charset="0"/>
                        </a:rPr>
                        <a:t>point index</a:t>
                      </a:r>
                      <a:endParaRPr lang="en-US" altLang="zh-CN" sz="1200" dirty="0">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anchor="ctr">
                    <a:gradFill>
                      <a:gsLst>
                        <a:gs pos="0">
                          <a:schemeClr val="bg1"/>
                        </a:gs>
                        <a:gs pos="100000">
                          <a:schemeClr val="tx2">
                            <a:lumMod val="20000"/>
                            <a:lumOff val="8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latin typeface="Times New Roman" panose="02020603050405020304" pitchFamily="18" charset="0"/>
                          <a:sym typeface="Times New Roman" panose="02020603050405020304" pitchFamily="18" charset="0"/>
                        </a:rPr>
                        <a:t>parents</a:t>
                      </a:r>
                      <a:endParaRPr lang="en-US" altLang="zh-CN" sz="1200" dirty="0">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anchor="ctr">
                    <a:gradFill>
                      <a:gsLst>
                        <a:gs pos="0">
                          <a:schemeClr val="bg1"/>
                        </a:gs>
                        <a:gs pos="100000">
                          <a:schemeClr val="tx2">
                            <a:lumMod val="20000"/>
                            <a:lumOff val="80000"/>
                          </a:schemeClr>
                        </a:gs>
                      </a:gsLst>
                      <a:lin ang="5400000" scaled="1"/>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200" dirty="0">
                          <a:latin typeface="Times New Roman" panose="02020603050405020304" pitchFamily="18" charset="0"/>
                          <a:sym typeface="Times New Roman" panose="02020603050405020304" pitchFamily="18" charset="0"/>
                        </a:rPr>
                        <a:t>children</a:t>
                      </a:r>
                      <a:endParaRPr lang="en-US" altLang="zh-CN" sz="1200" dirty="0">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anchor="ctr">
                    <a:gradFill>
                      <a:gsLst>
                        <a:gs pos="0">
                          <a:schemeClr val="bg1"/>
                        </a:gs>
                        <a:gs pos="100000">
                          <a:schemeClr val="tx2">
                            <a:lumMod val="20000"/>
                            <a:lumOff val="80000"/>
                          </a:schemeClr>
                        </a:gs>
                      </a:gsLst>
                      <a:lin ang="5400000" scaled="1"/>
                    </a:gradFill>
                  </a:tcPr>
                </a:tc>
              </a:tr>
            </a:tbl>
          </a:graphicData>
        </a:graphic>
      </p:graphicFrame>
      <p:sp>
        <p:nvSpPr>
          <p:cNvPr id="25" name="矩形: 圆角 24"/>
          <p:cNvSpPr/>
          <p:nvPr/>
        </p:nvSpPr>
        <p:spPr>
          <a:xfrm>
            <a:off x="7459679" y="2752712"/>
            <a:ext cx="4253286" cy="3093392"/>
          </a:xfrm>
          <a:prstGeom prst="roundRect">
            <a:avLst>
              <a:gd name="adj" fmla="val 1332"/>
            </a:avLst>
          </a:prstGeom>
          <a:noFill/>
          <a:ln w="12700">
            <a:gradFill>
              <a:gsLst>
                <a:gs pos="0">
                  <a:schemeClr val="accent1"/>
                </a:gs>
                <a:gs pos="100000">
                  <a:schemeClr val="accent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panose="020B0604020202020204"/>
              <a:ea typeface="微软雅黑" panose="020B0503020204020204" pitchFamily="34" charset="-122"/>
            </a:endParaRPr>
          </a:p>
        </p:txBody>
      </p:sp>
      <p:sp>
        <p:nvSpPr>
          <p:cNvPr id="26" name="矩形: 圆角 25"/>
          <p:cNvSpPr/>
          <p:nvPr/>
        </p:nvSpPr>
        <p:spPr>
          <a:xfrm>
            <a:off x="8758645" y="2493657"/>
            <a:ext cx="1655354" cy="500355"/>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结果生成</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29" name="文本框 28"/>
              <p:cNvSpPr txBox="1"/>
              <p:nvPr/>
            </p:nvSpPr>
            <p:spPr>
              <a:xfrm>
                <a:off x="8672531" y="3097027"/>
                <a:ext cx="2315424" cy="234744"/>
              </a:xfrm>
              <a:prstGeom prst="rect">
                <a:avLst/>
              </a:prstGeom>
              <a:noFill/>
            </p:spPr>
            <p:txBody>
              <a:bodyPr wrap="square" lIns="0" tIns="0" rIns="0" bIns="0" rtlCol="0">
                <a:spAutoFit/>
              </a:bodyPr>
              <a:lstStyle/>
              <a:p>
                <a14:m>
                  <m:oMathPara xmlns:m="http://schemas.openxmlformats.org/officeDocument/2006/math">
                    <m:oMathParaPr>
                      <m:jc m:val="center"/>
                    </m:oMathParaPr>
                    <m:oMath xmlns:m="http://schemas.openxmlformats.org/officeDocument/2006/math">
                      <m:sSub>
                        <m:sSubPr>
                          <m:ctrlPr>
                            <a:rPr lang="zh-CN" altLang="en-US" sz="1400" b="1" i="1" smtClean="0">
                              <a:solidFill>
                                <a:schemeClr val="accent1"/>
                              </a:solidFill>
                              <a:latin typeface="Cambria Math" panose="02040503050406030204" pitchFamily="18" charset="0"/>
                            </a:rPr>
                          </m:ctrlPr>
                        </m:sSubPr>
                        <m:e>
                          <m:r>
                            <a:rPr lang="zh-CN" altLang="en-US" sz="1400" b="1" i="1">
                              <a:solidFill>
                                <a:schemeClr val="accent1"/>
                              </a:solidFill>
                              <a:latin typeface="Cambria Math" panose="02040503050406030204" pitchFamily="18" charset="0"/>
                            </a:rPr>
                            <m:t>𝒖</m:t>
                          </m:r>
                        </m:e>
                        <m:sub>
                          <m:r>
                            <a:rPr lang="zh-CN" altLang="en-US" sz="1400" b="1" i="1">
                              <a:solidFill>
                                <a:schemeClr val="accent1"/>
                              </a:solidFill>
                              <a:latin typeface="Cambria Math" panose="02040503050406030204" pitchFamily="18" charset="0"/>
                            </a:rPr>
                            <m:t>𝒑</m:t>
                          </m:r>
                        </m:sub>
                      </m:sSub>
                      <m:r>
                        <a:rPr lang="zh-CN" altLang="en-US" sz="1400" b="1" i="0">
                          <a:solidFill>
                            <a:schemeClr val="accent1"/>
                          </a:solidFill>
                          <a:latin typeface="Cambria Math" panose="02040503050406030204" pitchFamily="18" charset="0"/>
                        </a:rPr>
                        <m:t>=</m:t>
                      </m:r>
                      <m:d>
                        <m:dPr>
                          <m:begChr m:val="{"/>
                          <m:endChr m:val="}"/>
                          <m:ctrlPr>
                            <a:rPr lang="zh-CN" altLang="en-US" sz="1400" b="1" i="1">
                              <a:solidFill>
                                <a:schemeClr val="accent1"/>
                              </a:solidFill>
                              <a:latin typeface="Cambria Math" panose="02040503050406030204" pitchFamily="18" charset="0"/>
                            </a:rPr>
                          </m:ctrlPr>
                        </m:dPr>
                        <m:e>
                          <m:r>
                            <a:rPr lang="zh-CN" altLang="en-US" sz="1400" b="1" i="1">
                              <a:solidFill>
                                <a:schemeClr val="accent1"/>
                              </a:solidFill>
                              <a:latin typeface="Cambria Math" panose="02040503050406030204" pitchFamily="18" charset="0"/>
                            </a:rPr>
                            <m:t>𝒑</m:t>
                          </m:r>
                        </m:e>
                      </m:d>
                      <m:r>
                        <a:rPr lang="zh-CN" altLang="en-US" sz="1400" b="1" dirty="0">
                          <a:solidFill>
                            <a:schemeClr val="accent1"/>
                          </a:solidFill>
                          <a:latin typeface="Cambria Math" panose="02040503050406030204" pitchFamily="18" charset="0"/>
                        </a:rPr>
                        <m:t>∪</m:t>
                      </m:r>
                      <m:r>
                        <a:rPr lang="en-US" altLang="zh-CN" sz="1400" b="1" i="1" dirty="0" smtClean="0">
                          <a:solidFill>
                            <a:schemeClr val="accent1"/>
                          </a:solidFill>
                          <a:latin typeface="Cambria Math" panose="02040503050406030204" pitchFamily="18" charset="0"/>
                        </a:rPr>
                        <m:t>𝑷</m:t>
                      </m:r>
                      <m:r>
                        <a:rPr lang="en-US" altLang="zh-CN" sz="1400" b="1" i="1" dirty="0">
                          <a:solidFill>
                            <a:schemeClr val="accent1"/>
                          </a:solidFill>
                          <a:latin typeface="Cambria Math" panose="02040503050406030204" pitchFamily="18" charset="0"/>
                        </a:rPr>
                        <m:t>𝒂𝒓</m:t>
                      </m:r>
                      <m:r>
                        <a:rPr lang="en-US" altLang="zh-CN" sz="1400" b="1" i="1" dirty="0" smtClean="0">
                          <a:solidFill>
                            <a:schemeClr val="accent1"/>
                          </a:solidFill>
                          <a:latin typeface="Cambria Math" panose="02040503050406030204" pitchFamily="18" charset="0"/>
                        </a:rPr>
                        <m:t>𝑺𝒆𝒕</m:t>
                      </m:r>
                      <m:r>
                        <a:rPr lang="en-US" altLang="zh-CN" sz="1400" b="1" i="1" dirty="0" smtClean="0">
                          <a:solidFill>
                            <a:schemeClr val="accent1"/>
                          </a:solidFill>
                          <a:latin typeface="Cambria Math" panose="02040503050406030204" pitchFamily="18" charset="0"/>
                        </a:rPr>
                        <m:t>(</m:t>
                      </m:r>
                      <m:r>
                        <a:rPr lang="en-US" altLang="zh-CN" sz="1400" b="1" i="1" dirty="0" smtClean="0">
                          <a:solidFill>
                            <a:schemeClr val="accent1"/>
                          </a:solidFill>
                          <a:latin typeface="Cambria Math" panose="02040503050406030204" pitchFamily="18" charset="0"/>
                        </a:rPr>
                        <m:t>𝒑</m:t>
                      </m:r>
                      <m:r>
                        <a:rPr lang="en-US" altLang="zh-CN" sz="1400" b="1" i="1" dirty="0" smtClean="0">
                          <a:solidFill>
                            <a:schemeClr val="accent1"/>
                          </a:solidFill>
                          <a:latin typeface="Cambria Math" panose="02040503050406030204" pitchFamily="18" charset="0"/>
                        </a:rPr>
                        <m:t>)</m:t>
                      </m:r>
                    </m:oMath>
                  </m:oMathPara>
                </a14:m>
                <a:endParaRPr lang="zh-CN" altLang="en-US" sz="1400" b="1" dirty="0">
                  <a:solidFill>
                    <a:schemeClr val="accent1"/>
                  </a:solidFill>
                </a:endParaRPr>
              </a:p>
            </p:txBody>
          </p:sp>
        </mc:Choice>
        <mc:Fallback>
          <p:sp>
            <p:nvSpPr>
              <p:cNvPr id="29" name="文本框 28"/>
              <p:cNvSpPr txBox="1">
                <a:spLocks noRot="1" noChangeAspect="1" noMove="1" noResize="1" noEditPoints="1" noAdjustHandles="1" noChangeArrowheads="1" noChangeShapeType="1" noTextEdit="1"/>
              </p:cNvSpPr>
              <p:nvPr/>
            </p:nvSpPr>
            <p:spPr>
              <a:xfrm>
                <a:off x="8672531" y="3097027"/>
                <a:ext cx="2315424" cy="234744"/>
              </a:xfrm>
              <a:prstGeom prst="rect">
                <a:avLst/>
              </a:prstGeom>
              <a:blipFill rotWithShape="1">
                <a:blip r:embed="rId17"/>
                <a:stretch>
                  <a:fillRect l="-15" t="-56" r="24" b="23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矩形: 圆角 47"/>
              <p:cNvSpPr/>
              <p:nvPr/>
            </p:nvSpPr>
            <p:spPr>
              <a:xfrm>
                <a:off x="668228" y="5835064"/>
                <a:ext cx="2995722" cy="364621"/>
              </a:xfrm>
              <a:prstGeom prst="roundRect">
                <a:avLst>
                  <a:gd name="adj" fmla="val 0"/>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规模为</a:t>
                </a:r>
                <a14:m>
                  <m:oMath xmlns:m="http://schemas.openxmlformats.org/officeDocument/2006/math">
                    <m:sSub>
                      <m:sSubPr>
                        <m:ctrlPr>
                          <a:rPr lang="en-US" altLang="zh-CN" b="1" i="1" dirty="0" smtClean="0">
                            <a:solidFill>
                              <a:schemeClr val="tx1"/>
                            </a:solidFill>
                            <a:latin typeface="Cambria Math" panose="02040503050406030204" pitchFamily="18" charset="0"/>
                          </a:rPr>
                        </m:ctrlPr>
                      </m:sSubPr>
                      <m:e>
                        <m:r>
                          <a:rPr lang="en-US" altLang="zh-CN" b="1" i="1" dirty="0" smtClean="0">
                            <a:solidFill>
                              <a:schemeClr val="tx1"/>
                            </a:solidFill>
                            <a:latin typeface="Cambria Math" panose="02040503050406030204" pitchFamily="18" charset="0"/>
                          </a:rPr>
                          <m:t>𝐶</m:t>
                        </m:r>
                      </m:e>
                      <m:sub>
                        <m:r>
                          <a:rPr lang="en-US" altLang="zh-CN" b="1" i="1" dirty="0" smtClean="0">
                            <a:solidFill>
                              <a:schemeClr val="tx1"/>
                            </a:solidFill>
                            <a:latin typeface="Cambria Math" panose="02040503050406030204" pitchFamily="18" charset="0"/>
                            <a:cs typeface="Cambria Math" panose="02040503050406030204" pitchFamily="18" charset="0"/>
                          </a:rPr>
                          <m:t>𝑵</m:t>
                        </m:r>
                      </m:sub>
                    </m:sSub>
                    <m:r>
                      <a:rPr lang="en-US" altLang="zh-CN" b="1" i="1" baseline="30000" dirty="0" smtClean="0">
                        <a:solidFill>
                          <a:schemeClr val="tx1"/>
                        </a:solidFill>
                        <a:latin typeface="Cambria Math" panose="02040503050406030204" pitchFamily="18" charset="0"/>
                      </a:rPr>
                      <m:t>𝑘</m:t>
                    </m:r>
                  </m:oMath>
                </a14:m>
                <a:r>
                  <a:rPr lang="zh-CN" altLang="en-US" b="1" dirty="0">
                    <a:solidFill>
                      <a:schemeClr val="tx1"/>
                    </a:solidFill>
                  </a:rPr>
                  <a:t>的搜索空间</a:t>
                </a:r>
                <a:endParaRPr lang="zh-CN" altLang="en-US" b="1" dirty="0">
                  <a:solidFill>
                    <a:schemeClr val="tx1"/>
                  </a:solidFill>
                </a:endParaRPr>
              </a:p>
            </p:txBody>
          </p:sp>
        </mc:Choice>
        <mc:Fallback>
          <p:sp>
            <p:nvSpPr>
              <p:cNvPr id="48" name="矩形: 圆角 47"/>
              <p:cNvSpPr>
                <a:spLocks noRot="1" noChangeAspect="1" noMove="1" noResize="1" noEditPoints="1" noAdjustHandles="1" noChangeArrowheads="1" noChangeShapeType="1" noTextEdit="1"/>
              </p:cNvSpPr>
              <p:nvPr/>
            </p:nvSpPr>
            <p:spPr>
              <a:xfrm>
                <a:off x="668228" y="5835064"/>
                <a:ext cx="2995722" cy="364621"/>
              </a:xfrm>
              <a:prstGeom prst="roundRect">
                <a:avLst>
                  <a:gd name="adj" fmla="val 0"/>
                </a:avLst>
              </a:prstGeom>
              <a:blipFill rotWithShape="1">
                <a:blip r:embed="rId18"/>
                <a:stretch>
                  <a:fillRect l="-7" t="-10985" b="49"/>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63" name="矩形: 圆角 62"/>
          <p:cNvSpPr/>
          <p:nvPr/>
        </p:nvSpPr>
        <p:spPr>
          <a:xfrm>
            <a:off x="4163776" y="5835064"/>
            <a:ext cx="2995722" cy="364621"/>
          </a:xfrm>
          <a:prstGeom prst="roundRect">
            <a:avLst>
              <a:gd name="adj" fmla="val 0"/>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大量的支配检测</a:t>
            </a:r>
            <a:endParaRPr lang="zh-CN" altLang="en-US" b="1" dirty="0">
              <a:solidFill>
                <a:schemeClr val="tx1"/>
              </a:solidFill>
            </a:endParaRPr>
          </a:p>
        </p:txBody>
      </p:sp>
      <p:sp>
        <p:nvSpPr>
          <p:cNvPr id="64" name="十字形 63"/>
          <p:cNvSpPr/>
          <p:nvPr/>
        </p:nvSpPr>
        <p:spPr>
          <a:xfrm>
            <a:off x="3760449" y="5856616"/>
            <a:ext cx="321516" cy="321516"/>
          </a:xfrm>
          <a:prstGeom prst="plus">
            <a:avLst>
              <a:gd name="adj" fmla="val 397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p:cNvSpPr/>
          <p:nvPr/>
        </p:nvSpPr>
        <p:spPr>
          <a:xfrm>
            <a:off x="8088461" y="5835064"/>
            <a:ext cx="2995722" cy="364621"/>
          </a:xfrm>
          <a:prstGeom prst="roundRect">
            <a:avLst>
              <a:gd name="adj" fmla="val 0"/>
            </a:avLst>
          </a:prstGeom>
          <a:solidFill>
            <a:schemeClr val="accent3">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查询结果生成及快速验证</a:t>
            </a:r>
            <a:endParaRPr lang="zh-CN" altLang="en-US" b="1" dirty="0">
              <a:solidFill>
                <a:schemeClr val="tx1"/>
              </a:solidFill>
            </a:endParaRPr>
          </a:p>
        </p:txBody>
      </p:sp>
      <p:sp>
        <p:nvSpPr>
          <p:cNvPr id="68" name="箭头: 右 67"/>
          <p:cNvSpPr/>
          <p:nvPr/>
        </p:nvSpPr>
        <p:spPr>
          <a:xfrm>
            <a:off x="7349067" y="5892060"/>
            <a:ext cx="546100" cy="2506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iconfont-10019-4889842"/>
          <p:cNvSpPr/>
          <p:nvPr/>
        </p:nvSpPr>
        <p:spPr>
          <a:xfrm>
            <a:off x="10934241" y="3495742"/>
            <a:ext cx="228309" cy="228346"/>
          </a:xfrm>
          <a:custGeom>
            <a:avLst/>
            <a:gdLst>
              <a:gd name="T0" fmla="*/ 6393 w 12786"/>
              <a:gd name="T1" fmla="*/ 0 h 12786"/>
              <a:gd name="T2" fmla="*/ 0 w 12786"/>
              <a:gd name="T3" fmla="*/ 6393 h 12786"/>
              <a:gd name="T4" fmla="*/ 6393 w 12786"/>
              <a:gd name="T5" fmla="*/ 12786 h 12786"/>
              <a:gd name="T6" fmla="*/ 12786 w 12786"/>
              <a:gd name="T7" fmla="*/ 6393 h 12786"/>
              <a:gd name="T8" fmla="*/ 6393 w 12786"/>
              <a:gd name="T9" fmla="*/ 0 h 12786"/>
              <a:gd name="T10" fmla="*/ 6393 w 12786"/>
              <a:gd name="T11" fmla="*/ 11914 h 12786"/>
              <a:gd name="T12" fmla="*/ 871 w 12786"/>
              <a:gd name="T13" fmla="*/ 6393 h 12786"/>
              <a:gd name="T14" fmla="*/ 6393 w 12786"/>
              <a:gd name="T15" fmla="*/ 872 h 12786"/>
              <a:gd name="T16" fmla="*/ 11914 w 12786"/>
              <a:gd name="T17" fmla="*/ 6393 h 12786"/>
              <a:gd name="T18" fmla="*/ 6393 w 12786"/>
              <a:gd name="T19" fmla="*/ 11914 h 12786"/>
              <a:gd name="T20" fmla="*/ 9385 w 12786"/>
              <a:gd name="T21" fmla="*/ 3927 h 12786"/>
              <a:gd name="T22" fmla="*/ 5365 w 12786"/>
              <a:gd name="T23" fmla="*/ 7947 h 12786"/>
              <a:gd name="T24" fmla="*/ 3400 w 12786"/>
              <a:gd name="T25" fmla="*/ 5982 h 12786"/>
              <a:gd name="T26" fmla="*/ 2784 w 12786"/>
              <a:gd name="T27" fmla="*/ 5982 h 12786"/>
              <a:gd name="T28" fmla="*/ 2784 w 12786"/>
              <a:gd name="T29" fmla="*/ 6598 h 12786"/>
              <a:gd name="T30" fmla="*/ 5044 w 12786"/>
              <a:gd name="T31" fmla="*/ 8859 h 12786"/>
              <a:gd name="T32" fmla="*/ 5366 w 12786"/>
              <a:gd name="T33" fmla="*/ 8984 h 12786"/>
              <a:gd name="T34" fmla="*/ 5686 w 12786"/>
              <a:gd name="T35" fmla="*/ 8859 h 12786"/>
              <a:gd name="T36" fmla="*/ 10002 w 12786"/>
              <a:gd name="T37" fmla="*/ 4544 h 12786"/>
              <a:gd name="T38" fmla="*/ 10002 w 12786"/>
              <a:gd name="T39" fmla="*/ 3927 h 12786"/>
              <a:gd name="T40" fmla="*/ 9385 w 12786"/>
              <a:gd name="T41" fmla="*/ 3927 h 1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6" h="12786">
                <a:moveTo>
                  <a:pt x="6393" y="0"/>
                </a:moveTo>
                <a:cubicBezTo>
                  <a:pt x="2862" y="0"/>
                  <a:pt x="0" y="2862"/>
                  <a:pt x="0" y="6393"/>
                </a:cubicBezTo>
                <a:cubicBezTo>
                  <a:pt x="0" y="9924"/>
                  <a:pt x="2862" y="12786"/>
                  <a:pt x="6393" y="12786"/>
                </a:cubicBezTo>
                <a:cubicBezTo>
                  <a:pt x="9924" y="12786"/>
                  <a:pt x="12786" y="9924"/>
                  <a:pt x="12786" y="6393"/>
                </a:cubicBezTo>
                <a:cubicBezTo>
                  <a:pt x="12786" y="2862"/>
                  <a:pt x="9924" y="0"/>
                  <a:pt x="6393" y="0"/>
                </a:cubicBezTo>
                <a:close/>
                <a:moveTo>
                  <a:pt x="6393" y="11914"/>
                </a:moveTo>
                <a:cubicBezTo>
                  <a:pt x="3344" y="11914"/>
                  <a:pt x="871" y="9442"/>
                  <a:pt x="871" y="6393"/>
                </a:cubicBezTo>
                <a:cubicBezTo>
                  <a:pt x="871" y="3344"/>
                  <a:pt x="3344" y="872"/>
                  <a:pt x="6393" y="872"/>
                </a:cubicBezTo>
                <a:cubicBezTo>
                  <a:pt x="9442" y="872"/>
                  <a:pt x="11914" y="3344"/>
                  <a:pt x="11914" y="6393"/>
                </a:cubicBezTo>
                <a:cubicBezTo>
                  <a:pt x="11914" y="9442"/>
                  <a:pt x="9442" y="11914"/>
                  <a:pt x="6393" y="11914"/>
                </a:cubicBezTo>
                <a:close/>
                <a:moveTo>
                  <a:pt x="9385" y="3927"/>
                </a:moveTo>
                <a:lnTo>
                  <a:pt x="5365" y="7947"/>
                </a:lnTo>
                <a:lnTo>
                  <a:pt x="3400" y="5982"/>
                </a:lnTo>
                <a:cubicBezTo>
                  <a:pt x="3230" y="5811"/>
                  <a:pt x="2954" y="5812"/>
                  <a:pt x="2784" y="5982"/>
                </a:cubicBezTo>
                <a:cubicBezTo>
                  <a:pt x="2614" y="6152"/>
                  <a:pt x="2614" y="6428"/>
                  <a:pt x="2784" y="6598"/>
                </a:cubicBezTo>
                <a:lnTo>
                  <a:pt x="5044" y="8859"/>
                </a:lnTo>
                <a:cubicBezTo>
                  <a:pt x="5133" y="8947"/>
                  <a:pt x="5250" y="8987"/>
                  <a:pt x="5366" y="8984"/>
                </a:cubicBezTo>
                <a:cubicBezTo>
                  <a:pt x="5482" y="8987"/>
                  <a:pt x="5598" y="8947"/>
                  <a:pt x="5686" y="8859"/>
                </a:cubicBezTo>
                <a:lnTo>
                  <a:pt x="10002" y="4544"/>
                </a:lnTo>
                <a:cubicBezTo>
                  <a:pt x="10172" y="4373"/>
                  <a:pt x="10172" y="4097"/>
                  <a:pt x="10002" y="3927"/>
                </a:cubicBezTo>
                <a:cubicBezTo>
                  <a:pt x="9831" y="3757"/>
                  <a:pt x="9556" y="3757"/>
                  <a:pt x="9385" y="3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8" name="组合 187"/>
          <p:cNvGrpSpPr/>
          <p:nvPr/>
        </p:nvGrpSpPr>
        <p:grpSpPr>
          <a:xfrm>
            <a:off x="7658638" y="3466298"/>
            <a:ext cx="3139110" cy="505576"/>
            <a:chOff x="7676660" y="3586838"/>
            <a:chExt cx="3139110" cy="539353"/>
          </a:xfrm>
        </p:grpSpPr>
        <mc:AlternateContent xmlns:mc="http://schemas.openxmlformats.org/markup-compatibility/2006">
          <mc:Choice xmlns:a14="http://schemas.microsoft.com/office/drawing/2010/main" Requires="a14">
            <p:sp>
              <p:nvSpPr>
                <p:cNvPr id="143" name="矩形: 圆角 142"/>
                <p:cNvSpPr/>
                <p:nvPr/>
              </p:nvSpPr>
              <p:spPr>
                <a:xfrm>
                  <a:off x="8044960" y="3597277"/>
                  <a:ext cx="845040" cy="284583"/>
                </a:xfrm>
                <a:prstGeom prst="round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 xmlns:m="http://schemas.openxmlformats.org/officeDocument/2006/math">
                      <m:sSub>
                        <m:sSubPr>
                          <m:ctrlPr>
                            <a:rPr lang="zh-CN" altLang="en-US" sz="1200" b="1" i="1" dirty="0" smtClean="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zh-CN" altLang="en-US" sz="1200" b="1" i="0" dirty="0">
                              <a:solidFill>
                                <a:schemeClr val="tx1"/>
                              </a:solidFill>
                              <a:latin typeface="Cambria Math" panose="02040503050406030204" pitchFamily="18" charset="0"/>
                            </a:rPr>
                            <m:t>𝟏</m:t>
                          </m:r>
                        </m:sub>
                      </m:sSub>
                      <m:r>
                        <a:rPr lang="zh-CN" altLang="en-US" sz="1200" b="1" i="0" dirty="0">
                          <a:solidFill>
                            <a:schemeClr val="tx1"/>
                          </a:solidFill>
                          <a:latin typeface="Cambria Math" panose="02040503050406030204" pitchFamily="18" charset="0"/>
                        </a:rPr>
                        <m:t>,</m:t>
                      </m:r>
                      <m:sSub>
                        <m:sSubPr>
                          <m:ctrlPr>
                            <a:rPr lang="zh-CN" altLang="en-US" sz="1200" b="1" i="1" dirty="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zh-CN" altLang="en-US" sz="1200" b="1" i="0" dirty="0">
                              <a:solidFill>
                                <a:schemeClr val="tx1"/>
                              </a:solidFill>
                              <a:latin typeface="Cambria Math" panose="02040503050406030204" pitchFamily="18" charset="0"/>
                            </a:rPr>
                            <m:t>𝟐</m:t>
                          </m:r>
                        </m:sub>
                      </m:sSub>
                    </m:oMath>
                  </a14:m>
                  <a:r>
                    <a:rPr lang="zh-CN" altLang="en-US" sz="1200" b="1" dirty="0">
                      <a:solidFill>
                        <a:schemeClr val="tx1"/>
                      </a:solidFill>
                    </a:rPr>
                    <a:t> </a:t>
                  </a:r>
                  <a14:m>
                    <m:oMath xmlns:m="http://schemas.openxmlformats.org/officeDocument/2006/math">
                      <m:r>
                        <a:rPr lang="zh-CN" altLang="en-US" sz="1200" b="1" dirty="0">
                          <a:solidFill>
                            <a:schemeClr val="tx1"/>
                          </a:solidFill>
                          <a:latin typeface="Cambria Math" panose="02040503050406030204" pitchFamily="18" charset="0"/>
                        </a:rPr>
                        <m:t>,</m:t>
                      </m:r>
                      <m:sSub>
                        <m:sSubPr>
                          <m:ctrlPr>
                            <a:rPr lang="zh-CN" altLang="en-US" sz="1200" b="1" i="1" dirty="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0" dirty="0" smtClean="0">
                              <a:solidFill>
                                <a:schemeClr val="tx1"/>
                              </a:solidFill>
                              <a:latin typeface="Cambria Math" panose="02040503050406030204" pitchFamily="18" charset="0"/>
                            </a:rPr>
                            <m:t>𝟑</m:t>
                          </m:r>
                        </m:sub>
                      </m:sSub>
                    </m:oMath>
                  </a14:m>
                  <a:endParaRPr lang="zh-CN" altLang="en-US" sz="1200" b="1" dirty="0">
                    <a:solidFill>
                      <a:schemeClr val="tx1"/>
                    </a:solidFill>
                  </a:endParaRPr>
                </a:p>
              </p:txBody>
            </p:sp>
          </mc:Choice>
          <mc:Fallback>
            <p:sp>
              <p:nvSpPr>
                <p:cNvPr id="143" name="矩形: 圆角 142"/>
                <p:cNvSpPr>
                  <a:spLocks noRot="1" noChangeAspect="1" noMove="1" noResize="1" noEditPoints="1" noAdjustHandles="1" noChangeArrowheads="1" noChangeShapeType="1" noTextEdit="1"/>
                </p:cNvSpPr>
                <p:nvPr/>
              </p:nvSpPr>
              <p:spPr>
                <a:xfrm>
                  <a:off x="8044960" y="3597277"/>
                  <a:ext cx="845040" cy="284583"/>
                </a:xfrm>
                <a:prstGeom prst="roundRect">
                  <a:avLst/>
                </a:prstGeom>
                <a:blipFill rotWithShape="1">
                  <a:blip r:embed="rId19"/>
                </a:blip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44" name="矩形: 圆角 143"/>
            <p:cNvSpPr/>
            <p:nvPr/>
          </p:nvSpPr>
          <p:spPr>
            <a:xfrm>
              <a:off x="7676660" y="3586838"/>
              <a:ext cx="300862" cy="300862"/>
            </a:xfrm>
            <a:prstGeom prst="roundRect">
              <a:avLst>
                <a:gd name="adj" fmla="val 20888"/>
              </a:avLst>
            </a:prstGeom>
            <a:solidFill>
              <a:schemeClr val="accent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Arial" panose="020B0604020202020204" pitchFamily="34" charset="0"/>
                </a:rPr>
                <a:t>1</a:t>
              </a:r>
              <a:endParaRPr lang="zh-CN" altLang="en-US" sz="1400" b="1" dirty="0">
                <a:solidFill>
                  <a:schemeClr val="bg1"/>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145" name="矩形: 圆角 144"/>
                <p:cNvSpPr/>
                <p:nvPr/>
              </p:nvSpPr>
              <p:spPr>
                <a:xfrm>
                  <a:off x="9631282" y="3597277"/>
                  <a:ext cx="1184488" cy="284583"/>
                </a:xfrm>
                <a:prstGeom prst="round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zh-CN" altLang="en-US" sz="1200" b="1" i="1" dirty="0" smtClean="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zh-CN" altLang="en-US" sz="1200" b="1" i="0" dirty="0">
                                <a:solidFill>
                                  <a:schemeClr val="tx1"/>
                                </a:solidFill>
                                <a:latin typeface="Cambria Math" panose="02040503050406030204" pitchFamily="18" charset="0"/>
                              </a:rPr>
                              <m:t>𝟏</m:t>
                            </m:r>
                          </m:sub>
                        </m:sSub>
                        <m:r>
                          <a:rPr lang="zh-CN" altLang="en-US" sz="1200" b="1" i="0" dirty="0" smtClean="0">
                            <a:solidFill>
                              <a:schemeClr val="tx1"/>
                            </a:solidFill>
                            <a:latin typeface="Cambria Math" panose="02040503050406030204" pitchFamily="18" charset="0"/>
                          </a:rPr>
                          <m:t>∪</m:t>
                        </m:r>
                        <m:sSub>
                          <m:sSubPr>
                            <m:ctrlPr>
                              <a:rPr lang="zh-CN" altLang="en-US" sz="1200" b="1" i="1" dirty="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zh-CN" altLang="en-US" sz="1200" b="1" i="0" dirty="0">
                                <a:solidFill>
                                  <a:schemeClr val="tx1"/>
                                </a:solidFill>
                                <a:latin typeface="Cambria Math" panose="02040503050406030204" pitchFamily="18" charset="0"/>
                              </a:rPr>
                              <m:t>𝟐</m:t>
                            </m:r>
                          </m:sub>
                        </m:sSub>
                        <m:r>
                          <a:rPr lang="zh-CN" altLang="en-US" sz="1200" b="1" dirty="0">
                            <a:solidFill>
                              <a:schemeClr val="tx1"/>
                            </a:solidFill>
                            <a:latin typeface="Cambria Math" panose="02040503050406030204" pitchFamily="18" charset="0"/>
                          </a:rPr>
                          <m:t>∪</m:t>
                        </m:r>
                        <m:sSub>
                          <m:sSubPr>
                            <m:ctrlPr>
                              <a:rPr lang="zh-CN" altLang="en-US" sz="1200" b="1" i="1" dirty="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0" dirty="0" smtClean="0">
                                <a:solidFill>
                                  <a:schemeClr val="tx1"/>
                                </a:solidFill>
                                <a:latin typeface="Cambria Math" panose="02040503050406030204" pitchFamily="18" charset="0"/>
                              </a:rPr>
                              <m:t>𝟑</m:t>
                            </m:r>
                          </m:sub>
                        </m:sSub>
                        <m:r>
                          <a:rPr lang="en-US" altLang="zh-CN" sz="1200" b="1" i="1" dirty="0" smtClean="0">
                            <a:solidFill>
                              <a:schemeClr val="tx1"/>
                            </a:solidFill>
                            <a:latin typeface="Cambria Math" panose="02040503050406030204" pitchFamily="18" charset="0"/>
                          </a:rPr>
                          <m:t>,</m:t>
                        </m:r>
                        <m:r>
                          <a:rPr lang="en-US" altLang="zh-CN" sz="1200" b="1" i="1" dirty="0" smtClean="0">
                            <a:solidFill>
                              <a:schemeClr val="tx1"/>
                            </a:solidFill>
                            <a:latin typeface="Cambria Math" panose="02040503050406030204" pitchFamily="18" charset="0"/>
                          </a:rPr>
                          <m:t>𝟑</m:t>
                        </m:r>
                      </m:oMath>
                    </m:oMathPara>
                  </a14:m>
                  <a:endParaRPr lang="zh-CN" altLang="en-US" sz="1200" b="1" dirty="0">
                    <a:solidFill>
                      <a:schemeClr val="tx1"/>
                    </a:solidFill>
                  </a:endParaRPr>
                </a:p>
              </p:txBody>
            </p:sp>
          </mc:Choice>
          <mc:Fallback>
            <p:sp>
              <p:nvSpPr>
                <p:cNvPr id="145" name="矩形: 圆角 144"/>
                <p:cNvSpPr>
                  <a:spLocks noRot="1" noChangeAspect="1" noMove="1" noResize="1" noEditPoints="1" noAdjustHandles="1" noChangeArrowheads="1" noChangeShapeType="1" noTextEdit="1"/>
                </p:cNvSpPr>
                <p:nvPr/>
              </p:nvSpPr>
              <p:spPr>
                <a:xfrm>
                  <a:off x="9631282" y="3597277"/>
                  <a:ext cx="1184488" cy="284583"/>
                </a:xfrm>
                <a:prstGeom prst="roundRect">
                  <a:avLst/>
                </a:prstGeom>
                <a:blipFill rotWithShape="1">
                  <a:blip r:embed="rId20"/>
                </a:blip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57" name="直接箭头连接符 156"/>
            <p:cNvCxnSpPr>
              <a:stCxn id="143" idx="3"/>
              <a:endCxn id="145" idx="1"/>
            </p:cNvCxnSpPr>
            <p:nvPr/>
          </p:nvCxnSpPr>
          <p:spPr>
            <a:xfrm>
              <a:off x="8890000" y="3739569"/>
              <a:ext cx="741282" cy="0"/>
            </a:xfrm>
            <a:prstGeom prst="straightConnector1">
              <a:avLst/>
            </a:prstGeom>
            <a:ln w="6350" cap="sq">
              <a:tailEnd type="triangle"/>
            </a:ln>
          </p:spPr>
          <p:style>
            <a:lnRef idx="1">
              <a:schemeClr val="accent1"/>
            </a:lnRef>
            <a:fillRef idx="0">
              <a:schemeClr val="accent1"/>
            </a:fillRef>
            <a:effectRef idx="0">
              <a:schemeClr val="accent1"/>
            </a:effectRef>
            <a:fontRef idx="minor">
              <a:schemeClr val="tx1"/>
            </a:fontRef>
          </p:style>
        </p:cxnSp>
        <p:sp>
          <p:nvSpPr>
            <p:cNvPr id="185" name="文本框 184"/>
            <p:cNvSpPr txBox="1"/>
            <p:nvPr/>
          </p:nvSpPr>
          <p:spPr>
            <a:xfrm>
              <a:off x="8136023" y="3849192"/>
              <a:ext cx="674148" cy="276999"/>
            </a:xfrm>
            <a:prstGeom prst="rect">
              <a:avLst/>
            </a:prstGeom>
            <a:noFill/>
          </p:spPr>
          <p:txBody>
            <a:bodyPr wrap="square">
              <a:spAutoFit/>
            </a:bodyPr>
            <a:lstStyle/>
            <a:p>
              <a:pPr algn="ctr"/>
              <a:r>
                <a:rPr lang="en-US" altLang="zh-CN" sz="1200" dirty="0">
                  <a:latin typeface="Times New Roman" panose="02020603050405020304" pitchFamily="18" charset="0"/>
                </a:rPr>
                <a:t>Layer 1</a:t>
              </a:r>
              <a:endParaRPr lang="zh-CN" altLang="en-US" sz="1200" dirty="0">
                <a:latin typeface="Times New Roman" panose="02020603050405020304" pitchFamily="18" charset="0"/>
              </a:endParaRPr>
            </a:p>
          </p:txBody>
        </p:sp>
      </p:grpSp>
      <p:grpSp>
        <p:nvGrpSpPr>
          <p:cNvPr id="24" name="组合 23"/>
          <p:cNvGrpSpPr/>
          <p:nvPr/>
        </p:nvGrpSpPr>
        <p:grpSpPr>
          <a:xfrm>
            <a:off x="7658638" y="4060808"/>
            <a:ext cx="3614276" cy="1633658"/>
            <a:chOff x="7676660" y="4127070"/>
            <a:chExt cx="3929023" cy="1742802"/>
          </a:xfrm>
        </p:grpSpPr>
        <mc:AlternateContent xmlns:mc="http://schemas.openxmlformats.org/markup-compatibility/2006">
          <mc:Choice xmlns:a14="http://schemas.microsoft.com/office/drawing/2010/main" Requires="a14">
            <p:sp>
              <p:nvSpPr>
                <p:cNvPr id="146" name="矩形: 圆角 145"/>
                <p:cNvSpPr/>
                <p:nvPr/>
              </p:nvSpPr>
              <p:spPr>
                <a:xfrm>
                  <a:off x="8044960" y="5111164"/>
                  <a:ext cx="845040" cy="284583"/>
                </a:xfrm>
                <a:prstGeom prst="round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zh-CN" altLang="en-US" sz="1200" b="1" i="1" dirty="0" smtClean="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𝟓</m:t>
                            </m:r>
                          </m:sub>
                        </m:sSub>
                        <m:r>
                          <a:rPr lang="zh-CN" altLang="en-US" sz="1200" b="1" i="0" dirty="0">
                            <a:solidFill>
                              <a:schemeClr val="tx1"/>
                            </a:solidFill>
                            <a:latin typeface="Cambria Math" panose="02040503050406030204" pitchFamily="18" charset="0"/>
                          </a:rPr>
                          <m:t>,</m:t>
                        </m:r>
                        <m:sSub>
                          <m:sSubPr>
                            <m:ctrlPr>
                              <a:rPr lang="zh-CN" altLang="en-US" sz="1200" b="1" i="1" dirty="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𝟔</m:t>
                            </m:r>
                          </m:sub>
                        </m:sSub>
                      </m:oMath>
                    </m:oMathPara>
                  </a14:m>
                  <a:endParaRPr lang="zh-CN" altLang="en-US" sz="1200" b="1" dirty="0">
                    <a:solidFill>
                      <a:schemeClr val="tx1"/>
                    </a:solidFill>
                  </a:endParaRPr>
                </a:p>
              </p:txBody>
            </p:sp>
          </mc:Choice>
          <mc:Fallback>
            <p:sp>
              <p:nvSpPr>
                <p:cNvPr id="146" name="矩形: 圆角 145"/>
                <p:cNvSpPr>
                  <a:spLocks noRot="1" noChangeAspect="1" noMove="1" noResize="1" noEditPoints="1" noAdjustHandles="1" noChangeArrowheads="1" noChangeShapeType="1" noTextEdit="1"/>
                </p:cNvSpPr>
                <p:nvPr/>
              </p:nvSpPr>
              <p:spPr>
                <a:xfrm>
                  <a:off x="8044960" y="5111164"/>
                  <a:ext cx="845040" cy="284583"/>
                </a:xfrm>
                <a:prstGeom prst="roundRect">
                  <a:avLst/>
                </a:prstGeom>
                <a:blipFill rotWithShape="1">
                  <a:blip r:embed="rId21"/>
                </a:blip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8" name="矩形: 圆角 147"/>
                <p:cNvSpPr/>
                <p:nvPr/>
              </p:nvSpPr>
              <p:spPr>
                <a:xfrm>
                  <a:off x="9618797" y="4337498"/>
                  <a:ext cx="674148" cy="284583"/>
                </a:xfrm>
                <a:prstGeom prst="round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zh-CN" altLang="en-US" sz="1200" b="1" i="1" dirty="0" smtClean="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𝟓</m:t>
                            </m:r>
                          </m:sub>
                        </m:sSub>
                        <m:r>
                          <a:rPr lang="en-US" altLang="zh-CN" sz="1200" b="1" i="1" dirty="0">
                            <a:solidFill>
                              <a:schemeClr val="tx1"/>
                            </a:solidFill>
                            <a:latin typeface="Cambria Math" panose="02040503050406030204" pitchFamily="18" charset="0"/>
                          </a:rPr>
                          <m:t>,</m:t>
                        </m:r>
                        <m:r>
                          <a:rPr lang="en-US" altLang="zh-CN" sz="1200" b="1" i="1" dirty="0" smtClean="0">
                            <a:solidFill>
                              <a:schemeClr val="tx1"/>
                            </a:solidFill>
                            <a:latin typeface="Cambria Math" panose="02040503050406030204" pitchFamily="18" charset="0"/>
                          </a:rPr>
                          <m:t>𝟐</m:t>
                        </m:r>
                      </m:oMath>
                    </m:oMathPara>
                  </a14:m>
                  <a:endParaRPr lang="zh-CN" altLang="en-US" sz="1200" b="1" dirty="0">
                    <a:solidFill>
                      <a:schemeClr val="tx1"/>
                    </a:solidFill>
                  </a:endParaRPr>
                </a:p>
              </p:txBody>
            </p:sp>
          </mc:Choice>
          <mc:Fallback>
            <p:sp>
              <p:nvSpPr>
                <p:cNvPr id="148" name="矩形: 圆角 147"/>
                <p:cNvSpPr>
                  <a:spLocks noRot="1" noChangeAspect="1" noMove="1" noResize="1" noEditPoints="1" noAdjustHandles="1" noChangeArrowheads="1" noChangeShapeType="1" noTextEdit="1"/>
                </p:cNvSpPr>
                <p:nvPr/>
              </p:nvSpPr>
              <p:spPr>
                <a:xfrm>
                  <a:off x="9618797" y="4337498"/>
                  <a:ext cx="674148" cy="284583"/>
                </a:xfrm>
                <a:prstGeom prst="roundRect">
                  <a:avLst/>
                </a:prstGeom>
                <a:blipFill rotWithShape="1">
                  <a:blip r:embed="rId22"/>
                </a:blip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9" name="矩形: 圆角 148"/>
                <p:cNvSpPr/>
                <p:nvPr/>
              </p:nvSpPr>
              <p:spPr>
                <a:xfrm>
                  <a:off x="9618797" y="5111164"/>
                  <a:ext cx="674148" cy="284583"/>
                </a:xfrm>
                <a:prstGeom prst="round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zh-CN" altLang="en-US" sz="1200" b="1" i="1" dirty="0" smtClean="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𝟔</m:t>
                            </m:r>
                          </m:sub>
                        </m:sSub>
                        <m:r>
                          <a:rPr lang="en-US" altLang="zh-CN" sz="1200" b="1" i="1" dirty="0">
                            <a:solidFill>
                              <a:schemeClr val="tx1"/>
                            </a:solidFill>
                            <a:latin typeface="Cambria Math" panose="02040503050406030204" pitchFamily="18" charset="0"/>
                          </a:rPr>
                          <m:t>,</m:t>
                        </m:r>
                        <m:r>
                          <a:rPr lang="en-US" altLang="zh-CN" sz="1200" b="1" i="1" dirty="0" smtClean="0">
                            <a:solidFill>
                              <a:schemeClr val="tx1"/>
                            </a:solidFill>
                            <a:latin typeface="Cambria Math" panose="02040503050406030204" pitchFamily="18" charset="0"/>
                          </a:rPr>
                          <m:t>𝟐</m:t>
                        </m:r>
                      </m:oMath>
                    </m:oMathPara>
                  </a14:m>
                  <a:endParaRPr lang="zh-CN" altLang="en-US" sz="1200" b="1" dirty="0">
                    <a:solidFill>
                      <a:schemeClr val="tx1"/>
                    </a:solidFill>
                  </a:endParaRPr>
                </a:p>
              </p:txBody>
            </p:sp>
          </mc:Choice>
          <mc:Fallback>
            <p:sp>
              <p:nvSpPr>
                <p:cNvPr id="149" name="矩形: 圆角 148"/>
                <p:cNvSpPr>
                  <a:spLocks noRot="1" noChangeAspect="1" noMove="1" noResize="1" noEditPoints="1" noAdjustHandles="1" noChangeArrowheads="1" noChangeShapeType="1" noTextEdit="1"/>
                </p:cNvSpPr>
                <p:nvPr/>
              </p:nvSpPr>
              <p:spPr>
                <a:xfrm>
                  <a:off x="9618797" y="5111164"/>
                  <a:ext cx="674148" cy="284583"/>
                </a:xfrm>
                <a:prstGeom prst="roundRect">
                  <a:avLst/>
                </a:prstGeom>
                <a:blipFill rotWithShape="1">
                  <a:blip r:embed="rId23"/>
                </a:blip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0" name="矩形: 圆角 149"/>
                <p:cNvSpPr/>
                <p:nvPr/>
              </p:nvSpPr>
              <p:spPr>
                <a:xfrm>
                  <a:off x="9618797" y="5585289"/>
                  <a:ext cx="875636" cy="284583"/>
                </a:xfrm>
                <a:prstGeom prst="roundRect">
                  <a:avLst/>
                </a:prstGeom>
                <a:solidFill>
                  <a:schemeClr val="accent6">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zh-CN" altLang="en-US" sz="1200" b="1" i="1" dirty="0" smtClean="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a:solidFill>
                                  <a:schemeClr val="tx1"/>
                                </a:solidFill>
                                <a:latin typeface="Cambria Math" panose="02040503050406030204" pitchFamily="18" charset="0"/>
                              </a:rPr>
                              <m:t>𝟔</m:t>
                            </m:r>
                          </m:sub>
                        </m:sSub>
                        <m:r>
                          <a:rPr lang="zh-CN" altLang="en-US" sz="1200" b="1" dirty="0">
                            <a:solidFill>
                              <a:schemeClr val="tx1"/>
                            </a:solidFill>
                            <a:latin typeface="Cambria Math" panose="02040503050406030204" pitchFamily="18" charset="0"/>
                          </a:rPr>
                          <m:t>∪</m:t>
                        </m:r>
                        <m:sSub>
                          <m:sSubPr>
                            <m:ctrlPr>
                              <a:rPr lang="zh-CN" altLang="en-US" sz="1200" b="1" i="1" dirty="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𝟓</m:t>
                            </m:r>
                          </m:sub>
                        </m:sSub>
                        <m:r>
                          <a:rPr lang="en-US" altLang="zh-CN" sz="1200" b="1" i="1" dirty="0">
                            <a:solidFill>
                              <a:schemeClr val="tx1"/>
                            </a:solidFill>
                            <a:latin typeface="Cambria Math" panose="02040503050406030204" pitchFamily="18" charset="0"/>
                          </a:rPr>
                          <m:t>,</m:t>
                        </m:r>
                        <m:r>
                          <a:rPr lang="en-US" altLang="zh-CN" sz="1200" b="1" i="0" dirty="0" smtClean="0">
                            <a:solidFill>
                              <a:schemeClr val="tx1"/>
                            </a:solidFill>
                            <a:latin typeface="Cambria Math" panose="02040503050406030204" pitchFamily="18" charset="0"/>
                          </a:rPr>
                          <m:t>𝟒</m:t>
                        </m:r>
                      </m:oMath>
                    </m:oMathPara>
                  </a14:m>
                  <a:endParaRPr lang="zh-CN" altLang="en-US" sz="1200" b="1" dirty="0">
                    <a:solidFill>
                      <a:schemeClr val="tx1"/>
                    </a:solidFill>
                  </a:endParaRPr>
                </a:p>
              </p:txBody>
            </p:sp>
          </mc:Choice>
          <mc:Fallback>
            <p:sp>
              <p:nvSpPr>
                <p:cNvPr id="150" name="矩形: 圆角 149"/>
                <p:cNvSpPr>
                  <a:spLocks noRot="1" noChangeAspect="1" noMove="1" noResize="1" noEditPoints="1" noAdjustHandles="1" noChangeArrowheads="1" noChangeShapeType="1" noTextEdit="1"/>
                </p:cNvSpPr>
                <p:nvPr/>
              </p:nvSpPr>
              <p:spPr>
                <a:xfrm>
                  <a:off x="9618797" y="5585289"/>
                  <a:ext cx="875636" cy="284583"/>
                </a:xfrm>
                <a:prstGeom prst="roundRect">
                  <a:avLst/>
                </a:prstGeom>
                <a:blipFill rotWithShape="1">
                  <a:blip r:embed="rId24"/>
                </a:blip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nvGrpSpPr>
            <p:cNvPr id="155" name="组合 154"/>
            <p:cNvGrpSpPr/>
            <p:nvPr/>
          </p:nvGrpSpPr>
          <p:grpSpPr>
            <a:xfrm>
              <a:off x="10733133" y="4127070"/>
              <a:ext cx="872550" cy="705439"/>
              <a:chOff x="10733133" y="4069054"/>
              <a:chExt cx="872550" cy="705439"/>
            </a:xfrm>
          </p:grpSpPr>
          <mc:AlternateContent xmlns:mc="http://schemas.openxmlformats.org/markup-compatibility/2006">
            <mc:Choice xmlns:a14="http://schemas.microsoft.com/office/drawing/2010/main" Requires="a14">
              <p:sp>
                <p:nvSpPr>
                  <p:cNvPr id="151" name="矩形: 圆角 150"/>
                  <p:cNvSpPr/>
                  <p:nvPr/>
                </p:nvSpPr>
                <p:spPr>
                  <a:xfrm>
                    <a:off x="10733133" y="4069054"/>
                    <a:ext cx="872550" cy="284583"/>
                  </a:xfrm>
                  <a:prstGeom prst="round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zh-CN" altLang="en-US" sz="1200" b="1" i="1" dirty="0" smtClean="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𝟓</m:t>
                              </m:r>
                            </m:sub>
                          </m:sSub>
                          <m:r>
                            <a:rPr lang="zh-CN" altLang="en-US" sz="1200" b="1" dirty="0">
                              <a:solidFill>
                                <a:schemeClr val="tx1"/>
                              </a:solidFill>
                              <a:latin typeface="Cambria Math" panose="02040503050406030204" pitchFamily="18" charset="0"/>
                            </a:rPr>
                            <m:t>∪</m:t>
                          </m:r>
                          <m:sSub>
                            <m:sSubPr>
                              <m:ctrlPr>
                                <a:rPr lang="zh-CN" altLang="en-US" sz="1200" b="1" i="1" dirty="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𝟏</m:t>
                              </m:r>
                            </m:sub>
                          </m:sSub>
                          <m:r>
                            <a:rPr lang="en-US" altLang="zh-CN" sz="1200" b="1" i="1" dirty="0" smtClean="0">
                              <a:solidFill>
                                <a:schemeClr val="tx1"/>
                              </a:solidFill>
                              <a:latin typeface="Cambria Math" panose="02040503050406030204" pitchFamily="18" charset="0"/>
                            </a:rPr>
                            <m:t>,</m:t>
                          </m:r>
                          <m:r>
                            <a:rPr lang="en-US" altLang="zh-CN" sz="1200" b="1" i="1" dirty="0">
                              <a:solidFill>
                                <a:schemeClr val="tx1"/>
                              </a:solidFill>
                              <a:latin typeface="Cambria Math" panose="02040503050406030204" pitchFamily="18" charset="0"/>
                            </a:rPr>
                            <m:t>𝟑</m:t>
                          </m:r>
                        </m:oMath>
                      </m:oMathPara>
                    </a14:m>
                    <a:endParaRPr lang="zh-CN" altLang="en-US" sz="1200" b="1" dirty="0">
                      <a:solidFill>
                        <a:schemeClr val="tx1"/>
                      </a:solidFill>
                    </a:endParaRPr>
                  </a:p>
                </p:txBody>
              </p:sp>
            </mc:Choice>
            <mc:Fallback>
              <p:sp>
                <p:nvSpPr>
                  <p:cNvPr id="151" name="矩形: 圆角 150"/>
                  <p:cNvSpPr>
                    <a:spLocks noRot="1" noChangeAspect="1" noMove="1" noResize="1" noEditPoints="1" noAdjustHandles="1" noChangeArrowheads="1" noChangeShapeType="1" noTextEdit="1"/>
                  </p:cNvSpPr>
                  <p:nvPr/>
                </p:nvSpPr>
                <p:spPr>
                  <a:xfrm>
                    <a:off x="10733133" y="4069054"/>
                    <a:ext cx="872550" cy="284583"/>
                  </a:xfrm>
                  <a:prstGeom prst="roundRect">
                    <a:avLst/>
                  </a:prstGeom>
                  <a:blipFill rotWithShape="1">
                    <a:blip r:embed="rId25"/>
                  </a:blip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2" name="矩形: 圆角 151"/>
                  <p:cNvSpPr/>
                  <p:nvPr/>
                </p:nvSpPr>
                <p:spPr>
                  <a:xfrm>
                    <a:off x="10733133" y="4489910"/>
                    <a:ext cx="872550" cy="284583"/>
                  </a:xfrm>
                  <a:prstGeom prst="round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zh-CN" altLang="en-US" sz="1200" b="1" i="1" dirty="0" smtClean="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𝟓</m:t>
                              </m:r>
                            </m:sub>
                          </m:sSub>
                          <m:r>
                            <a:rPr lang="zh-CN" altLang="en-US" sz="1200" b="1" dirty="0">
                              <a:solidFill>
                                <a:schemeClr val="tx1"/>
                              </a:solidFill>
                              <a:latin typeface="Cambria Math" panose="02040503050406030204" pitchFamily="18" charset="0"/>
                            </a:rPr>
                            <m:t>∪</m:t>
                          </m:r>
                          <m:sSub>
                            <m:sSubPr>
                              <m:ctrlPr>
                                <a:rPr lang="zh-CN" altLang="en-US" sz="1200" b="1" i="1" dirty="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𝟑</m:t>
                              </m:r>
                            </m:sub>
                          </m:sSub>
                          <m:r>
                            <a:rPr lang="en-US" altLang="zh-CN" sz="1200" b="1" i="1" dirty="0" smtClean="0">
                              <a:solidFill>
                                <a:schemeClr val="tx1"/>
                              </a:solidFill>
                              <a:latin typeface="Cambria Math" panose="02040503050406030204" pitchFamily="18" charset="0"/>
                            </a:rPr>
                            <m:t>,</m:t>
                          </m:r>
                          <m:r>
                            <a:rPr lang="en-US" altLang="zh-CN" sz="1200" b="1" i="1" dirty="0">
                              <a:solidFill>
                                <a:schemeClr val="tx1"/>
                              </a:solidFill>
                              <a:latin typeface="Cambria Math" panose="02040503050406030204" pitchFamily="18" charset="0"/>
                            </a:rPr>
                            <m:t>𝟑</m:t>
                          </m:r>
                        </m:oMath>
                      </m:oMathPara>
                    </a14:m>
                    <a:endParaRPr lang="zh-CN" altLang="en-US" sz="1200" b="1" dirty="0">
                      <a:solidFill>
                        <a:schemeClr val="tx1"/>
                      </a:solidFill>
                    </a:endParaRPr>
                  </a:p>
                </p:txBody>
              </p:sp>
            </mc:Choice>
            <mc:Fallback>
              <p:sp>
                <p:nvSpPr>
                  <p:cNvPr id="152" name="矩形: 圆角 151"/>
                  <p:cNvSpPr>
                    <a:spLocks noRot="1" noChangeAspect="1" noMove="1" noResize="1" noEditPoints="1" noAdjustHandles="1" noChangeArrowheads="1" noChangeShapeType="1" noTextEdit="1"/>
                  </p:cNvSpPr>
                  <p:nvPr/>
                </p:nvSpPr>
                <p:spPr>
                  <a:xfrm>
                    <a:off x="10733133" y="4489910"/>
                    <a:ext cx="872550" cy="284583"/>
                  </a:xfrm>
                  <a:prstGeom prst="roundRect">
                    <a:avLst/>
                  </a:prstGeom>
                  <a:blipFill rotWithShape="1">
                    <a:blip r:embed="rId26"/>
                  </a:blip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grpSp>
          <p:nvGrpSpPr>
            <p:cNvPr id="156" name="组合 155"/>
            <p:cNvGrpSpPr/>
            <p:nvPr/>
          </p:nvGrpSpPr>
          <p:grpSpPr>
            <a:xfrm>
              <a:off x="10733133" y="4900736"/>
              <a:ext cx="872550" cy="705439"/>
              <a:chOff x="10733133" y="4910766"/>
              <a:chExt cx="872550" cy="705439"/>
            </a:xfrm>
          </p:grpSpPr>
          <mc:AlternateContent xmlns:mc="http://schemas.openxmlformats.org/markup-compatibility/2006">
            <mc:Choice xmlns:a14="http://schemas.microsoft.com/office/drawing/2010/main" Requires="a14">
              <p:sp>
                <p:nvSpPr>
                  <p:cNvPr id="153" name="矩形: 圆角 152"/>
                  <p:cNvSpPr/>
                  <p:nvPr/>
                </p:nvSpPr>
                <p:spPr>
                  <a:xfrm>
                    <a:off x="10733133" y="4910766"/>
                    <a:ext cx="872550" cy="284583"/>
                  </a:xfrm>
                  <a:prstGeom prst="round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zh-CN" altLang="en-US" sz="1200" b="1" i="1" dirty="0" smtClean="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𝟔</m:t>
                              </m:r>
                            </m:sub>
                          </m:sSub>
                          <m:r>
                            <a:rPr lang="zh-CN" altLang="en-US" sz="1200" b="1" dirty="0" smtClean="0">
                              <a:solidFill>
                                <a:schemeClr val="tx1"/>
                              </a:solidFill>
                              <a:latin typeface="Cambria Math" panose="02040503050406030204" pitchFamily="18" charset="0"/>
                            </a:rPr>
                            <m:t>∪</m:t>
                          </m:r>
                          <m:sSub>
                            <m:sSubPr>
                              <m:ctrlPr>
                                <a:rPr lang="zh-CN" altLang="en-US" sz="1200" b="1" i="1" dirty="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𝟏</m:t>
                              </m:r>
                            </m:sub>
                          </m:sSub>
                          <m:r>
                            <a:rPr lang="en-US" altLang="zh-CN" sz="1200" b="1" i="1" dirty="0" smtClean="0">
                              <a:solidFill>
                                <a:schemeClr val="tx1"/>
                              </a:solidFill>
                              <a:latin typeface="Cambria Math" panose="02040503050406030204" pitchFamily="18" charset="0"/>
                            </a:rPr>
                            <m:t>,</m:t>
                          </m:r>
                          <m:r>
                            <a:rPr lang="en-US" altLang="zh-CN" sz="1200" b="1" i="1" dirty="0">
                              <a:solidFill>
                                <a:schemeClr val="tx1"/>
                              </a:solidFill>
                              <a:latin typeface="Cambria Math" panose="02040503050406030204" pitchFamily="18" charset="0"/>
                            </a:rPr>
                            <m:t>𝟑</m:t>
                          </m:r>
                        </m:oMath>
                      </m:oMathPara>
                    </a14:m>
                    <a:endParaRPr lang="zh-CN" altLang="en-US" sz="1200" b="1" dirty="0">
                      <a:solidFill>
                        <a:schemeClr val="tx1"/>
                      </a:solidFill>
                    </a:endParaRPr>
                  </a:p>
                </p:txBody>
              </p:sp>
            </mc:Choice>
            <mc:Fallback>
              <p:sp>
                <p:nvSpPr>
                  <p:cNvPr id="153" name="矩形: 圆角 152"/>
                  <p:cNvSpPr>
                    <a:spLocks noRot="1" noChangeAspect="1" noMove="1" noResize="1" noEditPoints="1" noAdjustHandles="1" noChangeArrowheads="1" noChangeShapeType="1" noTextEdit="1"/>
                  </p:cNvSpPr>
                  <p:nvPr/>
                </p:nvSpPr>
                <p:spPr>
                  <a:xfrm>
                    <a:off x="10733133" y="4910766"/>
                    <a:ext cx="872550" cy="284583"/>
                  </a:xfrm>
                  <a:prstGeom prst="roundRect">
                    <a:avLst/>
                  </a:prstGeom>
                  <a:blipFill rotWithShape="1">
                    <a:blip r:embed="rId27"/>
                  </a:blip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4" name="矩形: 圆角 153"/>
                  <p:cNvSpPr/>
                  <p:nvPr/>
                </p:nvSpPr>
                <p:spPr>
                  <a:xfrm>
                    <a:off x="10733133" y="5331622"/>
                    <a:ext cx="872550" cy="284583"/>
                  </a:xfrm>
                  <a:prstGeom prst="roundRect">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sSub>
                            <m:sSubPr>
                              <m:ctrlPr>
                                <a:rPr lang="zh-CN" altLang="en-US" sz="1200" b="1" i="1" dirty="0" smtClean="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𝟔</m:t>
                              </m:r>
                            </m:sub>
                          </m:sSub>
                          <m:r>
                            <a:rPr lang="zh-CN" altLang="en-US" sz="1200" b="1" dirty="0">
                              <a:solidFill>
                                <a:schemeClr val="tx1"/>
                              </a:solidFill>
                              <a:latin typeface="Cambria Math" panose="02040503050406030204" pitchFamily="18" charset="0"/>
                            </a:rPr>
                            <m:t>∪</m:t>
                          </m:r>
                          <m:sSub>
                            <m:sSubPr>
                              <m:ctrlPr>
                                <a:rPr lang="zh-CN" altLang="en-US" sz="1200" b="1" i="1" dirty="0">
                                  <a:solidFill>
                                    <a:schemeClr val="tx1"/>
                                  </a:solidFill>
                                  <a:latin typeface="Cambria Math" panose="02040503050406030204" pitchFamily="18" charset="0"/>
                                </a:rPr>
                              </m:ctrlPr>
                            </m:sSubPr>
                            <m:e>
                              <m:r>
                                <a:rPr lang="zh-CN" altLang="en-US" sz="1200" b="1" i="1" dirty="0">
                                  <a:solidFill>
                                    <a:schemeClr val="tx1"/>
                                  </a:solidFill>
                                  <a:latin typeface="Cambria Math" panose="02040503050406030204" pitchFamily="18" charset="0"/>
                                </a:rPr>
                                <m:t>𝒖</m:t>
                              </m:r>
                            </m:e>
                            <m:sub>
                              <m:r>
                                <a:rPr lang="en-US" altLang="zh-CN" sz="1200" b="1" i="1" dirty="0" smtClean="0">
                                  <a:solidFill>
                                    <a:schemeClr val="tx1"/>
                                  </a:solidFill>
                                  <a:latin typeface="Cambria Math" panose="02040503050406030204" pitchFamily="18" charset="0"/>
                                </a:rPr>
                                <m:t>𝟐</m:t>
                              </m:r>
                            </m:sub>
                          </m:sSub>
                          <m:r>
                            <a:rPr lang="en-US" altLang="zh-CN" sz="1200" b="1" i="1" dirty="0" smtClean="0">
                              <a:solidFill>
                                <a:schemeClr val="tx1"/>
                              </a:solidFill>
                              <a:latin typeface="Cambria Math" panose="02040503050406030204" pitchFamily="18" charset="0"/>
                            </a:rPr>
                            <m:t>,</m:t>
                          </m:r>
                          <m:r>
                            <a:rPr lang="en-US" altLang="zh-CN" sz="1200" b="1" i="1" dirty="0">
                              <a:solidFill>
                                <a:schemeClr val="tx1"/>
                              </a:solidFill>
                              <a:latin typeface="Cambria Math" panose="02040503050406030204" pitchFamily="18" charset="0"/>
                            </a:rPr>
                            <m:t>𝟑</m:t>
                          </m:r>
                        </m:oMath>
                      </m:oMathPara>
                    </a14:m>
                    <a:endParaRPr lang="zh-CN" altLang="en-US" sz="1200" b="1" dirty="0">
                      <a:solidFill>
                        <a:schemeClr val="tx1"/>
                      </a:solidFill>
                    </a:endParaRPr>
                  </a:p>
                </p:txBody>
              </p:sp>
            </mc:Choice>
            <mc:Fallback>
              <p:sp>
                <p:nvSpPr>
                  <p:cNvPr id="154" name="矩形: 圆角 153"/>
                  <p:cNvSpPr>
                    <a:spLocks noRot="1" noChangeAspect="1" noMove="1" noResize="1" noEditPoints="1" noAdjustHandles="1" noChangeArrowheads="1" noChangeShapeType="1" noTextEdit="1"/>
                  </p:cNvSpPr>
                  <p:nvPr/>
                </p:nvSpPr>
                <p:spPr>
                  <a:xfrm>
                    <a:off x="10733133" y="5331622"/>
                    <a:ext cx="872550" cy="284583"/>
                  </a:xfrm>
                  <a:prstGeom prst="roundRect">
                    <a:avLst/>
                  </a:prstGeom>
                  <a:blipFill rotWithShape="1">
                    <a:blip r:embed="rId28"/>
                  </a:blipFill>
                  <a:ln w="635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cxnSp>
          <p:nvCxnSpPr>
            <p:cNvPr id="162" name="连接符: 肘形 161"/>
            <p:cNvCxnSpPr>
              <a:stCxn id="146" idx="3"/>
              <a:endCxn id="148" idx="1"/>
            </p:cNvCxnSpPr>
            <p:nvPr/>
          </p:nvCxnSpPr>
          <p:spPr>
            <a:xfrm flipV="1">
              <a:off x="8890000" y="4479790"/>
              <a:ext cx="728797" cy="773666"/>
            </a:xfrm>
            <a:prstGeom prst="bentConnector3">
              <a:avLst>
                <a:gd name="adj1" fmla="val 50000"/>
              </a:avLst>
            </a:prstGeom>
            <a:ln w="6350" cap="sq">
              <a:tailEnd type="triangle"/>
            </a:ln>
          </p:spPr>
          <p:style>
            <a:lnRef idx="1">
              <a:schemeClr val="accent1"/>
            </a:lnRef>
            <a:fillRef idx="0">
              <a:schemeClr val="accent1"/>
            </a:fillRef>
            <a:effectRef idx="0">
              <a:schemeClr val="accent1"/>
            </a:effectRef>
            <a:fontRef idx="minor">
              <a:schemeClr val="tx1"/>
            </a:fontRef>
          </p:style>
        </p:cxnSp>
        <p:cxnSp>
          <p:nvCxnSpPr>
            <p:cNvPr id="164" name="连接符: 肘形 163"/>
            <p:cNvCxnSpPr>
              <a:stCxn id="146" idx="3"/>
              <a:endCxn id="150" idx="1"/>
            </p:cNvCxnSpPr>
            <p:nvPr/>
          </p:nvCxnSpPr>
          <p:spPr>
            <a:xfrm>
              <a:off x="8890000" y="5253456"/>
              <a:ext cx="728797" cy="474125"/>
            </a:xfrm>
            <a:prstGeom prst="bentConnector3">
              <a:avLst>
                <a:gd name="adj1" fmla="val 50000"/>
              </a:avLst>
            </a:prstGeom>
            <a:ln w="6350" cap="sq">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a:stCxn id="146" idx="3"/>
              <a:endCxn id="149" idx="1"/>
            </p:cNvCxnSpPr>
            <p:nvPr/>
          </p:nvCxnSpPr>
          <p:spPr>
            <a:xfrm>
              <a:off x="8890000" y="5253456"/>
              <a:ext cx="728797" cy="0"/>
            </a:xfrm>
            <a:prstGeom prst="straightConnector1">
              <a:avLst/>
            </a:prstGeom>
            <a:ln w="6350" cap="sq">
              <a:tailEnd type="triangle"/>
            </a:ln>
          </p:spPr>
          <p:style>
            <a:lnRef idx="1">
              <a:schemeClr val="accent1"/>
            </a:lnRef>
            <a:fillRef idx="0">
              <a:schemeClr val="accent1"/>
            </a:fillRef>
            <a:effectRef idx="0">
              <a:schemeClr val="accent1"/>
            </a:effectRef>
            <a:fontRef idx="minor">
              <a:schemeClr val="tx1"/>
            </a:fontRef>
          </p:style>
        </p:cxnSp>
        <p:cxnSp>
          <p:nvCxnSpPr>
            <p:cNvPr id="173" name="连接符: 肘形 172"/>
            <p:cNvCxnSpPr>
              <a:stCxn id="148" idx="3"/>
              <a:endCxn id="151" idx="1"/>
            </p:cNvCxnSpPr>
            <p:nvPr/>
          </p:nvCxnSpPr>
          <p:spPr>
            <a:xfrm flipV="1">
              <a:off x="10292945" y="4269362"/>
              <a:ext cx="440188" cy="210428"/>
            </a:xfrm>
            <a:prstGeom prst="bentConnector3">
              <a:avLst>
                <a:gd name="adj1" fmla="val 50000"/>
              </a:avLst>
            </a:prstGeom>
            <a:ln w="6350" cap="sq">
              <a:tailEnd type="triangle"/>
            </a:ln>
          </p:spPr>
          <p:style>
            <a:lnRef idx="1">
              <a:schemeClr val="accent1"/>
            </a:lnRef>
            <a:fillRef idx="0">
              <a:schemeClr val="accent1"/>
            </a:fillRef>
            <a:effectRef idx="0">
              <a:schemeClr val="accent1"/>
            </a:effectRef>
            <a:fontRef idx="minor">
              <a:schemeClr val="tx1"/>
            </a:fontRef>
          </p:style>
        </p:cxnSp>
        <p:cxnSp>
          <p:nvCxnSpPr>
            <p:cNvPr id="176" name="连接符: 肘形 175"/>
            <p:cNvCxnSpPr>
              <a:stCxn id="148" idx="3"/>
              <a:endCxn id="152" idx="1"/>
            </p:cNvCxnSpPr>
            <p:nvPr/>
          </p:nvCxnSpPr>
          <p:spPr>
            <a:xfrm>
              <a:off x="10292945" y="4479790"/>
              <a:ext cx="440188" cy="210428"/>
            </a:xfrm>
            <a:prstGeom prst="bentConnector3">
              <a:avLst>
                <a:gd name="adj1" fmla="val 50000"/>
              </a:avLst>
            </a:prstGeom>
            <a:ln w="6350" cap="sq">
              <a:tailEnd type="triangle"/>
            </a:ln>
          </p:spPr>
          <p:style>
            <a:lnRef idx="1">
              <a:schemeClr val="accent1"/>
            </a:lnRef>
            <a:fillRef idx="0">
              <a:schemeClr val="accent1"/>
            </a:fillRef>
            <a:effectRef idx="0">
              <a:schemeClr val="accent1"/>
            </a:effectRef>
            <a:fontRef idx="minor">
              <a:schemeClr val="tx1"/>
            </a:fontRef>
          </p:style>
        </p:cxnSp>
        <p:cxnSp>
          <p:nvCxnSpPr>
            <p:cNvPr id="179" name="连接符: 肘形 178"/>
            <p:cNvCxnSpPr>
              <a:stCxn id="149" idx="3"/>
              <a:endCxn id="153" idx="1"/>
            </p:cNvCxnSpPr>
            <p:nvPr/>
          </p:nvCxnSpPr>
          <p:spPr>
            <a:xfrm flipV="1">
              <a:off x="10292945" y="5043028"/>
              <a:ext cx="440188" cy="210428"/>
            </a:xfrm>
            <a:prstGeom prst="bentConnector3">
              <a:avLst>
                <a:gd name="adj1" fmla="val 50000"/>
              </a:avLst>
            </a:prstGeom>
            <a:ln w="6350" cap="sq">
              <a:tailEnd type="triangle"/>
            </a:ln>
          </p:spPr>
          <p:style>
            <a:lnRef idx="1">
              <a:schemeClr val="accent1"/>
            </a:lnRef>
            <a:fillRef idx="0">
              <a:schemeClr val="accent1"/>
            </a:fillRef>
            <a:effectRef idx="0">
              <a:schemeClr val="accent1"/>
            </a:effectRef>
            <a:fontRef idx="minor">
              <a:schemeClr val="tx1"/>
            </a:fontRef>
          </p:style>
        </p:cxnSp>
        <p:cxnSp>
          <p:nvCxnSpPr>
            <p:cNvPr id="182" name="连接符: 肘形 181"/>
            <p:cNvCxnSpPr>
              <a:stCxn id="149" idx="3"/>
              <a:endCxn id="154" idx="1"/>
            </p:cNvCxnSpPr>
            <p:nvPr/>
          </p:nvCxnSpPr>
          <p:spPr>
            <a:xfrm>
              <a:off x="10292945" y="5253456"/>
              <a:ext cx="440188" cy="210428"/>
            </a:xfrm>
            <a:prstGeom prst="bentConnector3">
              <a:avLst>
                <a:gd name="adj1" fmla="val 50000"/>
              </a:avLst>
            </a:prstGeom>
            <a:ln w="6350" cap="sq">
              <a:tailEnd type="triangle"/>
            </a:ln>
          </p:spPr>
          <p:style>
            <a:lnRef idx="1">
              <a:schemeClr val="accent1"/>
            </a:lnRef>
            <a:fillRef idx="0">
              <a:schemeClr val="accent1"/>
            </a:fillRef>
            <a:effectRef idx="0">
              <a:schemeClr val="accent1"/>
            </a:effectRef>
            <a:fontRef idx="minor">
              <a:schemeClr val="tx1"/>
            </a:fontRef>
          </p:style>
        </p:cxnSp>
        <p:sp>
          <p:nvSpPr>
            <p:cNvPr id="186" name="文本框 185"/>
            <p:cNvSpPr txBox="1"/>
            <p:nvPr/>
          </p:nvSpPr>
          <p:spPr>
            <a:xfrm>
              <a:off x="8093756" y="5419487"/>
              <a:ext cx="758681" cy="295505"/>
            </a:xfrm>
            <a:prstGeom prst="rect">
              <a:avLst/>
            </a:prstGeom>
            <a:noFill/>
          </p:spPr>
          <p:txBody>
            <a:bodyPr wrap="square">
              <a:spAutoFit/>
            </a:bodyPr>
            <a:lstStyle/>
            <a:p>
              <a:pPr algn="ctr"/>
              <a:r>
                <a:rPr lang="en-US" altLang="zh-CN" sz="1200" dirty="0">
                  <a:latin typeface="Times New Roman" panose="02020603050405020304" pitchFamily="18" charset="0"/>
                </a:rPr>
                <a:t>Layer 2</a:t>
              </a:r>
              <a:endParaRPr lang="zh-CN" altLang="en-US" sz="1200" dirty="0">
                <a:latin typeface="Times New Roman" panose="02020603050405020304" pitchFamily="18" charset="0"/>
              </a:endParaRPr>
            </a:p>
          </p:txBody>
        </p:sp>
        <p:sp>
          <p:nvSpPr>
            <p:cNvPr id="187" name="矩形: 圆角 186"/>
            <p:cNvSpPr/>
            <p:nvPr/>
          </p:nvSpPr>
          <p:spPr>
            <a:xfrm>
              <a:off x="7676660" y="5094885"/>
              <a:ext cx="300862" cy="300862"/>
            </a:xfrm>
            <a:prstGeom prst="roundRect">
              <a:avLst>
                <a:gd name="adj" fmla="val 20888"/>
              </a:avLst>
            </a:prstGeom>
            <a:solidFill>
              <a:schemeClr val="accent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Arial" panose="020B0604020202020204" pitchFamily="34" charset="0"/>
                </a:rPr>
                <a:t>2</a:t>
              </a:r>
              <a:endParaRPr lang="zh-CN" altLang="en-US" sz="1400" b="1" dirty="0">
                <a:solidFill>
                  <a:schemeClr val="bg1"/>
                </a:solidFill>
                <a:latin typeface="Arial" panose="020B0604020202020204" pitchFamily="34" charset="0"/>
              </a:endParaRPr>
            </a:p>
          </p:txBody>
        </p:sp>
      </p:grpSp>
      <p:cxnSp>
        <p:nvCxnSpPr>
          <p:cNvPr id="193" name="直接连接符 192"/>
          <p:cNvCxnSpPr/>
          <p:nvPr/>
        </p:nvCxnSpPr>
        <p:spPr>
          <a:xfrm>
            <a:off x="7584984" y="3997431"/>
            <a:ext cx="3966633" cy="0"/>
          </a:xfrm>
          <a:prstGeom prst="line">
            <a:avLst/>
          </a:prstGeom>
          <a:ln>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11383526" y="4072390"/>
            <a:ext cx="228309" cy="1355685"/>
            <a:chOff x="11226484" y="4072390"/>
            <a:chExt cx="228309" cy="1355685"/>
          </a:xfrm>
        </p:grpSpPr>
        <p:sp>
          <p:nvSpPr>
            <p:cNvPr id="81" name="iconfont-10019-4889842"/>
            <p:cNvSpPr/>
            <p:nvPr/>
          </p:nvSpPr>
          <p:spPr>
            <a:xfrm>
              <a:off x="11226484" y="4072390"/>
              <a:ext cx="228309" cy="228346"/>
            </a:xfrm>
            <a:custGeom>
              <a:avLst/>
              <a:gdLst>
                <a:gd name="T0" fmla="*/ 6393 w 12786"/>
                <a:gd name="T1" fmla="*/ 0 h 12786"/>
                <a:gd name="T2" fmla="*/ 0 w 12786"/>
                <a:gd name="T3" fmla="*/ 6393 h 12786"/>
                <a:gd name="T4" fmla="*/ 6393 w 12786"/>
                <a:gd name="T5" fmla="*/ 12786 h 12786"/>
                <a:gd name="T6" fmla="*/ 12786 w 12786"/>
                <a:gd name="T7" fmla="*/ 6393 h 12786"/>
                <a:gd name="T8" fmla="*/ 6393 w 12786"/>
                <a:gd name="T9" fmla="*/ 0 h 12786"/>
                <a:gd name="T10" fmla="*/ 6393 w 12786"/>
                <a:gd name="T11" fmla="*/ 11914 h 12786"/>
                <a:gd name="T12" fmla="*/ 871 w 12786"/>
                <a:gd name="T13" fmla="*/ 6393 h 12786"/>
                <a:gd name="T14" fmla="*/ 6393 w 12786"/>
                <a:gd name="T15" fmla="*/ 872 h 12786"/>
                <a:gd name="T16" fmla="*/ 11914 w 12786"/>
                <a:gd name="T17" fmla="*/ 6393 h 12786"/>
                <a:gd name="T18" fmla="*/ 6393 w 12786"/>
                <a:gd name="T19" fmla="*/ 11914 h 12786"/>
                <a:gd name="T20" fmla="*/ 9385 w 12786"/>
                <a:gd name="T21" fmla="*/ 3927 h 12786"/>
                <a:gd name="T22" fmla="*/ 5365 w 12786"/>
                <a:gd name="T23" fmla="*/ 7947 h 12786"/>
                <a:gd name="T24" fmla="*/ 3400 w 12786"/>
                <a:gd name="T25" fmla="*/ 5982 h 12786"/>
                <a:gd name="T26" fmla="*/ 2784 w 12786"/>
                <a:gd name="T27" fmla="*/ 5982 h 12786"/>
                <a:gd name="T28" fmla="*/ 2784 w 12786"/>
                <a:gd name="T29" fmla="*/ 6598 h 12786"/>
                <a:gd name="T30" fmla="*/ 5044 w 12786"/>
                <a:gd name="T31" fmla="*/ 8859 h 12786"/>
                <a:gd name="T32" fmla="*/ 5366 w 12786"/>
                <a:gd name="T33" fmla="*/ 8984 h 12786"/>
                <a:gd name="T34" fmla="*/ 5686 w 12786"/>
                <a:gd name="T35" fmla="*/ 8859 h 12786"/>
                <a:gd name="T36" fmla="*/ 10002 w 12786"/>
                <a:gd name="T37" fmla="*/ 4544 h 12786"/>
                <a:gd name="T38" fmla="*/ 10002 w 12786"/>
                <a:gd name="T39" fmla="*/ 3927 h 12786"/>
                <a:gd name="T40" fmla="*/ 9385 w 12786"/>
                <a:gd name="T41" fmla="*/ 3927 h 1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6" h="12786">
                  <a:moveTo>
                    <a:pt x="6393" y="0"/>
                  </a:moveTo>
                  <a:cubicBezTo>
                    <a:pt x="2862" y="0"/>
                    <a:pt x="0" y="2862"/>
                    <a:pt x="0" y="6393"/>
                  </a:cubicBezTo>
                  <a:cubicBezTo>
                    <a:pt x="0" y="9924"/>
                    <a:pt x="2862" y="12786"/>
                    <a:pt x="6393" y="12786"/>
                  </a:cubicBezTo>
                  <a:cubicBezTo>
                    <a:pt x="9924" y="12786"/>
                    <a:pt x="12786" y="9924"/>
                    <a:pt x="12786" y="6393"/>
                  </a:cubicBezTo>
                  <a:cubicBezTo>
                    <a:pt x="12786" y="2862"/>
                    <a:pt x="9924" y="0"/>
                    <a:pt x="6393" y="0"/>
                  </a:cubicBezTo>
                  <a:close/>
                  <a:moveTo>
                    <a:pt x="6393" y="11914"/>
                  </a:moveTo>
                  <a:cubicBezTo>
                    <a:pt x="3344" y="11914"/>
                    <a:pt x="871" y="9442"/>
                    <a:pt x="871" y="6393"/>
                  </a:cubicBezTo>
                  <a:cubicBezTo>
                    <a:pt x="871" y="3344"/>
                    <a:pt x="3344" y="872"/>
                    <a:pt x="6393" y="872"/>
                  </a:cubicBezTo>
                  <a:cubicBezTo>
                    <a:pt x="9442" y="872"/>
                    <a:pt x="11914" y="3344"/>
                    <a:pt x="11914" y="6393"/>
                  </a:cubicBezTo>
                  <a:cubicBezTo>
                    <a:pt x="11914" y="9442"/>
                    <a:pt x="9442" y="11914"/>
                    <a:pt x="6393" y="11914"/>
                  </a:cubicBezTo>
                  <a:close/>
                  <a:moveTo>
                    <a:pt x="9385" y="3927"/>
                  </a:moveTo>
                  <a:lnTo>
                    <a:pt x="5365" y="7947"/>
                  </a:lnTo>
                  <a:lnTo>
                    <a:pt x="3400" y="5982"/>
                  </a:lnTo>
                  <a:cubicBezTo>
                    <a:pt x="3230" y="5811"/>
                    <a:pt x="2954" y="5812"/>
                    <a:pt x="2784" y="5982"/>
                  </a:cubicBezTo>
                  <a:cubicBezTo>
                    <a:pt x="2614" y="6152"/>
                    <a:pt x="2614" y="6428"/>
                    <a:pt x="2784" y="6598"/>
                  </a:cubicBezTo>
                  <a:lnTo>
                    <a:pt x="5044" y="8859"/>
                  </a:lnTo>
                  <a:cubicBezTo>
                    <a:pt x="5133" y="8947"/>
                    <a:pt x="5250" y="8987"/>
                    <a:pt x="5366" y="8984"/>
                  </a:cubicBezTo>
                  <a:cubicBezTo>
                    <a:pt x="5482" y="8987"/>
                    <a:pt x="5598" y="8947"/>
                    <a:pt x="5686" y="8859"/>
                  </a:cubicBezTo>
                  <a:lnTo>
                    <a:pt x="10002" y="4544"/>
                  </a:lnTo>
                  <a:cubicBezTo>
                    <a:pt x="10172" y="4373"/>
                    <a:pt x="10172" y="4097"/>
                    <a:pt x="10002" y="3927"/>
                  </a:cubicBezTo>
                  <a:cubicBezTo>
                    <a:pt x="9831" y="3757"/>
                    <a:pt x="9556" y="3757"/>
                    <a:pt x="9385" y="3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confont-10019-4889842"/>
            <p:cNvSpPr/>
            <p:nvPr/>
          </p:nvSpPr>
          <p:spPr>
            <a:xfrm>
              <a:off x="11226484" y="4473999"/>
              <a:ext cx="228309" cy="228346"/>
            </a:xfrm>
            <a:custGeom>
              <a:avLst/>
              <a:gdLst>
                <a:gd name="T0" fmla="*/ 6393 w 12786"/>
                <a:gd name="T1" fmla="*/ 0 h 12786"/>
                <a:gd name="T2" fmla="*/ 0 w 12786"/>
                <a:gd name="T3" fmla="*/ 6393 h 12786"/>
                <a:gd name="T4" fmla="*/ 6393 w 12786"/>
                <a:gd name="T5" fmla="*/ 12786 h 12786"/>
                <a:gd name="T6" fmla="*/ 12786 w 12786"/>
                <a:gd name="T7" fmla="*/ 6393 h 12786"/>
                <a:gd name="T8" fmla="*/ 6393 w 12786"/>
                <a:gd name="T9" fmla="*/ 0 h 12786"/>
                <a:gd name="T10" fmla="*/ 6393 w 12786"/>
                <a:gd name="T11" fmla="*/ 11914 h 12786"/>
                <a:gd name="T12" fmla="*/ 871 w 12786"/>
                <a:gd name="T13" fmla="*/ 6393 h 12786"/>
                <a:gd name="T14" fmla="*/ 6393 w 12786"/>
                <a:gd name="T15" fmla="*/ 872 h 12786"/>
                <a:gd name="T16" fmla="*/ 11914 w 12786"/>
                <a:gd name="T17" fmla="*/ 6393 h 12786"/>
                <a:gd name="T18" fmla="*/ 6393 w 12786"/>
                <a:gd name="T19" fmla="*/ 11914 h 12786"/>
                <a:gd name="T20" fmla="*/ 9385 w 12786"/>
                <a:gd name="T21" fmla="*/ 3927 h 12786"/>
                <a:gd name="T22" fmla="*/ 5365 w 12786"/>
                <a:gd name="T23" fmla="*/ 7947 h 12786"/>
                <a:gd name="T24" fmla="*/ 3400 w 12786"/>
                <a:gd name="T25" fmla="*/ 5982 h 12786"/>
                <a:gd name="T26" fmla="*/ 2784 w 12786"/>
                <a:gd name="T27" fmla="*/ 5982 h 12786"/>
                <a:gd name="T28" fmla="*/ 2784 w 12786"/>
                <a:gd name="T29" fmla="*/ 6598 h 12786"/>
                <a:gd name="T30" fmla="*/ 5044 w 12786"/>
                <a:gd name="T31" fmla="*/ 8859 h 12786"/>
                <a:gd name="T32" fmla="*/ 5366 w 12786"/>
                <a:gd name="T33" fmla="*/ 8984 h 12786"/>
                <a:gd name="T34" fmla="*/ 5686 w 12786"/>
                <a:gd name="T35" fmla="*/ 8859 h 12786"/>
                <a:gd name="T36" fmla="*/ 10002 w 12786"/>
                <a:gd name="T37" fmla="*/ 4544 h 12786"/>
                <a:gd name="T38" fmla="*/ 10002 w 12786"/>
                <a:gd name="T39" fmla="*/ 3927 h 12786"/>
                <a:gd name="T40" fmla="*/ 9385 w 12786"/>
                <a:gd name="T41" fmla="*/ 3927 h 1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6" h="12786">
                  <a:moveTo>
                    <a:pt x="6393" y="0"/>
                  </a:moveTo>
                  <a:cubicBezTo>
                    <a:pt x="2862" y="0"/>
                    <a:pt x="0" y="2862"/>
                    <a:pt x="0" y="6393"/>
                  </a:cubicBezTo>
                  <a:cubicBezTo>
                    <a:pt x="0" y="9924"/>
                    <a:pt x="2862" y="12786"/>
                    <a:pt x="6393" y="12786"/>
                  </a:cubicBezTo>
                  <a:cubicBezTo>
                    <a:pt x="9924" y="12786"/>
                    <a:pt x="12786" y="9924"/>
                    <a:pt x="12786" y="6393"/>
                  </a:cubicBezTo>
                  <a:cubicBezTo>
                    <a:pt x="12786" y="2862"/>
                    <a:pt x="9924" y="0"/>
                    <a:pt x="6393" y="0"/>
                  </a:cubicBezTo>
                  <a:close/>
                  <a:moveTo>
                    <a:pt x="6393" y="11914"/>
                  </a:moveTo>
                  <a:cubicBezTo>
                    <a:pt x="3344" y="11914"/>
                    <a:pt x="871" y="9442"/>
                    <a:pt x="871" y="6393"/>
                  </a:cubicBezTo>
                  <a:cubicBezTo>
                    <a:pt x="871" y="3344"/>
                    <a:pt x="3344" y="872"/>
                    <a:pt x="6393" y="872"/>
                  </a:cubicBezTo>
                  <a:cubicBezTo>
                    <a:pt x="9442" y="872"/>
                    <a:pt x="11914" y="3344"/>
                    <a:pt x="11914" y="6393"/>
                  </a:cubicBezTo>
                  <a:cubicBezTo>
                    <a:pt x="11914" y="9442"/>
                    <a:pt x="9442" y="11914"/>
                    <a:pt x="6393" y="11914"/>
                  </a:cubicBezTo>
                  <a:close/>
                  <a:moveTo>
                    <a:pt x="9385" y="3927"/>
                  </a:moveTo>
                  <a:lnTo>
                    <a:pt x="5365" y="7947"/>
                  </a:lnTo>
                  <a:lnTo>
                    <a:pt x="3400" y="5982"/>
                  </a:lnTo>
                  <a:cubicBezTo>
                    <a:pt x="3230" y="5811"/>
                    <a:pt x="2954" y="5812"/>
                    <a:pt x="2784" y="5982"/>
                  </a:cubicBezTo>
                  <a:cubicBezTo>
                    <a:pt x="2614" y="6152"/>
                    <a:pt x="2614" y="6428"/>
                    <a:pt x="2784" y="6598"/>
                  </a:cubicBezTo>
                  <a:lnTo>
                    <a:pt x="5044" y="8859"/>
                  </a:lnTo>
                  <a:cubicBezTo>
                    <a:pt x="5133" y="8947"/>
                    <a:pt x="5250" y="8987"/>
                    <a:pt x="5366" y="8984"/>
                  </a:cubicBezTo>
                  <a:cubicBezTo>
                    <a:pt x="5482" y="8987"/>
                    <a:pt x="5598" y="8947"/>
                    <a:pt x="5686" y="8859"/>
                  </a:cubicBezTo>
                  <a:lnTo>
                    <a:pt x="10002" y="4544"/>
                  </a:lnTo>
                  <a:cubicBezTo>
                    <a:pt x="10172" y="4373"/>
                    <a:pt x="10172" y="4097"/>
                    <a:pt x="10002" y="3927"/>
                  </a:cubicBezTo>
                  <a:cubicBezTo>
                    <a:pt x="9831" y="3757"/>
                    <a:pt x="9556" y="3757"/>
                    <a:pt x="9385" y="3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confont-10019-4889842"/>
            <p:cNvSpPr/>
            <p:nvPr/>
          </p:nvSpPr>
          <p:spPr>
            <a:xfrm>
              <a:off x="11226484" y="4813015"/>
              <a:ext cx="228309" cy="228346"/>
            </a:xfrm>
            <a:custGeom>
              <a:avLst/>
              <a:gdLst>
                <a:gd name="T0" fmla="*/ 6393 w 12786"/>
                <a:gd name="T1" fmla="*/ 0 h 12786"/>
                <a:gd name="T2" fmla="*/ 0 w 12786"/>
                <a:gd name="T3" fmla="*/ 6393 h 12786"/>
                <a:gd name="T4" fmla="*/ 6393 w 12786"/>
                <a:gd name="T5" fmla="*/ 12786 h 12786"/>
                <a:gd name="T6" fmla="*/ 12786 w 12786"/>
                <a:gd name="T7" fmla="*/ 6393 h 12786"/>
                <a:gd name="T8" fmla="*/ 6393 w 12786"/>
                <a:gd name="T9" fmla="*/ 0 h 12786"/>
                <a:gd name="T10" fmla="*/ 6393 w 12786"/>
                <a:gd name="T11" fmla="*/ 11914 h 12786"/>
                <a:gd name="T12" fmla="*/ 871 w 12786"/>
                <a:gd name="T13" fmla="*/ 6393 h 12786"/>
                <a:gd name="T14" fmla="*/ 6393 w 12786"/>
                <a:gd name="T15" fmla="*/ 872 h 12786"/>
                <a:gd name="T16" fmla="*/ 11914 w 12786"/>
                <a:gd name="T17" fmla="*/ 6393 h 12786"/>
                <a:gd name="T18" fmla="*/ 6393 w 12786"/>
                <a:gd name="T19" fmla="*/ 11914 h 12786"/>
                <a:gd name="T20" fmla="*/ 9385 w 12786"/>
                <a:gd name="T21" fmla="*/ 3927 h 12786"/>
                <a:gd name="T22" fmla="*/ 5365 w 12786"/>
                <a:gd name="T23" fmla="*/ 7947 h 12786"/>
                <a:gd name="T24" fmla="*/ 3400 w 12786"/>
                <a:gd name="T25" fmla="*/ 5982 h 12786"/>
                <a:gd name="T26" fmla="*/ 2784 w 12786"/>
                <a:gd name="T27" fmla="*/ 5982 h 12786"/>
                <a:gd name="T28" fmla="*/ 2784 w 12786"/>
                <a:gd name="T29" fmla="*/ 6598 h 12786"/>
                <a:gd name="T30" fmla="*/ 5044 w 12786"/>
                <a:gd name="T31" fmla="*/ 8859 h 12786"/>
                <a:gd name="T32" fmla="*/ 5366 w 12786"/>
                <a:gd name="T33" fmla="*/ 8984 h 12786"/>
                <a:gd name="T34" fmla="*/ 5686 w 12786"/>
                <a:gd name="T35" fmla="*/ 8859 h 12786"/>
                <a:gd name="T36" fmla="*/ 10002 w 12786"/>
                <a:gd name="T37" fmla="*/ 4544 h 12786"/>
                <a:gd name="T38" fmla="*/ 10002 w 12786"/>
                <a:gd name="T39" fmla="*/ 3927 h 12786"/>
                <a:gd name="T40" fmla="*/ 9385 w 12786"/>
                <a:gd name="T41" fmla="*/ 3927 h 1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6" h="12786">
                  <a:moveTo>
                    <a:pt x="6393" y="0"/>
                  </a:moveTo>
                  <a:cubicBezTo>
                    <a:pt x="2862" y="0"/>
                    <a:pt x="0" y="2862"/>
                    <a:pt x="0" y="6393"/>
                  </a:cubicBezTo>
                  <a:cubicBezTo>
                    <a:pt x="0" y="9924"/>
                    <a:pt x="2862" y="12786"/>
                    <a:pt x="6393" y="12786"/>
                  </a:cubicBezTo>
                  <a:cubicBezTo>
                    <a:pt x="9924" y="12786"/>
                    <a:pt x="12786" y="9924"/>
                    <a:pt x="12786" y="6393"/>
                  </a:cubicBezTo>
                  <a:cubicBezTo>
                    <a:pt x="12786" y="2862"/>
                    <a:pt x="9924" y="0"/>
                    <a:pt x="6393" y="0"/>
                  </a:cubicBezTo>
                  <a:close/>
                  <a:moveTo>
                    <a:pt x="6393" y="11914"/>
                  </a:moveTo>
                  <a:cubicBezTo>
                    <a:pt x="3344" y="11914"/>
                    <a:pt x="871" y="9442"/>
                    <a:pt x="871" y="6393"/>
                  </a:cubicBezTo>
                  <a:cubicBezTo>
                    <a:pt x="871" y="3344"/>
                    <a:pt x="3344" y="872"/>
                    <a:pt x="6393" y="872"/>
                  </a:cubicBezTo>
                  <a:cubicBezTo>
                    <a:pt x="9442" y="872"/>
                    <a:pt x="11914" y="3344"/>
                    <a:pt x="11914" y="6393"/>
                  </a:cubicBezTo>
                  <a:cubicBezTo>
                    <a:pt x="11914" y="9442"/>
                    <a:pt x="9442" y="11914"/>
                    <a:pt x="6393" y="11914"/>
                  </a:cubicBezTo>
                  <a:close/>
                  <a:moveTo>
                    <a:pt x="9385" y="3927"/>
                  </a:moveTo>
                  <a:lnTo>
                    <a:pt x="5365" y="7947"/>
                  </a:lnTo>
                  <a:lnTo>
                    <a:pt x="3400" y="5982"/>
                  </a:lnTo>
                  <a:cubicBezTo>
                    <a:pt x="3230" y="5811"/>
                    <a:pt x="2954" y="5812"/>
                    <a:pt x="2784" y="5982"/>
                  </a:cubicBezTo>
                  <a:cubicBezTo>
                    <a:pt x="2614" y="6152"/>
                    <a:pt x="2614" y="6428"/>
                    <a:pt x="2784" y="6598"/>
                  </a:cubicBezTo>
                  <a:lnTo>
                    <a:pt x="5044" y="8859"/>
                  </a:lnTo>
                  <a:cubicBezTo>
                    <a:pt x="5133" y="8947"/>
                    <a:pt x="5250" y="8987"/>
                    <a:pt x="5366" y="8984"/>
                  </a:cubicBezTo>
                  <a:cubicBezTo>
                    <a:pt x="5482" y="8987"/>
                    <a:pt x="5598" y="8947"/>
                    <a:pt x="5686" y="8859"/>
                  </a:cubicBezTo>
                  <a:lnTo>
                    <a:pt x="10002" y="4544"/>
                  </a:lnTo>
                  <a:cubicBezTo>
                    <a:pt x="10172" y="4373"/>
                    <a:pt x="10172" y="4097"/>
                    <a:pt x="10002" y="3927"/>
                  </a:cubicBezTo>
                  <a:cubicBezTo>
                    <a:pt x="9831" y="3757"/>
                    <a:pt x="9556" y="3757"/>
                    <a:pt x="9385" y="3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confont-10019-4889842"/>
            <p:cNvSpPr/>
            <p:nvPr/>
          </p:nvSpPr>
          <p:spPr>
            <a:xfrm>
              <a:off x="11226484" y="5199729"/>
              <a:ext cx="228309" cy="228346"/>
            </a:xfrm>
            <a:custGeom>
              <a:avLst/>
              <a:gdLst>
                <a:gd name="T0" fmla="*/ 6393 w 12786"/>
                <a:gd name="T1" fmla="*/ 0 h 12786"/>
                <a:gd name="T2" fmla="*/ 0 w 12786"/>
                <a:gd name="T3" fmla="*/ 6393 h 12786"/>
                <a:gd name="T4" fmla="*/ 6393 w 12786"/>
                <a:gd name="T5" fmla="*/ 12786 h 12786"/>
                <a:gd name="T6" fmla="*/ 12786 w 12786"/>
                <a:gd name="T7" fmla="*/ 6393 h 12786"/>
                <a:gd name="T8" fmla="*/ 6393 w 12786"/>
                <a:gd name="T9" fmla="*/ 0 h 12786"/>
                <a:gd name="T10" fmla="*/ 6393 w 12786"/>
                <a:gd name="T11" fmla="*/ 11914 h 12786"/>
                <a:gd name="T12" fmla="*/ 871 w 12786"/>
                <a:gd name="T13" fmla="*/ 6393 h 12786"/>
                <a:gd name="T14" fmla="*/ 6393 w 12786"/>
                <a:gd name="T15" fmla="*/ 872 h 12786"/>
                <a:gd name="T16" fmla="*/ 11914 w 12786"/>
                <a:gd name="T17" fmla="*/ 6393 h 12786"/>
                <a:gd name="T18" fmla="*/ 6393 w 12786"/>
                <a:gd name="T19" fmla="*/ 11914 h 12786"/>
                <a:gd name="T20" fmla="*/ 9385 w 12786"/>
                <a:gd name="T21" fmla="*/ 3927 h 12786"/>
                <a:gd name="T22" fmla="*/ 5365 w 12786"/>
                <a:gd name="T23" fmla="*/ 7947 h 12786"/>
                <a:gd name="T24" fmla="*/ 3400 w 12786"/>
                <a:gd name="T25" fmla="*/ 5982 h 12786"/>
                <a:gd name="T26" fmla="*/ 2784 w 12786"/>
                <a:gd name="T27" fmla="*/ 5982 h 12786"/>
                <a:gd name="T28" fmla="*/ 2784 w 12786"/>
                <a:gd name="T29" fmla="*/ 6598 h 12786"/>
                <a:gd name="T30" fmla="*/ 5044 w 12786"/>
                <a:gd name="T31" fmla="*/ 8859 h 12786"/>
                <a:gd name="T32" fmla="*/ 5366 w 12786"/>
                <a:gd name="T33" fmla="*/ 8984 h 12786"/>
                <a:gd name="T34" fmla="*/ 5686 w 12786"/>
                <a:gd name="T35" fmla="*/ 8859 h 12786"/>
                <a:gd name="T36" fmla="*/ 10002 w 12786"/>
                <a:gd name="T37" fmla="*/ 4544 h 12786"/>
                <a:gd name="T38" fmla="*/ 10002 w 12786"/>
                <a:gd name="T39" fmla="*/ 3927 h 12786"/>
                <a:gd name="T40" fmla="*/ 9385 w 12786"/>
                <a:gd name="T41" fmla="*/ 3927 h 12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86" h="12786">
                  <a:moveTo>
                    <a:pt x="6393" y="0"/>
                  </a:moveTo>
                  <a:cubicBezTo>
                    <a:pt x="2862" y="0"/>
                    <a:pt x="0" y="2862"/>
                    <a:pt x="0" y="6393"/>
                  </a:cubicBezTo>
                  <a:cubicBezTo>
                    <a:pt x="0" y="9924"/>
                    <a:pt x="2862" y="12786"/>
                    <a:pt x="6393" y="12786"/>
                  </a:cubicBezTo>
                  <a:cubicBezTo>
                    <a:pt x="9924" y="12786"/>
                    <a:pt x="12786" y="9924"/>
                    <a:pt x="12786" y="6393"/>
                  </a:cubicBezTo>
                  <a:cubicBezTo>
                    <a:pt x="12786" y="2862"/>
                    <a:pt x="9924" y="0"/>
                    <a:pt x="6393" y="0"/>
                  </a:cubicBezTo>
                  <a:close/>
                  <a:moveTo>
                    <a:pt x="6393" y="11914"/>
                  </a:moveTo>
                  <a:cubicBezTo>
                    <a:pt x="3344" y="11914"/>
                    <a:pt x="871" y="9442"/>
                    <a:pt x="871" y="6393"/>
                  </a:cubicBezTo>
                  <a:cubicBezTo>
                    <a:pt x="871" y="3344"/>
                    <a:pt x="3344" y="872"/>
                    <a:pt x="6393" y="872"/>
                  </a:cubicBezTo>
                  <a:cubicBezTo>
                    <a:pt x="9442" y="872"/>
                    <a:pt x="11914" y="3344"/>
                    <a:pt x="11914" y="6393"/>
                  </a:cubicBezTo>
                  <a:cubicBezTo>
                    <a:pt x="11914" y="9442"/>
                    <a:pt x="9442" y="11914"/>
                    <a:pt x="6393" y="11914"/>
                  </a:cubicBezTo>
                  <a:close/>
                  <a:moveTo>
                    <a:pt x="9385" y="3927"/>
                  </a:moveTo>
                  <a:lnTo>
                    <a:pt x="5365" y="7947"/>
                  </a:lnTo>
                  <a:lnTo>
                    <a:pt x="3400" y="5982"/>
                  </a:lnTo>
                  <a:cubicBezTo>
                    <a:pt x="3230" y="5811"/>
                    <a:pt x="2954" y="5812"/>
                    <a:pt x="2784" y="5982"/>
                  </a:cubicBezTo>
                  <a:cubicBezTo>
                    <a:pt x="2614" y="6152"/>
                    <a:pt x="2614" y="6428"/>
                    <a:pt x="2784" y="6598"/>
                  </a:cubicBezTo>
                  <a:lnTo>
                    <a:pt x="5044" y="8859"/>
                  </a:lnTo>
                  <a:cubicBezTo>
                    <a:pt x="5133" y="8947"/>
                    <a:pt x="5250" y="8987"/>
                    <a:pt x="5366" y="8984"/>
                  </a:cubicBezTo>
                  <a:cubicBezTo>
                    <a:pt x="5482" y="8987"/>
                    <a:pt x="5598" y="8947"/>
                    <a:pt x="5686" y="8859"/>
                  </a:cubicBezTo>
                  <a:lnTo>
                    <a:pt x="10002" y="4544"/>
                  </a:lnTo>
                  <a:cubicBezTo>
                    <a:pt x="10172" y="4373"/>
                    <a:pt x="10172" y="4097"/>
                    <a:pt x="10002" y="3927"/>
                  </a:cubicBezTo>
                  <a:cubicBezTo>
                    <a:pt x="9831" y="3757"/>
                    <a:pt x="9556" y="3757"/>
                    <a:pt x="9385" y="392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 name="文本框 104"/>
          <p:cNvSpPr txBox="1"/>
          <p:nvPr/>
        </p:nvSpPr>
        <p:spPr>
          <a:xfrm>
            <a:off x="7448128" y="3045122"/>
            <a:ext cx="1558342" cy="338554"/>
          </a:xfrm>
          <a:prstGeom prst="rect">
            <a:avLst/>
          </a:prstGeom>
          <a:noFill/>
        </p:spPr>
        <p:txBody>
          <a:bodyPr wrap="square">
            <a:spAutoFit/>
          </a:bodyPr>
          <a:lstStyle/>
          <a:p>
            <a:pPr algn="ctr"/>
            <a:r>
              <a:rPr lang="zh-CN" altLang="en-US" sz="1600" b="1" dirty="0">
                <a:latin typeface="Times New Roman" panose="02020603050405020304" pitchFamily="18" charset="0"/>
              </a:rPr>
              <a:t>Unit Group</a:t>
            </a:r>
            <a:endParaRPr lang="zh-CN" altLang="en-US" sz="1600" b="1" dirty="0">
              <a:latin typeface="Times New Roman" panose="02020603050405020304" pitchFamily="18" charset="0"/>
            </a:endParaRPr>
          </a:p>
        </p:txBody>
      </p:sp>
      <p:sp>
        <p:nvSpPr>
          <p:cNvPr id="13" name="椭圆 12"/>
          <p:cNvSpPr/>
          <p:nvPr/>
        </p:nvSpPr>
        <p:spPr>
          <a:xfrm>
            <a:off x="1816912" y="240865"/>
            <a:ext cx="342668" cy="342668"/>
          </a:xfrm>
          <a:prstGeom prst="ellipse">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latin typeface="Arial Black" panose="020B0A04020102020204" pitchFamily="34" charset="0"/>
              </a:rPr>
              <a:t>1</a:t>
            </a:r>
            <a:endParaRPr lang="zh-CN" altLang="en-US" dirty="0">
              <a:solidFill>
                <a:schemeClr val="accent1"/>
              </a:solidFill>
              <a:latin typeface="Arial Black" panose="020B0A04020102020204" pitchFamily="34" charset="0"/>
            </a:endParaRPr>
          </a:p>
        </p:txBody>
      </p:sp>
    </p:spTree>
    <p:custDataLst>
      <p:tags r:id="rId29"/>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0" y="1"/>
            <a:ext cx="3475654" cy="6858000"/>
            <a:chOff x="5971035" y="1"/>
            <a:chExt cx="3475654" cy="6858000"/>
          </a:xfrm>
        </p:grpSpPr>
        <p:sp>
          <p:nvSpPr>
            <p:cNvPr id="11" name="矩形: 圆顶角 10"/>
            <p:cNvSpPr/>
            <p:nvPr/>
          </p:nvSpPr>
          <p:spPr>
            <a:xfrm rot="5400000">
              <a:off x="4279862" y="1691174"/>
              <a:ext cx="6858000" cy="3475654"/>
            </a:xfrm>
            <a:prstGeom prst="round2SameRect">
              <a:avLst>
                <a:gd name="adj1" fmla="val 9449"/>
                <a:gd name="adj2" fmla="val 0"/>
              </a:avLst>
            </a:prstGeom>
            <a:solidFill>
              <a:schemeClr val="accent2">
                <a:lumMod val="60000"/>
                <a:lumOff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rot="5400000">
              <a:off x="5351073" y="1767966"/>
              <a:ext cx="4869163" cy="3322069"/>
              <a:chOff x="2016827" y="1225625"/>
              <a:chExt cx="8158348" cy="5183201"/>
            </a:xfrm>
          </p:grpSpPr>
          <p:sp>
            <p:nvSpPr>
              <p:cNvPr id="13" name="矩形: 圆顶角 12"/>
              <p:cNvSpPr/>
              <p:nvPr/>
            </p:nvSpPr>
            <p:spPr>
              <a:xfrm>
                <a:off x="2016827" y="1225627"/>
                <a:ext cx="4090329" cy="5183196"/>
              </a:xfrm>
              <a:prstGeom prst="round2SameRect">
                <a:avLst>
                  <a:gd name="adj1" fmla="val 0"/>
                  <a:gd name="adj2" fmla="val 0"/>
                </a:avLst>
              </a:prstGeom>
              <a:solidFill>
                <a:schemeClr val="accent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顶角 13"/>
              <p:cNvSpPr/>
              <p:nvPr/>
            </p:nvSpPr>
            <p:spPr>
              <a:xfrm>
                <a:off x="6084846" y="1225625"/>
                <a:ext cx="4090329" cy="5183201"/>
              </a:xfrm>
              <a:prstGeom prst="round2SameRect">
                <a:avLst>
                  <a:gd name="adj1" fmla="val 0"/>
                  <a:gd name="adj2" fmla="val 0"/>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 name="矩形: 圆顶角 4"/>
          <p:cNvSpPr/>
          <p:nvPr/>
        </p:nvSpPr>
        <p:spPr>
          <a:xfrm rot="5400000">
            <a:off x="-1767968" y="1767970"/>
            <a:ext cx="6857999" cy="3322063"/>
          </a:xfrm>
          <a:prstGeom prst="round2SameRect">
            <a:avLst>
              <a:gd name="adj1" fmla="val 11821"/>
              <a:gd name="adj2" fmla="val 0"/>
            </a:avLst>
          </a:prstGeom>
          <a:gradFill flip="none" rotWithShape="1">
            <a:gsLst>
              <a:gs pos="0">
                <a:schemeClr val="accent3">
                  <a:lumMod val="75000"/>
                </a:schemeClr>
              </a:gs>
              <a:gs pos="18000">
                <a:schemeClr val="accent1"/>
              </a:gs>
              <a:gs pos="55000">
                <a:schemeClr val="accent1">
                  <a:lumMod val="5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grpSp>
        <p:nvGrpSpPr>
          <p:cNvPr id="39" name="组合 38"/>
          <p:cNvGrpSpPr/>
          <p:nvPr/>
        </p:nvGrpSpPr>
        <p:grpSpPr>
          <a:xfrm>
            <a:off x="4687172" y="1140065"/>
            <a:ext cx="6204857" cy="1071154"/>
            <a:chOff x="4760889" y="1679462"/>
            <a:chExt cx="6204857" cy="1071154"/>
          </a:xfrm>
        </p:grpSpPr>
        <p:sp>
          <p:nvSpPr>
            <p:cNvPr id="19" name="矩形: 圆角 18"/>
            <p:cNvSpPr/>
            <p:nvPr/>
          </p:nvSpPr>
          <p:spPr>
            <a:xfrm>
              <a:off x="4760889" y="1679462"/>
              <a:ext cx="6204857" cy="1071154"/>
            </a:xfrm>
            <a:prstGeom prst="roundRect">
              <a:avLst>
                <a:gd name="adj" fmla="val 50000"/>
              </a:avLst>
            </a:prstGeom>
            <a:gradFill flip="none" rotWithShape="1">
              <a:gsLst>
                <a:gs pos="0">
                  <a:schemeClr val="accent3">
                    <a:lumMod val="20000"/>
                    <a:lumOff val="80000"/>
                    <a:alpha val="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5056510" y="1852905"/>
              <a:ext cx="5266011" cy="724268"/>
              <a:chOff x="5056510" y="1865029"/>
              <a:chExt cx="5266011" cy="724268"/>
            </a:xfrm>
          </p:grpSpPr>
          <p:sp>
            <p:nvSpPr>
              <p:cNvPr id="18" name="文本框 17"/>
              <p:cNvSpPr txBox="1"/>
              <p:nvPr/>
            </p:nvSpPr>
            <p:spPr>
              <a:xfrm>
                <a:off x="5892036" y="1903998"/>
                <a:ext cx="4430485" cy="646331"/>
              </a:xfrm>
              <a:prstGeom prst="rect">
                <a:avLst/>
              </a:prstGeom>
              <a:noFill/>
            </p:spPr>
            <p:txBody>
              <a:bodyPr wrap="square">
                <a:spAutoFit/>
              </a:bodyPr>
              <a:lstStyle/>
              <a:p>
                <a:r>
                  <a:rPr lang="zh-CN" altLang="en-US" sz="3600" b="1" dirty="0">
                    <a:solidFill>
                      <a:schemeClr val="accent1">
                        <a:lumMod val="75000"/>
                      </a:schemeClr>
                    </a:solidFill>
                  </a:rPr>
                  <a:t>研究背景</a:t>
                </a:r>
                <a:endParaRPr lang="zh-CN" altLang="en-US" sz="3600" b="1" dirty="0">
                  <a:solidFill>
                    <a:schemeClr val="accent1">
                      <a:lumMod val="75000"/>
                    </a:schemeClr>
                  </a:solidFill>
                </a:endParaRPr>
              </a:p>
            </p:txBody>
          </p:sp>
          <p:sp>
            <p:nvSpPr>
              <p:cNvPr id="20" name="椭圆 19"/>
              <p:cNvSpPr/>
              <p:nvPr/>
            </p:nvSpPr>
            <p:spPr>
              <a:xfrm>
                <a:off x="5056510" y="1865029"/>
                <a:ext cx="724268" cy="724268"/>
              </a:xfrm>
              <a:prstGeom prst="ellipse">
                <a:avLst/>
              </a:prstGeom>
              <a:gradFill flip="none" rotWithShape="1">
                <a:gsLst>
                  <a:gs pos="68000">
                    <a:schemeClr val="accent1"/>
                  </a:gs>
                  <a:gs pos="0">
                    <a:schemeClr val="accent3"/>
                  </a:gs>
                </a:gsLst>
                <a:path path="circle">
                  <a:fillToRect r="100000" b="100000"/>
                </a:path>
                <a:tileRect l="-100000" t="-100000"/>
              </a:gra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一</a:t>
                </a:r>
                <a:endParaRPr lang="zh-CN" altLang="en-US" sz="2800" b="1" dirty="0"/>
              </a:p>
            </p:txBody>
          </p:sp>
        </p:grpSp>
      </p:grpSp>
      <p:grpSp>
        <p:nvGrpSpPr>
          <p:cNvPr id="40" name="组合 39"/>
          <p:cNvGrpSpPr/>
          <p:nvPr/>
        </p:nvGrpSpPr>
        <p:grpSpPr>
          <a:xfrm>
            <a:off x="4687172" y="2578030"/>
            <a:ext cx="6204857" cy="1071154"/>
            <a:chOff x="4760889" y="1679462"/>
            <a:chExt cx="6204857" cy="1071154"/>
          </a:xfrm>
        </p:grpSpPr>
        <p:sp>
          <p:nvSpPr>
            <p:cNvPr id="41" name="矩形: 圆角 40"/>
            <p:cNvSpPr/>
            <p:nvPr/>
          </p:nvSpPr>
          <p:spPr>
            <a:xfrm>
              <a:off x="4760889" y="1679462"/>
              <a:ext cx="6204857" cy="1071154"/>
            </a:xfrm>
            <a:prstGeom prst="roundRect">
              <a:avLst>
                <a:gd name="adj" fmla="val 50000"/>
              </a:avLst>
            </a:prstGeom>
            <a:gradFill flip="none" rotWithShape="1">
              <a:gsLst>
                <a:gs pos="0">
                  <a:schemeClr val="accent3">
                    <a:lumMod val="20000"/>
                    <a:lumOff val="80000"/>
                    <a:alpha val="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5056510" y="1852905"/>
              <a:ext cx="5266011" cy="724268"/>
              <a:chOff x="5056510" y="1865029"/>
              <a:chExt cx="5266011" cy="724268"/>
            </a:xfrm>
          </p:grpSpPr>
          <p:sp>
            <p:nvSpPr>
              <p:cNvPr id="43" name="文本框 42"/>
              <p:cNvSpPr txBox="1"/>
              <p:nvPr/>
            </p:nvSpPr>
            <p:spPr>
              <a:xfrm>
                <a:off x="5892036" y="1903998"/>
                <a:ext cx="4430485" cy="645160"/>
              </a:xfrm>
              <a:prstGeom prst="rect">
                <a:avLst/>
              </a:prstGeom>
              <a:noFill/>
            </p:spPr>
            <p:txBody>
              <a:bodyPr wrap="square">
                <a:spAutoFit/>
              </a:bodyPr>
              <a:lstStyle/>
              <a:p>
                <a:r>
                  <a:rPr lang="zh-CN" altLang="en-US" sz="3600" b="1" dirty="0">
                    <a:solidFill>
                      <a:schemeClr val="accent1">
                        <a:lumMod val="75000"/>
                      </a:schemeClr>
                    </a:solidFill>
                  </a:rPr>
                  <a:t>研究方案</a:t>
                </a:r>
                <a:endParaRPr lang="zh-CN" altLang="en-US" sz="3600" b="1" dirty="0">
                  <a:solidFill>
                    <a:schemeClr val="accent1">
                      <a:lumMod val="75000"/>
                    </a:schemeClr>
                  </a:solidFill>
                </a:endParaRPr>
              </a:p>
            </p:txBody>
          </p:sp>
          <p:sp>
            <p:nvSpPr>
              <p:cNvPr id="44" name="椭圆 43"/>
              <p:cNvSpPr/>
              <p:nvPr/>
            </p:nvSpPr>
            <p:spPr>
              <a:xfrm>
                <a:off x="5056510" y="1865029"/>
                <a:ext cx="724268" cy="724268"/>
              </a:xfrm>
              <a:prstGeom prst="ellipse">
                <a:avLst/>
              </a:prstGeom>
              <a:gradFill flip="none" rotWithShape="1">
                <a:gsLst>
                  <a:gs pos="68000">
                    <a:schemeClr val="accent1"/>
                  </a:gs>
                  <a:gs pos="0">
                    <a:schemeClr val="accent3"/>
                  </a:gs>
                </a:gsLst>
                <a:path path="circle">
                  <a:fillToRect r="100000" b="100000"/>
                </a:path>
                <a:tileRect l="-100000" t="-100000"/>
              </a:gra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二</a:t>
                </a:r>
                <a:endParaRPr lang="zh-CN" altLang="en-US" sz="2800" b="1" dirty="0"/>
              </a:p>
            </p:txBody>
          </p:sp>
        </p:grpSp>
      </p:grpSp>
      <p:grpSp>
        <p:nvGrpSpPr>
          <p:cNvPr id="51" name="组合 50"/>
          <p:cNvGrpSpPr/>
          <p:nvPr/>
        </p:nvGrpSpPr>
        <p:grpSpPr>
          <a:xfrm>
            <a:off x="4687172" y="1130300"/>
            <a:ext cx="6204857" cy="1071154"/>
            <a:chOff x="4760889" y="1673095"/>
            <a:chExt cx="6204857" cy="1071154"/>
          </a:xfrm>
        </p:grpSpPr>
        <p:sp>
          <p:nvSpPr>
            <p:cNvPr id="52" name="矩形: 圆角 51"/>
            <p:cNvSpPr/>
            <p:nvPr/>
          </p:nvSpPr>
          <p:spPr>
            <a:xfrm>
              <a:off x="4760889" y="1673095"/>
              <a:ext cx="6204857" cy="1071154"/>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5056510" y="1830484"/>
              <a:ext cx="5266011" cy="746689"/>
              <a:chOff x="5056510" y="1842608"/>
              <a:chExt cx="5266011" cy="746689"/>
            </a:xfrm>
          </p:grpSpPr>
          <p:sp>
            <p:nvSpPr>
              <p:cNvPr id="54" name="文本框 53"/>
              <p:cNvSpPr txBox="1"/>
              <p:nvPr/>
            </p:nvSpPr>
            <p:spPr>
              <a:xfrm>
                <a:off x="5892036" y="1842608"/>
                <a:ext cx="4430485" cy="645160"/>
              </a:xfrm>
              <a:prstGeom prst="rect">
                <a:avLst/>
              </a:prstGeom>
              <a:noFill/>
            </p:spPr>
            <p:txBody>
              <a:bodyPr wrap="square">
                <a:spAutoFit/>
              </a:bodyPr>
              <a:lstStyle/>
              <a:p>
                <a:r>
                  <a:rPr lang="zh-CN" altLang="en-US" sz="3600" b="1" dirty="0">
                    <a:solidFill>
                      <a:schemeClr val="bg1"/>
                    </a:solidFill>
                  </a:rPr>
                  <a:t>研究背景</a:t>
                </a:r>
                <a:endParaRPr lang="zh-CN" altLang="en-US" sz="3600" b="1" dirty="0">
                  <a:solidFill>
                    <a:schemeClr val="bg1"/>
                  </a:solidFill>
                </a:endParaRPr>
              </a:p>
            </p:txBody>
          </p:sp>
          <p:sp>
            <p:nvSpPr>
              <p:cNvPr id="55" name="椭圆 54"/>
              <p:cNvSpPr/>
              <p:nvPr/>
            </p:nvSpPr>
            <p:spPr>
              <a:xfrm>
                <a:off x="5056510" y="1865029"/>
                <a:ext cx="724268" cy="724268"/>
              </a:xfrm>
              <a:prstGeom prst="ellipse">
                <a:avLst/>
              </a:prstGeom>
              <a:solidFill>
                <a:schemeClr val="bg1"/>
              </a:soli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1">
                        <a:lumMod val="75000"/>
                      </a:schemeClr>
                    </a:solidFill>
                  </a:rPr>
                  <a:t>一</a:t>
                </a:r>
                <a:endParaRPr lang="zh-CN" altLang="en-US" sz="2800" b="1" dirty="0">
                  <a:solidFill>
                    <a:schemeClr val="accent1">
                      <a:lumMod val="75000"/>
                    </a:schemeClr>
                  </a:solidFill>
                </a:endParaRPr>
              </a:p>
            </p:txBody>
          </p:sp>
        </p:grpSp>
      </p:grpSp>
      <p:grpSp>
        <p:nvGrpSpPr>
          <p:cNvPr id="58" name="组合 57"/>
          <p:cNvGrpSpPr/>
          <p:nvPr/>
        </p:nvGrpSpPr>
        <p:grpSpPr>
          <a:xfrm>
            <a:off x="1365105" y="1130300"/>
            <a:ext cx="1519047" cy="3114009"/>
            <a:chOff x="1114750" y="1217379"/>
            <a:chExt cx="1519047" cy="3114009"/>
          </a:xfrm>
        </p:grpSpPr>
        <p:grpSp>
          <p:nvGrpSpPr>
            <p:cNvPr id="56" name="组合 55"/>
            <p:cNvGrpSpPr/>
            <p:nvPr/>
          </p:nvGrpSpPr>
          <p:grpSpPr>
            <a:xfrm>
              <a:off x="1114750" y="2269285"/>
              <a:ext cx="1092562" cy="2062103"/>
              <a:chOff x="-2028550" y="-931803"/>
              <a:chExt cx="1092562" cy="2062103"/>
            </a:xfrm>
          </p:grpSpPr>
          <p:sp>
            <p:nvSpPr>
              <p:cNvPr id="9" name="文本框 8"/>
              <p:cNvSpPr txBox="1"/>
              <p:nvPr/>
            </p:nvSpPr>
            <p:spPr>
              <a:xfrm>
                <a:off x="-2028550" y="-931803"/>
                <a:ext cx="615553" cy="2062103"/>
              </a:xfrm>
              <a:prstGeom prst="rect">
                <a:avLst/>
              </a:prstGeom>
              <a:noFill/>
            </p:spPr>
            <p:txBody>
              <a:bodyPr vert="eaVert" wrap="square" rtlCol="0">
                <a:spAutoFit/>
              </a:bodyPr>
              <a:lstStyle/>
              <a:p>
                <a:r>
                  <a:rPr lang="en-US" altLang="zh-CN" sz="2800" dirty="0">
                    <a:solidFill>
                      <a:schemeClr val="bg1">
                        <a:alpha val="25000"/>
                      </a:schemeClr>
                    </a:solidFill>
                  </a:rPr>
                  <a:t>CONTENTS</a:t>
                </a:r>
                <a:endParaRPr lang="zh-CN" altLang="en-US" sz="2800" dirty="0">
                  <a:solidFill>
                    <a:schemeClr val="bg1">
                      <a:alpha val="25000"/>
                    </a:schemeClr>
                  </a:solidFill>
                </a:endParaRPr>
              </a:p>
            </p:txBody>
          </p:sp>
          <p:sp>
            <p:nvSpPr>
              <p:cNvPr id="10" name="left-arrow_339872"/>
              <p:cNvSpPr/>
              <p:nvPr/>
            </p:nvSpPr>
            <p:spPr>
              <a:xfrm flipH="1">
                <a:off x="-1341851" y="688201"/>
                <a:ext cx="405863" cy="396859"/>
              </a:xfrm>
              <a:custGeom>
                <a:avLst/>
                <a:gdLst>
                  <a:gd name="connsiteX0" fmla="*/ 394388 w 607639"/>
                  <a:gd name="connsiteY0" fmla="*/ 126641 h 594161"/>
                  <a:gd name="connsiteX1" fmla="*/ 402678 w 607639"/>
                  <a:gd name="connsiteY1" fmla="*/ 131673 h 594161"/>
                  <a:gd name="connsiteX2" fmla="*/ 399919 w 607639"/>
                  <a:gd name="connsiteY2" fmla="*/ 149181 h 594161"/>
                  <a:gd name="connsiteX3" fmla="*/ 198561 w 607639"/>
                  <a:gd name="connsiteY3" fmla="*/ 297062 h 594161"/>
                  <a:gd name="connsiteX4" fmla="*/ 399919 w 607639"/>
                  <a:gd name="connsiteY4" fmla="*/ 444855 h 594161"/>
                  <a:gd name="connsiteX5" fmla="*/ 400364 w 607639"/>
                  <a:gd name="connsiteY5" fmla="*/ 445210 h 594161"/>
                  <a:gd name="connsiteX6" fmla="*/ 402678 w 607639"/>
                  <a:gd name="connsiteY6" fmla="*/ 462896 h 594161"/>
                  <a:gd name="connsiteX7" fmla="*/ 384964 w 607639"/>
                  <a:gd name="connsiteY7" fmla="*/ 465206 h 594161"/>
                  <a:gd name="connsiteX8" fmla="*/ 169719 w 607639"/>
                  <a:gd name="connsiteY8" fmla="*/ 307371 h 594161"/>
                  <a:gd name="connsiteX9" fmla="*/ 167049 w 607639"/>
                  <a:gd name="connsiteY9" fmla="*/ 304705 h 594161"/>
                  <a:gd name="connsiteX10" fmla="*/ 169719 w 607639"/>
                  <a:gd name="connsiteY10" fmla="*/ 287020 h 594161"/>
                  <a:gd name="connsiteX11" fmla="*/ 384964 w 607639"/>
                  <a:gd name="connsiteY11" fmla="*/ 129007 h 594161"/>
                  <a:gd name="connsiteX12" fmla="*/ 394388 w 607639"/>
                  <a:gd name="connsiteY12" fmla="*/ 126641 h 594161"/>
                  <a:gd name="connsiteX13" fmla="*/ 303775 w 607639"/>
                  <a:gd name="connsiteY13" fmla="*/ 25331 h 594161"/>
                  <a:gd name="connsiteX14" fmla="*/ 25277 w 607639"/>
                  <a:gd name="connsiteY14" fmla="*/ 297036 h 594161"/>
                  <a:gd name="connsiteX15" fmla="*/ 303775 w 607639"/>
                  <a:gd name="connsiteY15" fmla="*/ 568830 h 594161"/>
                  <a:gd name="connsiteX16" fmla="*/ 582272 w 607639"/>
                  <a:gd name="connsiteY16" fmla="*/ 297036 h 594161"/>
                  <a:gd name="connsiteX17" fmla="*/ 303775 w 607639"/>
                  <a:gd name="connsiteY17" fmla="*/ 25331 h 594161"/>
                  <a:gd name="connsiteX18" fmla="*/ 303775 w 607639"/>
                  <a:gd name="connsiteY18" fmla="*/ 0 h 594161"/>
                  <a:gd name="connsiteX19" fmla="*/ 607639 w 607639"/>
                  <a:gd name="connsiteY19" fmla="*/ 297036 h 594161"/>
                  <a:gd name="connsiteX20" fmla="*/ 303775 w 607639"/>
                  <a:gd name="connsiteY20" fmla="*/ 594161 h 594161"/>
                  <a:gd name="connsiteX21" fmla="*/ 0 w 607639"/>
                  <a:gd name="connsiteY21" fmla="*/ 297036 h 594161"/>
                  <a:gd name="connsiteX22" fmla="*/ 303775 w 607639"/>
                  <a:gd name="connsiteY22" fmla="*/ 0 h 59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7639" h="594161">
                    <a:moveTo>
                      <a:pt x="394388" y="126641"/>
                    </a:moveTo>
                    <a:cubicBezTo>
                      <a:pt x="397582" y="127118"/>
                      <a:pt x="400586" y="128829"/>
                      <a:pt x="402678" y="131673"/>
                    </a:cubicBezTo>
                    <a:cubicBezTo>
                      <a:pt x="406773" y="137183"/>
                      <a:pt x="405616" y="145181"/>
                      <a:pt x="399919" y="149181"/>
                    </a:cubicBezTo>
                    <a:lnTo>
                      <a:pt x="198561" y="297062"/>
                    </a:lnTo>
                    <a:lnTo>
                      <a:pt x="399919" y="444855"/>
                    </a:lnTo>
                    <a:cubicBezTo>
                      <a:pt x="400008" y="444944"/>
                      <a:pt x="400275" y="445121"/>
                      <a:pt x="400364" y="445210"/>
                    </a:cubicBezTo>
                    <a:cubicBezTo>
                      <a:pt x="405972" y="449565"/>
                      <a:pt x="406951" y="457386"/>
                      <a:pt x="402678" y="462896"/>
                    </a:cubicBezTo>
                    <a:cubicBezTo>
                      <a:pt x="398405" y="468494"/>
                      <a:pt x="390572" y="469472"/>
                      <a:pt x="384964" y="465206"/>
                    </a:cubicBezTo>
                    <a:lnTo>
                      <a:pt x="169719" y="307371"/>
                    </a:lnTo>
                    <a:cubicBezTo>
                      <a:pt x="168740" y="306571"/>
                      <a:pt x="167850" y="305683"/>
                      <a:pt x="167049" y="304705"/>
                    </a:cubicBezTo>
                    <a:cubicBezTo>
                      <a:pt x="162865" y="299017"/>
                      <a:pt x="164200" y="291108"/>
                      <a:pt x="169719" y="287020"/>
                    </a:cubicBezTo>
                    <a:lnTo>
                      <a:pt x="384964" y="129007"/>
                    </a:lnTo>
                    <a:cubicBezTo>
                      <a:pt x="387813" y="126919"/>
                      <a:pt x="391195" y="126163"/>
                      <a:pt x="394388" y="126641"/>
                    </a:cubicBezTo>
                    <a:close/>
                    <a:moveTo>
                      <a:pt x="303775" y="25331"/>
                    </a:moveTo>
                    <a:cubicBezTo>
                      <a:pt x="150241" y="25331"/>
                      <a:pt x="25277" y="147274"/>
                      <a:pt x="25277" y="297036"/>
                    </a:cubicBezTo>
                    <a:cubicBezTo>
                      <a:pt x="25277" y="446887"/>
                      <a:pt x="150241" y="568830"/>
                      <a:pt x="303775" y="568830"/>
                    </a:cubicBezTo>
                    <a:cubicBezTo>
                      <a:pt x="457309" y="568830"/>
                      <a:pt x="582272" y="446976"/>
                      <a:pt x="582272" y="297036"/>
                    </a:cubicBezTo>
                    <a:cubicBezTo>
                      <a:pt x="582272" y="147185"/>
                      <a:pt x="457309" y="25331"/>
                      <a:pt x="303775" y="25331"/>
                    </a:cubicBezTo>
                    <a:close/>
                    <a:moveTo>
                      <a:pt x="303775" y="0"/>
                    </a:moveTo>
                    <a:cubicBezTo>
                      <a:pt x="471283" y="0"/>
                      <a:pt x="607639" y="133231"/>
                      <a:pt x="607639" y="297036"/>
                    </a:cubicBezTo>
                    <a:cubicBezTo>
                      <a:pt x="607639" y="460930"/>
                      <a:pt x="471283" y="594161"/>
                      <a:pt x="303775" y="594161"/>
                    </a:cubicBezTo>
                    <a:cubicBezTo>
                      <a:pt x="136356" y="594161"/>
                      <a:pt x="0" y="460930"/>
                      <a:pt x="0" y="297036"/>
                    </a:cubicBezTo>
                    <a:cubicBezTo>
                      <a:pt x="0" y="133231"/>
                      <a:pt x="136356"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文本框 56"/>
            <p:cNvSpPr txBox="1"/>
            <p:nvPr/>
          </p:nvSpPr>
          <p:spPr>
            <a:xfrm>
              <a:off x="1661031" y="1217379"/>
              <a:ext cx="972766" cy="2554545"/>
            </a:xfrm>
            <a:prstGeom prst="rect">
              <a:avLst/>
            </a:prstGeom>
            <a:noFill/>
          </p:spPr>
          <p:txBody>
            <a:bodyPr wrap="square" rtlCol="0">
              <a:spAutoFit/>
            </a:bodyPr>
            <a:lstStyle/>
            <a:p>
              <a:r>
                <a:rPr lang="zh-CN" altLang="en-US" sz="4000" dirty="0">
                  <a:solidFill>
                    <a:schemeClr val="bg1"/>
                  </a:solidFill>
                </a:rPr>
                <a:t>汇报提纲</a:t>
              </a:r>
              <a:endParaRPr lang="zh-CN" altLang="en-US" sz="4000" dirty="0">
                <a:solidFill>
                  <a:schemeClr val="bg1"/>
                </a:solidFill>
              </a:endParaRPr>
            </a:p>
          </p:txBody>
        </p:sp>
      </p:grpSp>
      <p:pic>
        <p:nvPicPr>
          <p:cNvPr id="64" name="图片 63"/>
          <p:cNvPicPr>
            <a:picLocks noChangeAspect="1"/>
          </p:cNvPicPr>
          <p:nvPr/>
        </p:nvPicPr>
        <p:blipFill>
          <a:blip r:embed="rId1"/>
          <a:srcRect r="72747"/>
          <a:stretch>
            <a:fillRect/>
          </a:stretch>
        </p:blipFill>
        <p:spPr>
          <a:xfrm>
            <a:off x="0" y="3474302"/>
            <a:ext cx="3322063" cy="3383698"/>
          </a:xfrm>
          <a:custGeom>
            <a:avLst/>
            <a:gdLst>
              <a:gd name="connsiteX0" fmla="*/ 0 w 3322063"/>
              <a:gd name="connsiteY0" fmla="*/ 0 h 3383698"/>
              <a:gd name="connsiteX1" fmla="*/ 3322063 w 3322063"/>
              <a:gd name="connsiteY1" fmla="*/ 0 h 3383698"/>
              <a:gd name="connsiteX2" fmla="*/ 3322063 w 3322063"/>
              <a:gd name="connsiteY2" fmla="*/ 2990998 h 3383698"/>
              <a:gd name="connsiteX3" fmla="*/ 3008505 w 3322063"/>
              <a:gd name="connsiteY3" fmla="*/ 3375721 h 3383698"/>
              <a:gd name="connsiteX4" fmla="*/ 2929372 w 3322063"/>
              <a:gd name="connsiteY4" fmla="*/ 3383698 h 3383698"/>
              <a:gd name="connsiteX5" fmla="*/ 0 w 3322063"/>
              <a:gd name="connsiteY5" fmla="*/ 3383698 h 3383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2063" h="3383698">
                <a:moveTo>
                  <a:pt x="0" y="0"/>
                </a:moveTo>
                <a:lnTo>
                  <a:pt x="3322063" y="0"/>
                </a:lnTo>
                <a:lnTo>
                  <a:pt x="3322063" y="2990998"/>
                </a:lnTo>
                <a:cubicBezTo>
                  <a:pt x="3322063" y="3180771"/>
                  <a:pt x="3187453" y="3339103"/>
                  <a:pt x="3008505" y="3375721"/>
                </a:cubicBezTo>
                <a:lnTo>
                  <a:pt x="2929372" y="3383698"/>
                </a:lnTo>
                <a:lnTo>
                  <a:pt x="0" y="3383698"/>
                </a:lnTo>
                <a:close/>
              </a:path>
            </a:pathLst>
          </a:custGeom>
        </p:spPr>
      </p:pic>
      <p:grpSp>
        <p:nvGrpSpPr>
          <p:cNvPr id="4" name="组合 3"/>
          <p:cNvGrpSpPr/>
          <p:nvPr/>
        </p:nvGrpSpPr>
        <p:grpSpPr>
          <a:xfrm>
            <a:off x="4688442" y="4134415"/>
            <a:ext cx="6204857" cy="1071154"/>
            <a:chOff x="4760889" y="1679462"/>
            <a:chExt cx="6204857" cy="1071154"/>
          </a:xfrm>
        </p:grpSpPr>
        <p:sp>
          <p:nvSpPr>
            <p:cNvPr id="6" name="矩形: 圆角 40"/>
            <p:cNvSpPr/>
            <p:nvPr/>
          </p:nvSpPr>
          <p:spPr>
            <a:xfrm>
              <a:off x="4760889" y="1679462"/>
              <a:ext cx="6204857" cy="1071154"/>
            </a:xfrm>
            <a:prstGeom prst="roundRect">
              <a:avLst>
                <a:gd name="adj" fmla="val 50000"/>
              </a:avLst>
            </a:prstGeom>
            <a:gradFill flip="none" rotWithShape="1">
              <a:gsLst>
                <a:gs pos="0">
                  <a:schemeClr val="accent3">
                    <a:lumMod val="20000"/>
                    <a:lumOff val="80000"/>
                    <a:alpha val="0"/>
                  </a:schemeClr>
                </a:gs>
                <a:gs pos="100000">
                  <a:schemeClr val="accent3">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5056510" y="1852905"/>
              <a:ext cx="5266011" cy="724268"/>
              <a:chOff x="5056510" y="1865029"/>
              <a:chExt cx="5266011" cy="724268"/>
            </a:xfrm>
          </p:grpSpPr>
          <p:sp>
            <p:nvSpPr>
              <p:cNvPr id="8" name="文本框 7"/>
              <p:cNvSpPr txBox="1"/>
              <p:nvPr/>
            </p:nvSpPr>
            <p:spPr>
              <a:xfrm>
                <a:off x="5892036" y="1903998"/>
                <a:ext cx="4430485" cy="645160"/>
              </a:xfrm>
              <a:prstGeom prst="rect">
                <a:avLst/>
              </a:prstGeom>
              <a:noFill/>
            </p:spPr>
            <p:txBody>
              <a:bodyPr wrap="square">
                <a:spAutoFit/>
              </a:bodyPr>
              <a:lstStyle/>
              <a:p>
                <a:r>
                  <a:rPr lang="zh-CN" altLang="en-US" sz="3600" b="1" dirty="0">
                    <a:solidFill>
                      <a:schemeClr val="accent1">
                        <a:lumMod val="75000"/>
                      </a:schemeClr>
                    </a:solidFill>
                  </a:rPr>
                  <a:t>研究支撑</a:t>
                </a:r>
                <a:endParaRPr lang="zh-CN" altLang="en-US" sz="3600" b="1" dirty="0">
                  <a:solidFill>
                    <a:schemeClr val="accent1">
                      <a:lumMod val="75000"/>
                    </a:schemeClr>
                  </a:solidFill>
                </a:endParaRPr>
              </a:p>
            </p:txBody>
          </p:sp>
          <p:sp>
            <p:nvSpPr>
              <p:cNvPr id="15" name="椭圆 14"/>
              <p:cNvSpPr/>
              <p:nvPr/>
            </p:nvSpPr>
            <p:spPr>
              <a:xfrm>
                <a:off x="5056510" y="1865029"/>
                <a:ext cx="724268" cy="724268"/>
              </a:xfrm>
              <a:prstGeom prst="ellipse">
                <a:avLst/>
              </a:prstGeom>
              <a:gradFill flip="none" rotWithShape="1">
                <a:gsLst>
                  <a:gs pos="68000">
                    <a:schemeClr val="accent1"/>
                  </a:gs>
                  <a:gs pos="0">
                    <a:schemeClr val="accent3"/>
                  </a:gs>
                </a:gsLst>
                <a:path path="circle">
                  <a:fillToRect r="100000" b="100000"/>
                </a:path>
                <a:tileRect l="-100000" t="-100000"/>
              </a:gradFill>
              <a:ln w="38100">
                <a:gradFill>
                  <a:gsLst>
                    <a:gs pos="0">
                      <a:schemeClr val="accent1">
                        <a:lumMod val="5000"/>
                        <a:lumOff val="95000"/>
                      </a:schemeClr>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三</a:t>
                </a:r>
                <a:endParaRPr lang="zh-CN" altLang="en-US" sz="2800" b="1"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矩形: 圆角 228"/>
          <p:cNvSpPr/>
          <p:nvPr/>
        </p:nvSpPr>
        <p:spPr>
          <a:xfrm>
            <a:off x="795578" y="2489375"/>
            <a:ext cx="1013391" cy="1189464"/>
          </a:xfrm>
          <a:prstGeom prst="roundRect">
            <a:avLst>
              <a:gd name="adj" fmla="val 1332"/>
            </a:avLst>
          </a:prstGeom>
          <a:gradFill flip="none" rotWithShape="1">
            <a:gsLst>
              <a:gs pos="0">
                <a:schemeClr val="accent3">
                  <a:lumMod val="20000"/>
                  <a:lumOff val="80000"/>
                </a:schemeClr>
              </a:gs>
              <a:gs pos="100000">
                <a:schemeClr val="accent3">
                  <a:lumMod val="20000"/>
                  <a:lumOff val="80000"/>
                </a:schemeClr>
              </a:gs>
            </a:gsLst>
            <a:lin ang="0" scaled="1"/>
            <a:tileRect/>
          </a:gra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panose="020B0604020202020204"/>
              <a:ea typeface="微软雅黑" panose="020B0503020204020204" pitchFamily="34" charset="-122"/>
            </a:endParaRPr>
          </a:p>
        </p:txBody>
      </p:sp>
      <p:cxnSp>
        <p:nvCxnSpPr>
          <p:cNvPr id="1024" name="直接连接符 1023"/>
          <p:cNvCxnSpPr>
            <a:stCxn id="39" idx="3"/>
            <a:endCxn id="14" idx="2"/>
          </p:cNvCxnSpPr>
          <p:nvPr/>
        </p:nvCxnSpPr>
        <p:spPr>
          <a:xfrm flipV="1">
            <a:off x="3690431" y="3678839"/>
            <a:ext cx="2387117" cy="320493"/>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27" name="直接连接符 1026"/>
          <p:cNvCxnSpPr>
            <a:stCxn id="14" idx="2"/>
            <a:endCxn id="41" idx="1"/>
          </p:cNvCxnSpPr>
          <p:nvPr/>
        </p:nvCxnSpPr>
        <p:spPr>
          <a:xfrm>
            <a:off x="6077548" y="3678839"/>
            <a:ext cx="2449756" cy="320492"/>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a:off x="495301" y="1411345"/>
            <a:ext cx="11201398" cy="924196"/>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顶角 2"/>
          <p:cNvSpPr/>
          <p:nvPr/>
        </p:nvSpPr>
        <p:spPr>
          <a:xfrm rot="5400000">
            <a:off x="799064" y="-799064"/>
            <a:ext cx="824400" cy="2422527"/>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4" name="文本框 3"/>
          <p:cNvSpPr txBox="1"/>
          <p:nvPr/>
        </p:nvSpPr>
        <p:spPr>
          <a:xfrm>
            <a:off x="392422" y="181367"/>
            <a:ext cx="2338078" cy="46166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学术成果</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5" name="矩形: 圆角 4"/>
          <p:cNvSpPr/>
          <p:nvPr/>
        </p:nvSpPr>
        <p:spPr>
          <a:xfrm>
            <a:off x="2387602" y="168994"/>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816912" y="240865"/>
            <a:ext cx="342668" cy="342668"/>
          </a:xfrm>
          <a:prstGeom prst="ellipse">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accent1"/>
                </a:solidFill>
                <a:latin typeface="Arial Black" panose="020B0A04020102020204" pitchFamily="34" charset="0"/>
              </a:rPr>
              <a:t>2</a:t>
            </a:r>
            <a:endParaRPr lang="zh-CN" altLang="en-US" dirty="0">
              <a:solidFill>
                <a:schemeClr val="accent1"/>
              </a:solidFill>
              <a:latin typeface="Arial Black" panose="020B0A04020102020204" pitchFamily="34" charset="0"/>
            </a:endParaRPr>
          </a:p>
        </p:txBody>
      </p:sp>
      <p:sp>
        <p:nvSpPr>
          <p:cNvPr id="9" name="文本框 8"/>
          <p:cNvSpPr txBox="1"/>
          <p:nvPr/>
        </p:nvSpPr>
        <p:spPr>
          <a:xfrm>
            <a:off x="2556963" y="150589"/>
            <a:ext cx="7212511" cy="523220"/>
          </a:xfrm>
          <a:prstGeom prst="rect">
            <a:avLst/>
          </a:prstGeom>
          <a:noFill/>
        </p:spPr>
        <p:txBody>
          <a:bodyPr wrap="square">
            <a:spAutoFit/>
          </a:bodyPr>
          <a:lstStyle/>
          <a:p>
            <a:r>
              <a:rPr lang="zh-CN" altLang="en-US" sz="2800" b="1" dirty="0">
                <a:gradFill>
                  <a:gsLst>
                    <a:gs pos="0">
                      <a:schemeClr val="accent1"/>
                    </a:gs>
                    <a:gs pos="100000">
                      <a:schemeClr val="accent1">
                        <a:lumMod val="75000"/>
                      </a:schemeClr>
                    </a:gs>
                  </a:gsLst>
                  <a:lin ang="5400000" scaled="1"/>
                </a:gradFill>
              </a:rPr>
              <a:t>图查询</a:t>
            </a:r>
            <a:r>
              <a:rPr lang="en-US" altLang="zh-CN" sz="2800" b="1" dirty="0">
                <a:gradFill>
                  <a:gsLst>
                    <a:gs pos="0">
                      <a:schemeClr val="accent1"/>
                    </a:gs>
                    <a:gs pos="100000">
                      <a:schemeClr val="accent1">
                        <a:lumMod val="75000"/>
                      </a:schemeClr>
                    </a:gs>
                  </a:gsLst>
                  <a:lin ang="5400000" scaled="1"/>
                </a:gradFill>
              </a:rPr>
              <a:t>&amp;</a:t>
            </a:r>
            <a:r>
              <a:rPr lang="zh-CN" altLang="en-US" sz="2800" b="1" dirty="0">
                <a:gradFill>
                  <a:gsLst>
                    <a:gs pos="0">
                      <a:schemeClr val="accent1"/>
                    </a:gs>
                    <a:gs pos="100000">
                      <a:schemeClr val="accent1">
                        <a:lumMod val="75000"/>
                      </a:schemeClr>
                    </a:gs>
                  </a:gsLst>
                  <a:lin ang="5400000" scaled="1"/>
                </a:gradFill>
              </a:rPr>
              <a:t>分布式</a:t>
            </a:r>
            <a:endParaRPr lang="zh-CN" altLang="en-US" sz="2800" b="1" dirty="0">
              <a:gradFill>
                <a:gsLst>
                  <a:gs pos="0">
                    <a:schemeClr val="accent1"/>
                  </a:gs>
                  <a:gs pos="100000">
                    <a:schemeClr val="accent1">
                      <a:lumMod val="75000"/>
                    </a:schemeClr>
                  </a:gs>
                </a:gsLst>
                <a:lin ang="5400000" scaled="1"/>
              </a:gradFill>
            </a:endParaRPr>
          </a:p>
        </p:txBody>
      </p:sp>
      <p:sp>
        <p:nvSpPr>
          <p:cNvPr id="15" name="矩形 14"/>
          <p:cNvSpPr/>
          <p:nvPr/>
        </p:nvSpPr>
        <p:spPr>
          <a:xfrm>
            <a:off x="0" y="6280784"/>
            <a:ext cx="12192000" cy="577215"/>
          </a:xfrm>
          <a:prstGeom prst="rect">
            <a:avLst/>
          </a:prstGeom>
          <a:gradFill flip="none" rotWithShape="1">
            <a:gsLst>
              <a:gs pos="59000">
                <a:schemeClr val="bg1">
                  <a:alpha val="0"/>
                </a:schemeClr>
              </a:gs>
              <a:gs pos="100000">
                <a:schemeClr val="tx2">
                  <a:lumMod val="20000"/>
                  <a:lumOff val="80000"/>
                </a:schemeClr>
              </a:gs>
            </a:gsLst>
            <a:lin ang="16200000" scaled="1"/>
            <a:tileRect/>
          </a:gradFill>
          <a:ln w="15875">
            <a:noFill/>
            <a:head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 name="矩形 1"/>
          <p:cNvSpPr/>
          <p:nvPr/>
        </p:nvSpPr>
        <p:spPr>
          <a:xfrm>
            <a:off x="495935" y="1430020"/>
            <a:ext cx="11200765" cy="106616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marL="0" marR="0" lvl="0" indent="0" algn="just" defTabSz="914400" rtl="0" eaLnBrk="1" fontAlgn="auto" latinLnBrk="0" hangingPunct="1">
              <a:lnSpc>
                <a:spcPct val="12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发现并证明全局</a:t>
            </a:r>
            <a:r>
              <a:rPr kumimoji="0" lang="en-US" altLang="zh-CN" sz="20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Skyline</a:t>
            </a:r>
            <a:r>
              <a:rPr kumimoji="0" lang="zh-CN" altLang="en-US" sz="20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概率</a:t>
            </a:r>
            <a:r>
              <a:rPr kumimoji="0" lang="zh-CN" altLang="en-US" sz="2000" b="1" i="0" u="none" strike="noStrike" kern="1200" cap="none" spc="0" normalizeH="0" baseline="0"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理论上界</a:t>
            </a:r>
            <a:r>
              <a:rPr kumimoji="0" lang="zh-CN" altLang="en-US" sz="20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，引入基于最小概率边界矩形的</a:t>
            </a:r>
            <a:r>
              <a:rPr kumimoji="0" lang="zh-CN" altLang="en-US" sz="2000" b="1" i="0" u="none" strike="noStrike" kern="1200" cap="none" spc="0" normalizeH="0" baseline="0"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自适应数据选择机制</a:t>
            </a:r>
            <a:r>
              <a:rPr kumimoji="0" lang="zh-CN" altLang="en-US" sz="20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，提出</a:t>
            </a:r>
            <a:r>
              <a:rPr kumimoji="0" lang="en-US" altLang="zh-CN" sz="20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zh-CN" altLang="en-US" sz="20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分布式自适应不确定</a:t>
            </a:r>
            <a:r>
              <a:rPr kumimoji="0" lang="en-US" altLang="zh-CN" sz="20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Skyline</a:t>
            </a:r>
            <a:r>
              <a:rPr kumimoji="0" lang="zh-CN" altLang="en-US" sz="20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查询算法，与同类算法（</a:t>
            </a:r>
            <a:r>
              <a:rPr lang="en-US" altLang="zh-CN"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IEEE TKDE 2012</a:t>
            </a:r>
            <a:r>
              <a:rPr kumimoji="0" lang="zh-CN" altLang="en-US" sz="200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）相比，性能提升</a:t>
            </a:r>
            <a:r>
              <a:rPr kumimoji="0" lang="en-US" altLang="zh-CN" sz="2000" b="1" i="0" u="none" strike="noStrike" kern="1200" cap="none" spc="0" normalizeH="0" baseline="0" noProof="0" dirty="0">
                <a:ln>
                  <a:noFill/>
                </a:ln>
                <a:solidFill>
                  <a:schemeClr val="accent6"/>
                </a:solidFill>
                <a:effectLst/>
                <a:uLnTx/>
                <a:uFillTx/>
                <a:latin typeface="Arial Black" panose="020B0A04020102020204" pitchFamily="34" charset="0"/>
                <a:ea typeface="微软雅黑" panose="020B0503020204020204" pitchFamily="34" charset="-122"/>
                <a:cs typeface="Times New Roman" panose="02020603050405020304" pitchFamily="18" charset="0"/>
              </a:rPr>
              <a:t>56.41%</a:t>
            </a:r>
            <a:endParaRPr kumimoji="0" lang="en-US" altLang="zh-CN" sz="2000" b="1" i="0" u="none" strike="noStrike" kern="1200" cap="none" spc="0" normalizeH="0" baseline="0" noProof="0" dirty="0">
              <a:ln>
                <a:noFill/>
              </a:ln>
              <a:solidFill>
                <a:schemeClr val="accent6"/>
              </a:solidFill>
              <a:effectLst/>
              <a:uLnTx/>
              <a:uFillTx/>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7" name="矩形 6"/>
          <p:cNvSpPr/>
          <p:nvPr/>
        </p:nvSpPr>
        <p:spPr>
          <a:xfrm>
            <a:off x="0" y="811730"/>
            <a:ext cx="7676660" cy="576064"/>
          </a:xfrm>
          <a:prstGeom prst="rect">
            <a:avLst/>
          </a:prstGeom>
          <a:gradFill>
            <a:gsLst>
              <a:gs pos="86000">
                <a:schemeClr val="accent3">
                  <a:lumMod val="20000"/>
                  <a:lumOff val="80000"/>
                </a:schemeClr>
              </a:gs>
              <a:gs pos="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chemeClr val="accent1"/>
              </a:solidFill>
              <a:effectLst/>
              <a:uLnTx/>
              <a:uFillTx/>
              <a:latin typeface="Arial" panose="020B0604020202020204"/>
              <a:ea typeface="微软雅黑" panose="020B0503020204020204" pitchFamily="34" charset="-122"/>
              <a:cs typeface="+mn-cs"/>
              <a:sym typeface="+mn-ea"/>
            </a:endParaRPr>
          </a:p>
        </p:txBody>
      </p:sp>
      <p:sp>
        <p:nvSpPr>
          <p:cNvPr id="10" name="矩形 9"/>
          <p:cNvSpPr/>
          <p:nvPr/>
        </p:nvSpPr>
        <p:spPr>
          <a:xfrm>
            <a:off x="832448" y="811730"/>
            <a:ext cx="7212511"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rPr>
              <a:t> 分布式自适应不确定</a:t>
            </a:r>
            <a:r>
              <a:rPr kumimoji="0" lang="en-US" altLang="zh-CN"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rPr>
              <a:t>Skyline</a:t>
            </a:r>
            <a:r>
              <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rPr>
              <a:t>查询算法</a:t>
            </a:r>
            <a:endParaRPr kumimoji="0" lang="zh-CN" altLang="en-US" sz="2400" b="1" i="0" u="none" strike="noStrike" kern="1200" cap="none" spc="0" normalizeH="0" baseline="0" noProof="0" dirty="0">
              <a:ln>
                <a:noFill/>
              </a:ln>
              <a:solidFill>
                <a:schemeClr val="accent1"/>
              </a:solidFill>
              <a:effectLst/>
              <a:uLnTx/>
              <a:uFillTx/>
              <a:latin typeface="Times New Roman" panose="02020603050405020304" pitchFamily="18" charset="0"/>
              <a:ea typeface="微软雅黑" panose="020B0503020204020204" pitchFamily="34" charset="-122"/>
              <a:cs typeface="+mn-cs"/>
              <a:sym typeface="+mn-ea"/>
            </a:endParaRPr>
          </a:p>
        </p:txBody>
      </p:sp>
      <p:sp>
        <p:nvSpPr>
          <p:cNvPr id="11" name="iconfont-10774-5766810"/>
          <p:cNvSpPr/>
          <p:nvPr/>
        </p:nvSpPr>
        <p:spPr>
          <a:xfrm>
            <a:off x="438574" y="926920"/>
            <a:ext cx="345684" cy="345684"/>
          </a:xfrm>
          <a:custGeom>
            <a:avLst/>
            <a:gdLst>
              <a:gd name="T0" fmla="*/ 0 w 12800"/>
              <a:gd name="T1" fmla="*/ 6400 h 12800"/>
              <a:gd name="T2" fmla="*/ 6400 w 12800"/>
              <a:gd name="T3" fmla="*/ 12800 h 12800"/>
              <a:gd name="T4" fmla="*/ 12800 w 12800"/>
              <a:gd name="T5" fmla="*/ 6400 h 12800"/>
              <a:gd name="T6" fmla="*/ 6400 w 12800"/>
              <a:gd name="T7" fmla="*/ 0 h 12800"/>
              <a:gd name="T8" fmla="*/ 0 w 12800"/>
              <a:gd name="T9" fmla="*/ 6400 h 12800"/>
              <a:gd name="T10" fmla="*/ 5067 w 12800"/>
              <a:gd name="T11" fmla="*/ 2587 h 12800"/>
              <a:gd name="T12" fmla="*/ 8507 w 12800"/>
              <a:gd name="T13" fmla="*/ 6027 h 12800"/>
              <a:gd name="T14" fmla="*/ 8640 w 12800"/>
              <a:gd name="T15" fmla="*/ 6400 h 12800"/>
              <a:gd name="T16" fmla="*/ 8507 w 12800"/>
              <a:gd name="T17" fmla="*/ 6773 h 12800"/>
              <a:gd name="T18" fmla="*/ 5067 w 12800"/>
              <a:gd name="T19" fmla="*/ 10213 h 12800"/>
              <a:gd name="T20" fmla="*/ 4373 w 12800"/>
              <a:gd name="T21" fmla="*/ 10213 h 12800"/>
              <a:gd name="T22" fmla="*/ 4320 w 12800"/>
              <a:gd name="T23" fmla="*/ 10160 h 12800"/>
              <a:gd name="T24" fmla="*/ 4320 w 12800"/>
              <a:gd name="T25" fmla="*/ 9467 h 12800"/>
              <a:gd name="T26" fmla="*/ 7360 w 12800"/>
              <a:gd name="T27" fmla="*/ 6400 h 12800"/>
              <a:gd name="T28" fmla="*/ 4293 w 12800"/>
              <a:gd name="T29" fmla="*/ 3333 h 12800"/>
              <a:gd name="T30" fmla="*/ 4293 w 12800"/>
              <a:gd name="T31" fmla="*/ 2640 h 12800"/>
              <a:gd name="T32" fmla="*/ 4347 w 12800"/>
              <a:gd name="T33" fmla="*/ 2587 h 12800"/>
              <a:gd name="T34" fmla="*/ 5067 w 12800"/>
              <a:gd name="T35" fmla="*/ 258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00" h="12800">
                <a:moveTo>
                  <a:pt x="0" y="6400"/>
                </a:moveTo>
                <a:cubicBezTo>
                  <a:pt x="0" y="9947"/>
                  <a:pt x="2853" y="12800"/>
                  <a:pt x="6400" y="12800"/>
                </a:cubicBezTo>
                <a:cubicBezTo>
                  <a:pt x="9947" y="12800"/>
                  <a:pt x="12800" y="9947"/>
                  <a:pt x="12800" y="6400"/>
                </a:cubicBezTo>
                <a:cubicBezTo>
                  <a:pt x="12800" y="2853"/>
                  <a:pt x="9947" y="0"/>
                  <a:pt x="6400" y="0"/>
                </a:cubicBezTo>
                <a:cubicBezTo>
                  <a:pt x="2853" y="0"/>
                  <a:pt x="0" y="2853"/>
                  <a:pt x="0" y="6400"/>
                </a:cubicBezTo>
                <a:close/>
                <a:moveTo>
                  <a:pt x="5067" y="2587"/>
                </a:moveTo>
                <a:lnTo>
                  <a:pt x="8507" y="6027"/>
                </a:lnTo>
                <a:cubicBezTo>
                  <a:pt x="8613" y="6133"/>
                  <a:pt x="8667" y="6267"/>
                  <a:pt x="8640" y="6400"/>
                </a:cubicBezTo>
                <a:cubicBezTo>
                  <a:pt x="8640" y="6533"/>
                  <a:pt x="8587" y="6667"/>
                  <a:pt x="8507" y="6773"/>
                </a:cubicBezTo>
                <a:lnTo>
                  <a:pt x="5067" y="10213"/>
                </a:lnTo>
                <a:cubicBezTo>
                  <a:pt x="4880" y="10400"/>
                  <a:pt x="4560" y="10400"/>
                  <a:pt x="4373" y="10213"/>
                </a:cubicBezTo>
                <a:lnTo>
                  <a:pt x="4320" y="10160"/>
                </a:lnTo>
                <a:cubicBezTo>
                  <a:pt x="4133" y="9973"/>
                  <a:pt x="4133" y="9653"/>
                  <a:pt x="4320" y="9467"/>
                </a:cubicBezTo>
                <a:lnTo>
                  <a:pt x="7360" y="6400"/>
                </a:lnTo>
                <a:lnTo>
                  <a:pt x="4293" y="3333"/>
                </a:lnTo>
                <a:cubicBezTo>
                  <a:pt x="4107" y="3147"/>
                  <a:pt x="4107" y="2827"/>
                  <a:pt x="4293" y="2640"/>
                </a:cubicBezTo>
                <a:lnTo>
                  <a:pt x="4347" y="2587"/>
                </a:lnTo>
                <a:cubicBezTo>
                  <a:pt x="4533" y="2400"/>
                  <a:pt x="4853" y="2400"/>
                  <a:pt x="5067" y="2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文本框 15"/>
          <p:cNvSpPr txBox="1"/>
          <p:nvPr/>
        </p:nvSpPr>
        <p:spPr>
          <a:xfrm>
            <a:off x="125095" y="6401435"/>
            <a:ext cx="11873865" cy="306705"/>
          </a:xfrm>
          <a:prstGeom prst="rect">
            <a:avLst/>
          </a:prstGeom>
          <a:noFill/>
        </p:spPr>
        <p:txBody>
          <a:bodyPr wrap="square">
            <a:spAutoFit/>
          </a:bodyPr>
          <a:lstStyle/>
          <a:p>
            <a:pPr marR="0" indent="0" algn="ctr" defTabSz="914400" fontAlgn="auto">
              <a:lnSpc>
                <a:spcPct val="100000"/>
              </a:lnSpc>
              <a:spcBef>
                <a:spcPts val="0"/>
              </a:spcBef>
              <a:spcAft>
                <a:spcPts val="0"/>
              </a:spcAft>
              <a:buClrTx/>
              <a:buSzTx/>
              <a:buFontTx/>
              <a:buNone/>
              <a:defRPr/>
            </a:pPr>
            <a:r>
              <a:rPr kumimoji="0" lang="en-US" altLang="zh-CN" sz="1400" b="0" i="0" kern="1200" cap="none" spc="0" normalizeH="0" baseline="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kumimoji="0" lang="zh-CN" altLang="en-US" sz="1400" b="1" i="0" kern="1200" cap="none" spc="0" normalizeH="0" baseline="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周旭</a:t>
            </a:r>
            <a:r>
              <a:rPr kumimoji="0" lang="en-US" altLang="zh-CN" sz="1400" b="0" i="0" kern="1200" cap="none" spc="0" normalizeH="0" baseline="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Kenli Li </a:t>
            </a:r>
            <a:r>
              <a:rPr lang="en-US" altLang="zh-CN" sz="140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kumimoji="0" lang="en-US" altLang="zh-CN" sz="1400" b="0" i="0" kern="1200" cap="none" spc="0" normalizeH="0" baseline="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et al. Adaptive Processing for Distributed Skyline Queries over Uncertain Data. </a:t>
            </a:r>
            <a:r>
              <a:rPr kumimoji="0" lang="en-US" altLang="zh-CN" sz="1400" b="1" i="1" kern="1200" cap="none" spc="0" normalizeH="0" baseline="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rPr>
              <a:t>IEEE TKDE</a:t>
            </a:r>
            <a:r>
              <a:rPr kumimoji="0" lang="en-US" altLang="zh-CN" sz="1400" b="0" i="0" kern="1200" cap="none" spc="0" normalizeH="0" baseline="0" noProof="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kumimoji="0" lang="en-US" altLang="zh-CN" sz="1400" b="0" i="0"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kumimoji="0" lang="en-US" altLang="zh-CN" sz="1400" b="1" i="0"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CCF A</a:t>
            </a:r>
            <a:r>
              <a:rPr kumimoji="0" lang="en-US" altLang="zh-CN" sz="1400" b="0" i="0"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endParaRPr kumimoji="0" lang="en-US" altLang="zh-CN" sz="1400" b="0" i="0" kern="1200" cap="none" spc="0" normalizeH="0" baseline="0" noProof="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4" name="矩形: 圆角 13"/>
          <p:cNvSpPr/>
          <p:nvPr/>
        </p:nvSpPr>
        <p:spPr>
          <a:xfrm>
            <a:off x="479035" y="2489375"/>
            <a:ext cx="11197025" cy="1189464"/>
          </a:xfrm>
          <a:prstGeom prst="roundRect">
            <a:avLst>
              <a:gd name="adj" fmla="val 1332"/>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panose="020B0604020202020204"/>
              <a:ea typeface="微软雅黑" panose="020B0503020204020204" pitchFamily="34" charset="-122"/>
            </a:endParaRPr>
          </a:p>
        </p:txBody>
      </p:sp>
      <p:grpSp>
        <p:nvGrpSpPr>
          <p:cNvPr id="1046" name="组合 1045"/>
          <p:cNvGrpSpPr/>
          <p:nvPr/>
        </p:nvGrpSpPr>
        <p:grpSpPr>
          <a:xfrm>
            <a:off x="787249" y="2749702"/>
            <a:ext cx="1013390" cy="741572"/>
            <a:chOff x="612410" y="3070612"/>
            <a:chExt cx="1013390" cy="741572"/>
          </a:xfrm>
        </p:grpSpPr>
        <p:pic>
          <p:nvPicPr>
            <p:cNvPr id="1030" name="Picture 6" descr="Save Server PNG Transparent Background, Free Download #26926 - FreeIcons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5920" y="3070612"/>
              <a:ext cx="566370" cy="566370"/>
            </a:xfrm>
            <a:prstGeom prst="rect">
              <a:avLst/>
            </a:prstGeom>
            <a:noFill/>
            <a:extLst>
              <a:ext uri="{909E8E84-426E-40DD-AFC4-6F175D3DCCD1}">
                <a14:hiddenFill xmlns:a14="http://schemas.microsoft.com/office/drawing/2010/main">
                  <a:solidFill>
                    <a:srgbClr val="FFFFFF"/>
                  </a:solidFill>
                </a14:hiddenFill>
              </a:ext>
            </a:extLst>
          </p:spPr>
        </p:pic>
        <p:sp>
          <p:nvSpPr>
            <p:cNvPr id="20" name="文本框 19"/>
            <p:cNvSpPr txBox="1"/>
            <p:nvPr/>
          </p:nvSpPr>
          <p:spPr>
            <a:xfrm>
              <a:off x="612410" y="3535185"/>
              <a:ext cx="1013390" cy="276999"/>
            </a:xfrm>
            <a:prstGeom prst="rect">
              <a:avLst/>
            </a:prstGeom>
            <a:noFill/>
          </p:spPr>
          <p:txBody>
            <a:bodyPr wrap="square" rtlCol="0">
              <a:spAutoFit/>
            </a:bodyPr>
            <a:lstStyle/>
            <a:p>
              <a:pPr algn="ctr"/>
              <a:r>
                <a:rPr lang="zh-CN" altLang="en-US" sz="1200" b="1" dirty="0"/>
                <a:t>主服务器</a:t>
              </a:r>
              <a:endParaRPr lang="zh-CN" altLang="en-US" sz="1200" b="1" dirty="0"/>
            </a:p>
          </p:txBody>
        </p:sp>
      </p:grpSp>
      <p:sp>
        <p:nvSpPr>
          <p:cNvPr id="25" name="矩形 24"/>
          <p:cNvSpPr/>
          <p:nvPr/>
        </p:nvSpPr>
        <p:spPr>
          <a:xfrm>
            <a:off x="4865359" y="2696506"/>
            <a:ext cx="2461283" cy="349657"/>
          </a:xfrm>
          <a:prstGeom prst="roundRect">
            <a:avLst>
              <a:gd name="adj" fmla="val 7040"/>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全局部分典型查询结果</a:t>
            </a:r>
            <a:endParaRPr lang="zh-CN" altLang="en-US" sz="1400" dirty="0">
              <a:solidFill>
                <a:schemeClr val="tx1"/>
              </a:solidFill>
            </a:endParaRPr>
          </a:p>
        </p:txBody>
      </p:sp>
      <p:sp>
        <p:nvSpPr>
          <p:cNvPr id="26" name="矩形 25"/>
          <p:cNvSpPr/>
          <p:nvPr/>
        </p:nvSpPr>
        <p:spPr>
          <a:xfrm>
            <a:off x="4865359" y="3122052"/>
            <a:ext cx="2461283" cy="349657"/>
          </a:xfrm>
          <a:prstGeom prst="roundRect">
            <a:avLst>
              <a:gd name="adj" fmla="val 7040"/>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局部部分典型查询结果</a:t>
            </a:r>
            <a:endParaRPr lang="zh-CN" altLang="en-US" sz="1400" dirty="0">
              <a:solidFill>
                <a:schemeClr val="tx1"/>
              </a:solidFill>
            </a:endParaRPr>
          </a:p>
        </p:txBody>
      </p:sp>
      <p:sp>
        <p:nvSpPr>
          <p:cNvPr id="28" name="矩形: 圆角 27"/>
          <p:cNvSpPr/>
          <p:nvPr/>
        </p:nvSpPr>
        <p:spPr>
          <a:xfrm>
            <a:off x="9003330" y="2599496"/>
            <a:ext cx="2193660" cy="969222"/>
          </a:xfrm>
          <a:prstGeom prst="roundRect">
            <a:avLst>
              <a:gd name="adj" fmla="val 4000"/>
            </a:avLst>
          </a:prstGeom>
          <a:solidFill>
            <a:schemeClr val="accent3">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141351" y="2660126"/>
            <a:ext cx="1917617" cy="261997"/>
          </a:xfrm>
          <a:prstGeom prst="roundRect">
            <a:avLst>
              <a:gd name="adj" fmla="val 9396"/>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sym typeface="Times New Roman" panose="02020603050405020304" pitchFamily="18" charset="0"/>
              </a:rPr>
              <a:t>收集局部</a:t>
            </a:r>
            <a:r>
              <a:rPr lang="en-US" altLang="zh-CN" sz="1400" dirty="0">
                <a:solidFill>
                  <a:schemeClr val="tx1"/>
                </a:solidFill>
                <a:sym typeface="Times New Roman" panose="02020603050405020304" pitchFamily="18" charset="0"/>
              </a:rPr>
              <a:t>Skyline</a:t>
            </a:r>
            <a:endParaRPr lang="zh-CN" altLang="en-US" sz="1400" dirty="0">
              <a:solidFill>
                <a:schemeClr val="tx1"/>
              </a:solidFill>
              <a:sym typeface="Times New Roman" panose="02020603050405020304" pitchFamily="18" charset="0"/>
            </a:endParaRPr>
          </a:p>
        </p:txBody>
      </p:sp>
      <p:sp>
        <p:nvSpPr>
          <p:cNvPr id="30" name="矩形 29"/>
          <p:cNvSpPr/>
          <p:nvPr/>
        </p:nvSpPr>
        <p:spPr>
          <a:xfrm>
            <a:off x="9141351" y="2953108"/>
            <a:ext cx="1917617" cy="261997"/>
          </a:xfrm>
          <a:prstGeom prst="roundRect">
            <a:avLst>
              <a:gd name="adj" fmla="val 9396"/>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sym typeface="Times New Roman" panose="02020603050405020304" pitchFamily="18" charset="0"/>
              </a:rPr>
              <a:t>局部查询算法</a:t>
            </a:r>
            <a:endParaRPr lang="zh-CN" altLang="en-US" sz="1400" dirty="0">
              <a:solidFill>
                <a:schemeClr val="tx1"/>
              </a:solidFill>
              <a:sym typeface="Times New Roman" panose="02020603050405020304" pitchFamily="18" charset="0"/>
            </a:endParaRPr>
          </a:p>
        </p:txBody>
      </p:sp>
      <p:sp>
        <p:nvSpPr>
          <p:cNvPr id="31" name="矩形 30"/>
          <p:cNvSpPr/>
          <p:nvPr/>
        </p:nvSpPr>
        <p:spPr>
          <a:xfrm>
            <a:off x="9141351" y="3246091"/>
            <a:ext cx="1917617" cy="261997"/>
          </a:xfrm>
          <a:prstGeom prst="roundRect">
            <a:avLst>
              <a:gd name="adj" fmla="val 9396"/>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sym typeface="Times New Roman" panose="02020603050405020304" pitchFamily="18" charset="0"/>
              </a:rPr>
              <a:t>全局候选查询结果</a:t>
            </a:r>
            <a:endParaRPr lang="zh-CN" altLang="en-US" sz="1400" dirty="0">
              <a:solidFill>
                <a:schemeClr val="tx1"/>
              </a:solidFill>
              <a:sym typeface="Times New Roman" panose="02020603050405020304" pitchFamily="18" charset="0"/>
            </a:endParaRPr>
          </a:p>
        </p:txBody>
      </p:sp>
      <p:cxnSp>
        <p:nvCxnSpPr>
          <p:cNvPr id="34" name="连接符: 肘形 33"/>
          <p:cNvCxnSpPr>
            <a:stCxn id="25" idx="3"/>
          </p:cNvCxnSpPr>
          <p:nvPr/>
        </p:nvCxnSpPr>
        <p:spPr>
          <a:xfrm>
            <a:off x="7326642" y="2871335"/>
            <a:ext cx="1676688" cy="212772"/>
          </a:xfrm>
          <a:prstGeom prst="bentConnector3">
            <a:avLst/>
          </a:prstGeom>
          <a:ln w="19050">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5" name="连接符: 肘形 34"/>
          <p:cNvCxnSpPr>
            <a:stCxn id="26" idx="3"/>
          </p:cNvCxnSpPr>
          <p:nvPr/>
        </p:nvCxnSpPr>
        <p:spPr>
          <a:xfrm flipV="1">
            <a:off x="7326642" y="3084107"/>
            <a:ext cx="1676688" cy="212774"/>
          </a:xfrm>
          <a:prstGeom prst="bentConnector3">
            <a:avLst/>
          </a:prstGeom>
          <a:ln w="19050">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39" idx="3"/>
            <a:endCxn id="40" idx="1"/>
          </p:cNvCxnSpPr>
          <p:nvPr/>
        </p:nvCxnSpPr>
        <p:spPr>
          <a:xfrm flipV="1">
            <a:off x="3690431" y="3999329"/>
            <a:ext cx="1784484" cy="3"/>
          </a:xfrm>
          <a:prstGeom prst="straightConnector1">
            <a:avLst/>
          </a:prstGeom>
          <a:ln w="1905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0" idx="3"/>
            <a:endCxn id="41" idx="1"/>
          </p:cNvCxnSpPr>
          <p:nvPr/>
        </p:nvCxnSpPr>
        <p:spPr>
          <a:xfrm>
            <a:off x="6717085" y="3999329"/>
            <a:ext cx="1810219" cy="0"/>
          </a:xfrm>
          <a:prstGeom prst="straightConnector1">
            <a:avLst/>
          </a:prstGeom>
          <a:ln w="1905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flipV="1">
            <a:off x="6096000" y="3471709"/>
            <a:ext cx="1" cy="352321"/>
          </a:xfrm>
          <a:prstGeom prst="straightConnector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2448261" y="3824030"/>
            <a:ext cx="7321213" cy="350601"/>
            <a:chOff x="3127718" y="4037867"/>
            <a:chExt cx="6761386" cy="461155"/>
          </a:xfrm>
        </p:grpSpPr>
        <p:sp>
          <p:nvSpPr>
            <p:cNvPr id="39" name="矩形: 圆角 38"/>
            <p:cNvSpPr/>
            <p:nvPr/>
          </p:nvSpPr>
          <p:spPr>
            <a:xfrm>
              <a:off x="3127718" y="4037871"/>
              <a:ext cx="1147186" cy="461151"/>
            </a:xfrm>
            <a:prstGeom prst="roundRect">
              <a:avLst>
                <a:gd name="adj" fmla="val 15466"/>
              </a:avLst>
            </a:prstGeom>
            <a:gradFill>
              <a:gsLst>
                <a:gs pos="0">
                  <a:schemeClr val="bg1"/>
                </a:gs>
                <a:gs pos="100000">
                  <a:schemeClr val="tx2">
                    <a:lumMod val="40000"/>
                    <a:lumOff val="60000"/>
                  </a:schemeClr>
                </a:gs>
              </a:gsLst>
              <a:lin ang="5400000" scaled="1"/>
            </a:gra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协调器</a:t>
              </a:r>
              <a:endParaRPr kumimoji="0" lang="zh-CN" altLang="en-US" b="1" i="0" u="none" strike="noStrike" kern="1200" cap="none" spc="0" normalizeH="0" baseline="0" noProof="0" dirty="0">
                <a:ln>
                  <a:noFill/>
                </a:ln>
                <a:solidFill>
                  <a:schemeClr val="accent1"/>
                </a:solidFill>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0" name="矩形: 圆角 39"/>
            <p:cNvSpPr/>
            <p:nvPr/>
          </p:nvSpPr>
          <p:spPr>
            <a:xfrm>
              <a:off x="5922935" y="4037867"/>
              <a:ext cx="1147186" cy="461151"/>
            </a:xfrm>
            <a:prstGeom prst="roundRect">
              <a:avLst>
                <a:gd name="adj" fmla="val 15466"/>
              </a:avLst>
            </a:prstGeom>
            <a:gradFill>
              <a:gsLst>
                <a:gs pos="0">
                  <a:schemeClr val="bg1"/>
                </a:gs>
                <a:gs pos="100000">
                  <a:schemeClr val="tx2">
                    <a:lumMod val="40000"/>
                    <a:lumOff val="60000"/>
                  </a:schemeClr>
                </a:gs>
              </a:gsLst>
              <a:lin ang="5400000" scaled="1"/>
            </a:gra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协调器</a:t>
              </a:r>
              <a:endParaRPr kumimoji="0" lang="zh-CN" altLang="en-US" b="1" i="0" u="none" strike="noStrike" kern="1200" cap="none" spc="0" normalizeH="0" baseline="0" noProof="0" dirty="0">
                <a:ln>
                  <a:noFill/>
                </a:ln>
                <a:solidFill>
                  <a:schemeClr val="accent1"/>
                </a:solidFill>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41" name="矩形: 圆角 40"/>
            <p:cNvSpPr/>
            <p:nvPr/>
          </p:nvSpPr>
          <p:spPr>
            <a:xfrm>
              <a:off x="8741918" y="4037867"/>
              <a:ext cx="1147186" cy="461151"/>
            </a:xfrm>
            <a:prstGeom prst="roundRect">
              <a:avLst>
                <a:gd name="adj" fmla="val 15466"/>
              </a:avLst>
            </a:prstGeom>
            <a:gradFill>
              <a:gsLst>
                <a:gs pos="0">
                  <a:schemeClr val="bg1"/>
                </a:gs>
                <a:gs pos="100000">
                  <a:schemeClr val="tx2">
                    <a:lumMod val="40000"/>
                    <a:lumOff val="60000"/>
                  </a:schemeClr>
                </a:gs>
              </a:gsLst>
              <a:lin ang="5400000" scaled="1"/>
            </a:gra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accent1"/>
                  </a:solidFill>
                  <a:latin typeface="Times New Roman" panose="02020603050405020304" pitchFamily="18" charset="0"/>
                  <a:ea typeface="微软雅黑" panose="020B0503020204020204" pitchFamily="34" charset="-122"/>
                  <a:sym typeface="Times New Roman" panose="02020603050405020304" pitchFamily="18" charset="0"/>
                </a:rPr>
                <a:t>协调器</a:t>
              </a:r>
              <a:endParaRPr kumimoji="0" lang="zh-CN" altLang="en-US" b="1" i="0" u="none" strike="noStrike" kern="1200" cap="none" spc="0" normalizeH="0" baseline="0" noProof="0" dirty="0">
                <a:ln>
                  <a:noFill/>
                </a:ln>
                <a:solidFill>
                  <a:schemeClr val="accent1"/>
                </a:solidFill>
                <a:uLnTx/>
                <a:uFillTx/>
                <a:latin typeface="Times New Roman" panose="02020603050405020304" pitchFamily="18" charset="0"/>
                <a:ea typeface="微软雅黑" panose="020B0503020204020204" pitchFamily="34" charset="-122"/>
                <a:sym typeface="Times New Roman" panose="02020603050405020304" pitchFamily="18" charset="0"/>
              </a:endParaRPr>
            </a:p>
          </p:txBody>
        </p:sp>
      </p:grpSp>
      <p:sp>
        <p:nvSpPr>
          <p:cNvPr id="1037" name="矩形: 圆角 1036"/>
          <p:cNvSpPr/>
          <p:nvPr/>
        </p:nvSpPr>
        <p:spPr>
          <a:xfrm>
            <a:off x="479036" y="4415087"/>
            <a:ext cx="5180620" cy="1715203"/>
          </a:xfrm>
          <a:prstGeom prst="roundRect">
            <a:avLst>
              <a:gd name="adj" fmla="val 1332"/>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panose="020B0604020202020204"/>
              <a:ea typeface="微软雅黑" panose="020B0503020204020204" pitchFamily="34" charset="-122"/>
            </a:endParaRPr>
          </a:p>
        </p:txBody>
      </p:sp>
      <p:sp>
        <p:nvSpPr>
          <p:cNvPr id="1051" name="矩形 1050"/>
          <p:cNvSpPr/>
          <p:nvPr/>
        </p:nvSpPr>
        <p:spPr>
          <a:xfrm>
            <a:off x="2032677" y="4638014"/>
            <a:ext cx="1604096"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局部查询结果</a:t>
            </a:r>
            <a:endParaRPr lang="zh-CN" altLang="en-US" sz="1400" dirty="0">
              <a:solidFill>
                <a:schemeClr val="tx1"/>
              </a:solidFill>
            </a:endParaRPr>
          </a:p>
        </p:txBody>
      </p:sp>
      <p:sp>
        <p:nvSpPr>
          <p:cNvPr id="1052" name="矩形 1051"/>
          <p:cNvSpPr/>
          <p:nvPr/>
        </p:nvSpPr>
        <p:spPr>
          <a:xfrm>
            <a:off x="2032677" y="5128168"/>
            <a:ext cx="1604096"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局部查询算法</a:t>
            </a:r>
            <a:endParaRPr lang="zh-CN" altLang="en-US" sz="1400" dirty="0">
              <a:solidFill>
                <a:schemeClr val="tx1"/>
              </a:solidFill>
            </a:endParaRPr>
          </a:p>
        </p:txBody>
      </p:sp>
      <p:sp>
        <p:nvSpPr>
          <p:cNvPr id="1053" name="矩形 1052"/>
          <p:cNvSpPr/>
          <p:nvPr/>
        </p:nvSpPr>
        <p:spPr>
          <a:xfrm>
            <a:off x="2032677" y="5618323"/>
            <a:ext cx="1604096" cy="333796"/>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局部数据集</a:t>
            </a:r>
            <a:endParaRPr lang="zh-CN" altLang="en-US" sz="1400" dirty="0">
              <a:solidFill>
                <a:schemeClr val="tx1"/>
              </a:solidFill>
            </a:endParaRPr>
          </a:p>
        </p:txBody>
      </p:sp>
      <p:grpSp>
        <p:nvGrpSpPr>
          <p:cNvPr id="1057" name="组合 1056"/>
          <p:cNvGrpSpPr/>
          <p:nvPr/>
        </p:nvGrpSpPr>
        <p:grpSpPr>
          <a:xfrm>
            <a:off x="4217297" y="4640823"/>
            <a:ext cx="1117280" cy="563417"/>
            <a:chOff x="3972034" y="2984734"/>
            <a:chExt cx="1290249" cy="650641"/>
          </a:xfrm>
        </p:grpSpPr>
        <p:sp>
          <p:nvSpPr>
            <p:cNvPr id="1058" name="矩形 1057"/>
            <p:cNvSpPr/>
            <p:nvPr/>
          </p:nvSpPr>
          <p:spPr>
            <a:xfrm>
              <a:off x="3972034" y="2984734"/>
              <a:ext cx="1290249" cy="6506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9" name="组合 1058"/>
            <p:cNvGrpSpPr/>
            <p:nvPr/>
          </p:nvGrpSpPr>
          <p:grpSpPr>
            <a:xfrm>
              <a:off x="4249738" y="3049588"/>
              <a:ext cx="795337" cy="515556"/>
              <a:chOff x="4249738" y="3049588"/>
              <a:chExt cx="795337" cy="515556"/>
            </a:xfrm>
          </p:grpSpPr>
          <p:cxnSp>
            <p:nvCxnSpPr>
              <p:cNvPr id="1060" name="直接箭头连接符 1059"/>
              <p:cNvCxnSpPr/>
              <p:nvPr/>
            </p:nvCxnSpPr>
            <p:spPr>
              <a:xfrm flipV="1">
                <a:off x="4278313" y="3049588"/>
                <a:ext cx="0" cy="515556"/>
              </a:xfrm>
              <a:prstGeom prst="straightConnector1">
                <a:avLst/>
              </a:prstGeom>
              <a:ln cap="sq">
                <a:solidFill>
                  <a:schemeClr val="accent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1061" name="直接箭头连接符 1060"/>
              <p:cNvCxnSpPr/>
              <p:nvPr/>
            </p:nvCxnSpPr>
            <p:spPr>
              <a:xfrm>
                <a:off x="4278313" y="3565144"/>
                <a:ext cx="766762" cy="0"/>
              </a:xfrm>
              <a:prstGeom prst="straightConnector1">
                <a:avLst/>
              </a:prstGeom>
              <a:ln cap="sq">
                <a:solidFill>
                  <a:schemeClr val="accent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1062" name="椭圆 1061"/>
              <p:cNvSpPr/>
              <p:nvPr/>
            </p:nvSpPr>
            <p:spPr>
              <a:xfrm>
                <a:off x="4375784" y="3315889"/>
                <a:ext cx="36000" cy="36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3" name="椭圆 1062"/>
              <p:cNvSpPr/>
              <p:nvPr/>
            </p:nvSpPr>
            <p:spPr>
              <a:xfrm>
                <a:off x="4479780" y="3473757"/>
                <a:ext cx="36000" cy="36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4" name="椭圆 1063"/>
              <p:cNvSpPr/>
              <p:nvPr/>
            </p:nvSpPr>
            <p:spPr>
              <a:xfrm>
                <a:off x="4807101" y="3500104"/>
                <a:ext cx="36000" cy="36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5" name="椭圆 1064"/>
              <p:cNvSpPr/>
              <p:nvPr/>
            </p:nvSpPr>
            <p:spPr>
              <a:xfrm>
                <a:off x="4420703" y="3171585"/>
                <a:ext cx="36000" cy="36000"/>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6" name="椭圆 1065"/>
              <p:cNvSpPr/>
              <p:nvPr/>
            </p:nvSpPr>
            <p:spPr>
              <a:xfrm>
                <a:off x="4590196" y="3284387"/>
                <a:ext cx="36000" cy="36000"/>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7" name="椭圆 1066"/>
              <p:cNvSpPr/>
              <p:nvPr/>
            </p:nvSpPr>
            <p:spPr>
              <a:xfrm>
                <a:off x="4642287" y="3434439"/>
                <a:ext cx="36000" cy="36000"/>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8" name="直接连接符 1067"/>
              <p:cNvCxnSpPr>
                <a:stCxn id="1062" idx="0"/>
              </p:cNvCxnSpPr>
              <p:nvPr/>
            </p:nvCxnSpPr>
            <p:spPr>
              <a:xfrm flipV="1">
                <a:off x="4393784" y="3117850"/>
                <a:ext cx="0" cy="198039"/>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69" name="连接符: 肘形 1068"/>
              <p:cNvCxnSpPr>
                <a:stCxn id="1062" idx="6"/>
                <a:endCxn id="1063" idx="0"/>
              </p:cNvCxnSpPr>
              <p:nvPr/>
            </p:nvCxnSpPr>
            <p:spPr>
              <a:xfrm>
                <a:off x="4411784" y="3333889"/>
                <a:ext cx="85996" cy="139868"/>
              </a:xfrm>
              <a:prstGeom prst="bentConnector2">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70" name="连接符: 肘形 1069"/>
              <p:cNvCxnSpPr>
                <a:stCxn id="1063" idx="6"/>
              </p:cNvCxnSpPr>
              <p:nvPr/>
            </p:nvCxnSpPr>
            <p:spPr>
              <a:xfrm>
                <a:off x="4515780" y="3491757"/>
                <a:ext cx="291321" cy="26347"/>
              </a:xfrm>
              <a:prstGeom prst="bentConnector3">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71" name="直接连接符 1070"/>
              <p:cNvCxnSpPr>
                <a:stCxn id="1064" idx="6"/>
              </p:cNvCxnSpPr>
              <p:nvPr/>
            </p:nvCxnSpPr>
            <p:spPr>
              <a:xfrm>
                <a:off x="4843101" y="3518104"/>
                <a:ext cx="122999" cy="0"/>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72" name="直接连接符 1071"/>
              <p:cNvCxnSpPr/>
              <p:nvPr/>
            </p:nvCxnSpPr>
            <p:spPr>
              <a:xfrm flipH="1">
                <a:off x="4249738" y="3189585"/>
                <a:ext cx="28575"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73" name="直接连接符 1072"/>
              <p:cNvCxnSpPr/>
              <p:nvPr/>
            </p:nvCxnSpPr>
            <p:spPr>
              <a:xfrm flipH="1">
                <a:off x="4249738" y="3270154"/>
                <a:ext cx="28575"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74" name="直接连接符 1073"/>
              <p:cNvCxnSpPr/>
              <p:nvPr/>
            </p:nvCxnSpPr>
            <p:spPr>
              <a:xfrm flipH="1">
                <a:off x="4249738" y="3413387"/>
                <a:ext cx="28575"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075" name="直接连接符 1074"/>
              <p:cNvCxnSpPr/>
              <p:nvPr/>
            </p:nvCxnSpPr>
            <p:spPr>
              <a:xfrm flipH="1">
                <a:off x="4249738" y="3491757"/>
                <a:ext cx="28575"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graphicFrame>
        <p:nvGraphicFramePr>
          <p:cNvPr id="1076" name="表格 141"/>
          <p:cNvGraphicFramePr>
            <a:graphicFrameLocks noGrp="1"/>
          </p:cNvGraphicFramePr>
          <p:nvPr/>
        </p:nvGraphicFramePr>
        <p:xfrm>
          <a:off x="4217297" y="5445388"/>
          <a:ext cx="1117280" cy="487680"/>
        </p:xfrm>
        <a:graphic>
          <a:graphicData uri="http://schemas.openxmlformats.org/drawingml/2006/table">
            <a:tbl>
              <a:tblPr firstRow="1" bandRow="1">
                <a:tableStyleId>{5C22544A-7EE6-4342-B048-85BDC9FD1C3A}</a:tableStyleId>
              </a:tblPr>
              <a:tblGrid>
                <a:gridCol w="347585"/>
                <a:gridCol w="417355"/>
                <a:gridCol w="352340"/>
              </a:tblGrid>
              <a:tr h="0">
                <a:tc>
                  <a:txBody>
                    <a:bodyPr/>
                    <a:lstStyle/>
                    <a:p>
                      <a:pPr algn="ctr">
                        <a:lnSpc>
                          <a:spcPct val="100000"/>
                        </a:lnSpc>
                      </a:pPr>
                      <a:r>
                        <a:rPr lang="en-US" altLang="zh-CN" sz="800" b="0" dirty="0">
                          <a:solidFill>
                            <a:schemeClr val="tx1"/>
                          </a:solidFill>
                          <a:latin typeface="Times New Roman" panose="02020603050405020304" pitchFamily="18" charset="0"/>
                          <a:sym typeface="Times New Roman" panose="02020603050405020304" pitchFamily="18" charset="0"/>
                        </a:rPr>
                        <a:t>ID</a:t>
                      </a:r>
                      <a:endPar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sym typeface="Times New Roman" panose="02020603050405020304" pitchFamily="18" charset="0"/>
                        </a:rPr>
                        <a:t>Attrs</a:t>
                      </a: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Times New Roman" panose="02020603050405020304" pitchFamily="18" charset="0"/>
                        </a:rPr>
                        <a:t>Pro.</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solidFill>
                      <a:schemeClr val="accent3">
                        <a:lumMod val="20000"/>
                        <a:lumOff val="80000"/>
                      </a:schemeClr>
                    </a:solidFill>
                  </a:tcPr>
                </a:tc>
              </a:tr>
              <a:tr h="0">
                <a:tc>
                  <a:txBody>
                    <a:bodyPr/>
                    <a:lstStyle/>
                    <a:p>
                      <a:pPr algn="ctr">
                        <a:lnSpc>
                          <a:spcPct val="100000"/>
                        </a:lnSpc>
                      </a:pPr>
                      <a:r>
                        <a:rPr lang="en-US" altLang="zh-CN" sz="800" b="0" dirty="0">
                          <a:solidFill>
                            <a:schemeClr val="tx1"/>
                          </a:solidFill>
                          <a:latin typeface="Times New Roman" panose="02020603050405020304" pitchFamily="18" charset="0"/>
                          <a:sym typeface="Times New Roman" panose="02020603050405020304" pitchFamily="18" charset="0"/>
                        </a:rPr>
                        <a:t>1</a:t>
                      </a:r>
                      <a:endPar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solidFill>
                      <a:schemeClr val="bg1">
                        <a:lumMod val="95000"/>
                      </a:schemeClr>
                    </a:solidFill>
                  </a:tcPr>
                </a:tc>
              </a:tr>
              <a:tr h="0">
                <a:tc>
                  <a:txBody>
                    <a:bodyPr/>
                    <a:lstStyle/>
                    <a:p>
                      <a:pPr algn="ctr">
                        <a:lnSpc>
                          <a:spcPct val="100000"/>
                        </a:lnSpc>
                      </a:pPr>
                      <a:r>
                        <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2</a:t>
                      </a:r>
                      <a:endPar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r>
              <a:tr h="0">
                <a:tc>
                  <a:txBody>
                    <a:bodyPr/>
                    <a:lstStyle/>
                    <a:p>
                      <a:pPr algn="ctr">
                        <a:lnSpc>
                          <a:spcPct val="100000"/>
                        </a:lnSpc>
                      </a:pPr>
                      <a:r>
                        <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a:t>
                      </a:r>
                      <a:endPar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r>
            </a:tbl>
          </a:graphicData>
        </a:graphic>
      </p:graphicFrame>
      <p:grpSp>
        <p:nvGrpSpPr>
          <p:cNvPr id="230" name="组合 229"/>
          <p:cNvGrpSpPr/>
          <p:nvPr/>
        </p:nvGrpSpPr>
        <p:grpSpPr>
          <a:xfrm>
            <a:off x="1876870" y="2612674"/>
            <a:ext cx="2508796" cy="942867"/>
            <a:chOff x="1876870" y="2819510"/>
            <a:chExt cx="2508796" cy="942867"/>
          </a:xfrm>
        </p:grpSpPr>
        <p:grpSp>
          <p:nvGrpSpPr>
            <p:cNvPr id="23" name="组合 22"/>
            <p:cNvGrpSpPr/>
            <p:nvPr/>
          </p:nvGrpSpPr>
          <p:grpSpPr>
            <a:xfrm>
              <a:off x="1876870" y="2819510"/>
              <a:ext cx="1013390" cy="942867"/>
              <a:chOff x="1952751" y="2877882"/>
              <a:chExt cx="1013390" cy="942867"/>
            </a:xfrm>
          </p:grpSpPr>
          <p:sp>
            <p:nvSpPr>
              <p:cNvPr id="22" name="矩形: 圆角 21"/>
              <p:cNvSpPr/>
              <p:nvPr/>
            </p:nvSpPr>
            <p:spPr>
              <a:xfrm>
                <a:off x="2030244" y="2877882"/>
                <a:ext cx="858404" cy="942867"/>
              </a:xfrm>
              <a:prstGeom prst="roundRect">
                <a:avLst>
                  <a:gd name="adj" fmla="val 454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4" name="Picture 10" descr="放大镜设计素材_放大镜图片免费下载_第8页_佳库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0839" y="2949504"/>
                <a:ext cx="577215" cy="577215"/>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1952751" y="3526719"/>
                <a:ext cx="1013390" cy="276999"/>
              </a:xfrm>
              <a:prstGeom prst="rect">
                <a:avLst/>
              </a:prstGeom>
              <a:noFill/>
            </p:spPr>
            <p:txBody>
              <a:bodyPr wrap="square" rtlCol="0">
                <a:spAutoFit/>
              </a:bodyPr>
              <a:lstStyle/>
              <a:p>
                <a:pPr algn="ctr"/>
                <a:r>
                  <a:rPr lang="zh-CN" altLang="en-US" sz="1200" b="1" dirty="0">
                    <a:solidFill>
                      <a:schemeClr val="accent1"/>
                    </a:solidFill>
                  </a:rPr>
                  <a:t>查询队列</a:t>
                </a:r>
                <a:endParaRPr lang="zh-CN" altLang="en-US" sz="1200" b="1" dirty="0">
                  <a:solidFill>
                    <a:schemeClr val="accent1"/>
                  </a:solidFill>
                </a:endParaRPr>
              </a:p>
            </p:txBody>
          </p:sp>
        </p:grpSp>
        <p:grpSp>
          <p:nvGrpSpPr>
            <p:cNvPr id="222" name="组合 221"/>
            <p:cNvGrpSpPr/>
            <p:nvPr/>
          </p:nvGrpSpPr>
          <p:grpSpPr>
            <a:xfrm>
              <a:off x="3327710" y="2819510"/>
              <a:ext cx="1057956" cy="942867"/>
              <a:chOff x="3171111" y="2819510"/>
              <a:chExt cx="1057956" cy="942867"/>
            </a:xfrm>
          </p:grpSpPr>
          <p:sp>
            <p:nvSpPr>
              <p:cNvPr id="219" name="矩形: 圆角 218"/>
              <p:cNvSpPr/>
              <p:nvPr/>
            </p:nvSpPr>
            <p:spPr>
              <a:xfrm>
                <a:off x="3171111" y="2819510"/>
                <a:ext cx="1057956" cy="942867"/>
              </a:xfrm>
              <a:prstGeom prst="roundRect">
                <a:avLst>
                  <a:gd name="adj" fmla="val 4544"/>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7" name="组合 216"/>
              <p:cNvGrpSpPr/>
              <p:nvPr/>
            </p:nvGrpSpPr>
            <p:grpSpPr>
              <a:xfrm>
                <a:off x="3280685" y="2974483"/>
                <a:ext cx="838809" cy="632920"/>
                <a:chOff x="3395185" y="2870026"/>
                <a:chExt cx="999314" cy="754028"/>
              </a:xfrm>
            </p:grpSpPr>
            <p:pic>
              <p:nvPicPr>
                <p:cNvPr id="1036" name="Picture 12" descr="电脑显示器图标电脑显示器图标 Computer Monitor Icon Computer Monitor Icon素材 - Canva可画"/>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5185" y="2870026"/>
                  <a:ext cx="999314" cy="754028"/>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p:cNvPicPr>
                  <a:picLocks noChangeAspect="1"/>
                </p:cNvPicPr>
                <p:nvPr/>
              </p:nvPicPr>
              <p:blipFill rotWithShape="1">
                <a:blip r:embed="rId4">
                  <a:duotone>
                    <a:schemeClr val="accent2">
                      <a:shade val="45000"/>
                      <a:satMod val="135000"/>
                    </a:schemeClr>
                    <a:prstClr val="white"/>
                  </a:duotone>
                  <a:extLst>
                    <a:ext uri="{28A0092B-C50C-407E-A947-70E740481C1C}">
                      <a14:useLocalDpi xmlns:a14="http://schemas.microsoft.com/office/drawing/2010/main" val="0"/>
                    </a:ext>
                  </a:extLst>
                </a:blip>
                <a:srcRect l="26889" t="9944" r="65156" b="81823"/>
                <a:stretch>
                  <a:fillRect/>
                </a:stretch>
              </p:blipFill>
              <p:spPr>
                <a:xfrm>
                  <a:off x="3464024" y="2984349"/>
                  <a:ext cx="861637" cy="347484"/>
                </a:xfrm>
                <a:prstGeom prst="rect">
                  <a:avLst/>
                </a:prstGeom>
              </p:spPr>
            </p:pic>
          </p:grpSp>
        </p:grpSp>
      </p:grpSp>
      <p:cxnSp>
        <p:nvCxnSpPr>
          <p:cNvPr id="226" name="直接箭头连接符 225"/>
          <p:cNvCxnSpPr/>
          <p:nvPr/>
        </p:nvCxnSpPr>
        <p:spPr>
          <a:xfrm>
            <a:off x="4385666" y="3290435"/>
            <a:ext cx="479693" cy="0"/>
          </a:xfrm>
          <a:prstGeom prst="straightConnector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53" name="组合 252"/>
          <p:cNvGrpSpPr/>
          <p:nvPr/>
        </p:nvGrpSpPr>
        <p:grpSpPr>
          <a:xfrm>
            <a:off x="3016167" y="2908800"/>
            <a:ext cx="228600" cy="350614"/>
            <a:chOff x="3004722" y="3008482"/>
            <a:chExt cx="228600" cy="350614"/>
          </a:xfrm>
        </p:grpSpPr>
        <p:cxnSp>
          <p:nvCxnSpPr>
            <p:cNvPr id="248" name="直接连接符 247"/>
            <p:cNvCxnSpPr/>
            <p:nvPr/>
          </p:nvCxnSpPr>
          <p:spPr>
            <a:xfrm>
              <a:off x="3004722" y="3008482"/>
              <a:ext cx="228600" cy="174828"/>
            </a:xfrm>
            <a:prstGeom prst="line">
              <a:avLst/>
            </a:prstGeom>
            <a:ln w="19050">
              <a:solidFill>
                <a:schemeClr val="accent1"/>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flipV="1">
              <a:off x="3004722" y="3184268"/>
              <a:ext cx="228600" cy="174828"/>
            </a:xfrm>
            <a:prstGeom prst="line">
              <a:avLst/>
            </a:prstGeom>
            <a:ln w="19050">
              <a:solidFill>
                <a:schemeClr val="accent1"/>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3004722" y="3183310"/>
              <a:ext cx="228599" cy="0"/>
            </a:xfrm>
            <a:prstGeom prst="line">
              <a:avLst/>
            </a:prstGeom>
            <a:ln w="19050">
              <a:solidFill>
                <a:schemeClr val="accent1"/>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cxnSp>
        <p:nvCxnSpPr>
          <p:cNvPr id="1093" name="直接连接符 1092"/>
          <p:cNvCxnSpPr>
            <a:stCxn id="39" idx="2"/>
            <a:endCxn id="1037" idx="0"/>
          </p:cNvCxnSpPr>
          <p:nvPr/>
        </p:nvCxnSpPr>
        <p:spPr>
          <a:xfrm>
            <a:off x="3069346" y="4174631"/>
            <a:ext cx="0" cy="240456"/>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094" name="箭头: 右 1093"/>
          <p:cNvSpPr/>
          <p:nvPr/>
        </p:nvSpPr>
        <p:spPr>
          <a:xfrm rot="16200000">
            <a:off x="4679284" y="5134935"/>
            <a:ext cx="193306" cy="352702"/>
          </a:xfrm>
          <a:prstGeom prst="rightArrow">
            <a:avLst>
              <a:gd name="adj1" fmla="val 50174"/>
              <a:gd name="adj2" fmla="val 61120"/>
            </a:avLst>
          </a:prstGeom>
          <a:gradFill flip="none" rotWithShape="1">
            <a:gsLst>
              <a:gs pos="0">
                <a:schemeClr val="accent2">
                  <a:alpha val="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1096" name="直接连接符 1095"/>
          <p:cNvCxnSpPr>
            <a:stCxn id="1051" idx="3"/>
            <a:endCxn id="1058" idx="1"/>
          </p:cNvCxnSpPr>
          <p:nvPr/>
        </p:nvCxnSpPr>
        <p:spPr>
          <a:xfrm>
            <a:off x="3636773" y="4804912"/>
            <a:ext cx="580524" cy="117620"/>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00" name="直接连接符 1099"/>
          <p:cNvCxnSpPr>
            <a:stCxn id="1052" idx="3"/>
            <a:endCxn id="1058" idx="1"/>
          </p:cNvCxnSpPr>
          <p:nvPr/>
        </p:nvCxnSpPr>
        <p:spPr>
          <a:xfrm flipV="1">
            <a:off x="3636773" y="4922532"/>
            <a:ext cx="580524" cy="372534"/>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03" name="直接连接符 1102"/>
          <p:cNvCxnSpPr>
            <a:stCxn id="1052" idx="3"/>
            <a:endCxn id="1076" idx="1"/>
          </p:cNvCxnSpPr>
          <p:nvPr/>
        </p:nvCxnSpPr>
        <p:spPr>
          <a:xfrm>
            <a:off x="3636773" y="5295066"/>
            <a:ext cx="580524" cy="39416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106" name="直接连接符 1105"/>
          <p:cNvCxnSpPr>
            <a:stCxn id="1053" idx="3"/>
            <a:endCxn id="1076" idx="1"/>
          </p:cNvCxnSpPr>
          <p:nvPr/>
        </p:nvCxnSpPr>
        <p:spPr>
          <a:xfrm flipV="1">
            <a:off x="3636773" y="5689228"/>
            <a:ext cx="580524" cy="95993"/>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a:off x="479035" y="2485840"/>
            <a:ext cx="376298" cy="1196535"/>
          </a:xfrm>
          <a:prstGeom prst="roundRect">
            <a:avLst>
              <a:gd name="adj" fmla="val 0"/>
            </a:avLst>
          </a:prstGeom>
          <a:gradFill flip="none" rotWithShape="1">
            <a:gsLst>
              <a:gs pos="6000">
                <a:schemeClr val="accent1"/>
              </a:gs>
              <a:gs pos="100000">
                <a:schemeClr val="accent1">
                  <a:lumMod val="75000"/>
                </a:schemeClr>
              </a:gs>
            </a:gsLst>
            <a:lin ang="5400000" scaled="1"/>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主节点</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45" name="矩形: 圆角 244"/>
          <p:cNvSpPr/>
          <p:nvPr/>
        </p:nvSpPr>
        <p:spPr>
          <a:xfrm>
            <a:off x="758917" y="4415087"/>
            <a:ext cx="1050052" cy="1713600"/>
          </a:xfrm>
          <a:prstGeom prst="roundRect">
            <a:avLst>
              <a:gd name="adj" fmla="val 1332"/>
            </a:avLst>
          </a:prstGeom>
          <a:gradFill flip="none" rotWithShape="1">
            <a:gsLst>
              <a:gs pos="0">
                <a:schemeClr val="accent3">
                  <a:lumMod val="20000"/>
                  <a:lumOff val="80000"/>
                </a:schemeClr>
              </a:gs>
              <a:gs pos="100000">
                <a:schemeClr val="accent3">
                  <a:lumMod val="20000"/>
                  <a:lumOff val="80000"/>
                </a:schemeClr>
              </a:gs>
            </a:gsLst>
            <a:lin ang="0" scaled="1"/>
            <a:tileRect/>
          </a:gra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panose="020B0604020202020204"/>
              <a:ea typeface="微软雅黑" panose="020B0503020204020204" pitchFamily="34" charset="-122"/>
            </a:endParaRPr>
          </a:p>
        </p:txBody>
      </p:sp>
      <p:sp>
        <p:nvSpPr>
          <p:cNvPr id="1050" name="文本框 1049"/>
          <p:cNvSpPr txBox="1"/>
          <p:nvPr/>
        </p:nvSpPr>
        <p:spPr>
          <a:xfrm>
            <a:off x="787249" y="5313559"/>
            <a:ext cx="1013390" cy="276999"/>
          </a:xfrm>
          <a:prstGeom prst="rect">
            <a:avLst/>
          </a:prstGeom>
          <a:noFill/>
        </p:spPr>
        <p:txBody>
          <a:bodyPr wrap="square" rtlCol="0">
            <a:spAutoFit/>
          </a:bodyPr>
          <a:lstStyle/>
          <a:p>
            <a:pPr algn="ctr"/>
            <a:r>
              <a:rPr lang="zh-CN" altLang="en-US" sz="1200" b="1" dirty="0"/>
              <a:t>子服务器</a:t>
            </a:r>
            <a:endParaRPr lang="zh-CN" altLang="en-US" sz="1200" b="1" dirty="0"/>
          </a:p>
        </p:txBody>
      </p:sp>
      <p:sp>
        <p:nvSpPr>
          <p:cNvPr id="19" name="矩形: 圆角 18"/>
          <p:cNvSpPr/>
          <p:nvPr/>
        </p:nvSpPr>
        <p:spPr>
          <a:xfrm>
            <a:off x="479034" y="4415087"/>
            <a:ext cx="376299" cy="1705517"/>
          </a:xfrm>
          <a:prstGeom prst="roundRect">
            <a:avLst>
              <a:gd name="adj" fmla="val 0"/>
            </a:avLst>
          </a:prstGeom>
          <a:gradFill flip="none" rotWithShape="1">
            <a:gsLst>
              <a:gs pos="6000">
                <a:schemeClr val="accent1"/>
              </a:gs>
              <a:gs pos="100000">
                <a:schemeClr val="accent1">
                  <a:lumMod val="75000"/>
                </a:schemeClr>
              </a:gs>
            </a:gsLst>
            <a:lin ang="5400000" scaled="1"/>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计算节点</a:t>
            </a:r>
            <a:endParaRPr lang="en-US" altLang="zh-CN" sz="2000"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1</a:t>
            </a:r>
            <a:endParaRPr kumimoji="0" lang="en-US" altLang="zh-CN"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37" name="Picture 14" descr="13 Server Icon 16X16 PNG Format Images - Server Icon, Server Icon and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2384" y="4950009"/>
            <a:ext cx="443121" cy="443121"/>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圆角 45"/>
          <p:cNvSpPr/>
          <p:nvPr/>
        </p:nvSpPr>
        <p:spPr>
          <a:xfrm>
            <a:off x="6516080" y="4415087"/>
            <a:ext cx="5180620" cy="1715203"/>
          </a:xfrm>
          <a:prstGeom prst="roundRect">
            <a:avLst>
              <a:gd name="adj" fmla="val 1332"/>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panose="020B0604020202020204"/>
              <a:ea typeface="微软雅黑" panose="020B0503020204020204" pitchFamily="34" charset="-122"/>
            </a:endParaRPr>
          </a:p>
        </p:txBody>
      </p:sp>
      <p:sp>
        <p:nvSpPr>
          <p:cNvPr id="48" name="矩形 47"/>
          <p:cNvSpPr/>
          <p:nvPr/>
        </p:nvSpPr>
        <p:spPr>
          <a:xfrm>
            <a:off x="8069580" y="4638040"/>
            <a:ext cx="1473835" cy="334010"/>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局部查询结果</a:t>
            </a:r>
            <a:endParaRPr lang="zh-CN" altLang="en-US" sz="1400" dirty="0">
              <a:solidFill>
                <a:schemeClr val="tx1"/>
              </a:solidFill>
            </a:endParaRPr>
          </a:p>
        </p:txBody>
      </p:sp>
      <p:sp>
        <p:nvSpPr>
          <p:cNvPr id="50" name="矩形 49"/>
          <p:cNvSpPr/>
          <p:nvPr/>
        </p:nvSpPr>
        <p:spPr>
          <a:xfrm>
            <a:off x="8069580" y="5128260"/>
            <a:ext cx="1473835" cy="334010"/>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局部查询算法</a:t>
            </a:r>
            <a:endParaRPr lang="zh-CN" altLang="en-US" sz="1400" dirty="0">
              <a:solidFill>
                <a:schemeClr val="tx1"/>
              </a:solidFill>
            </a:endParaRPr>
          </a:p>
        </p:txBody>
      </p:sp>
      <p:sp>
        <p:nvSpPr>
          <p:cNvPr id="51" name="矩形 50"/>
          <p:cNvSpPr/>
          <p:nvPr/>
        </p:nvSpPr>
        <p:spPr>
          <a:xfrm>
            <a:off x="8069580" y="5618480"/>
            <a:ext cx="1473835" cy="334010"/>
          </a:xfrm>
          <a:prstGeom prst="roundRect">
            <a:avLst>
              <a:gd name="adj" fmla="val 7375"/>
            </a:avLst>
          </a:prstGeom>
          <a:gradFill>
            <a:gsLst>
              <a:gs pos="0">
                <a:schemeClr val="bg1"/>
              </a:gs>
              <a:gs pos="100000">
                <a:schemeClr val="accent3">
                  <a:lumMod val="20000"/>
                  <a:lumOff val="80000"/>
                </a:schemeClr>
              </a:gs>
            </a:gsLst>
            <a:lin ang="5400000" scaled="1"/>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dirty="0">
                <a:solidFill>
                  <a:schemeClr val="tx1"/>
                </a:solidFill>
              </a:rPr>
              <a:t>局部数据集</a:t>
            </a:r>
            <a:endParaRPr lang="zh-CN" altLang="en-US" sz="1400" dirty="0">
              <a:solidFill>
                <a:schemeClr val="tx1"/>
              </a:solidFill>
            </a:endParaRPr>
          </a:p>
        </p:txBody>
      </p:sp>
      <p:grpSp>
        <p:nvGrpSpPr>
          <p:cNvPr id="52" name="组合 51"/>
          <p:cNvGrpSpPr/>
          <p:nvPr/>
        </p:nvGrpSpPr>
        <p:grpSpPr>
          <a:xfrm>
            <a:off x="10254341" y="4640823"/>
            <a:ext cx="1117280" cy="563417"/>
            <a:chOff x="3972034" y="2984734"/>
            <a:chExt cx="1290249" cy="650641"/>
          </a:xfrm>
        </p:grpSpPr>
        <p:sp>
          <p:nvSpPr>
            <p:cNvPr id="53" name="矩形 52"/>
            <p:cNvSpPr/>
            <p:nvPr/>
          </p:nvSpPr>
          <p:spPr>
            <a:xfrm>
              <a:off x="3972034" y="2984734"/>
              <a:ext cx="1290249" cy="6506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4249738" y="3049588"/>
              <a:ext cx="795337" cy="515556"/>
              <a:chOff x="4249738" y="3049588"/>
              <a:chExt cx="795337" cy="515556"/>
            </a:xfrm>
          </p:grpSpPr>
          <p:cxnSp>
            <p:nvCxnSpPr>
              <p:cNvPr id="55" name="直接箭头连接符 54"/>
              <p:cNvCxnSpPr/>
              <p:nvPr/>
            </p:nvCxnSpPr>
            <p:spPr>
              <a:xfrm flipV="1">
                <a:off x="4278313" y="3049588"/>
                <a:ext cx="0" cy="515556"/>
              </a:xfrm>
              <a:prstGeom prst="straightConnector1">
                <a:avLst/>
              </a:prstGeom>
              <a:ln cap="sq">
                <a:solidFill>
                  <a:schemeClr val="accent1"/>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4278313" y="3565144"/>
                <a:ext cx="766762" cy="0"/>
              </a:xfrm>
              <a:prstGeom prst="straightConnector1">
                <a:avLst/>
              </a:prstGeom>
              <a:ln cap="sq">
                <a:solidFill>
                  <a:schemeClr val="accent1"/>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57" name="椭圆 56"/>
              <p:cNvSpPr/>
              <p:nvPr/>
            </p:nvSpPr>
            <p:spPr>
              <a:xfrm>
                <a:off x="4375784" y="3315889"/>
                <a:ext cx="36000" cy="36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4479780" y="3473757"/>
                <a:ext cx="36000" cy="36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4807101" y="3500104"/>
                <a:ext cx="36000" cy="36000"/>
              </a:xfrm>
              <a:prstGeom prst="ellipse">
                <a:avLst/>
              </a:prstGeom>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420703" y="3171585"/>
                <a:ext cx="36000" cy="36000"/>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4590196" y="3284387"/>
                <a:ext cx="36000" cy="36000"/>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4642287" y="3434439"/>
                <a:ext cx="36000" cy="36000"/>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a:stCxn id="57" idx="0"/>
              </p:cNvCxnSpPr>
              <p:nvPr/>
            </p:nvCxnSpPr>
            <p:spPr>
              <a:xfrm flipV="1">
                <a:off x="4393784" y="3117850"/>
                <a:ext cx="0" cy="198039"/>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28" name="连接符: 肘形 127"/>
              <p:cNvCxnSpPr>
                <a:stCxn id="57" idx="6"/>
                <a:endCxn id="58" idx="0"/>
              </p:cNvCxnSpPr>
              <p:nvPr/>
            </p:nvCxnSpPr>
            <p:spPr>
              <a:xfrm>
                <a:off x="4411784" y="3333889"/>
                <a:ext cx="85996" cy="139868"/>
              </a:xfrm>
              <a:prstGeom prst="bentConnector2">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29" name="连接符: 肘形 128"/>
              <p:cNvCxnSpPr>
                <a:stCxn id="58" idx="6"/>
              </p:cNvCxnSpPr>
              <p:nvPr/>
            </p:nvCxnSpPr>
            <p:spPr>
              <a:xfrm>
                <a:off x="4515780" y="3491757"/>
                <a:ext cx="291321" cy="26347"/>
              </a:xfrm>
              <a:prstGeom prst="bentConnector3">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0" name="直接连接符 129"/>
              <p:cNvCxnSpPr>
                <a:stCxn id="59" idx="6"/>
              </p:cNvCxnSpPr>
              <p:nvPr/>
            </p:nvCxnSpPr>
            <p:spPr>
              <a:xfrm>
                <a:off x="4843101" y="3518104"/>
                <a:ext cx="122999" cy="0"/>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4249738" y="3189585"/>
                <a:ext cx="28575"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4249738" y="3270154"/>
                <a:ext cx="28575"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flipH="1">
                <a:off x="4249738" y="3413387"/>
                <a:ext cx="28575"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4249738" y="3491757"/>
                <a:ext cx="28575" cy="0"/>
              </a:xfrm>
              <a:prstGeom prst="line">
                <a:avLst/>
              </a:prstGeom>
              <a:ln>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grpSp>
      <p:graphicFrame>
        <p:nvGraphicFramePr>
          <p:cNvPr id="135" name="表格 141"/>
          <p:cNvGraphicFramePr>
            <a:graphicFrameLocks noGrp="1"/>
          </p:cNvGraphicFramePr>
          <p:nvPr/>
        </p:nvGraphicFramePr>
        <p:xfrm>
          <a:off x="10254341" y="5445388"/>
          <a:ext cx="1117280" cy="487680"/>
        </p:xfrm>
        <a:graphic>
          <a:graphicData uri="http://schemas.openxmlformats.org/drawingml/2006/table">
            <a:tbl>
              <a:tblPr firstRow="1" bandRow="1">
                <a:tableStyleId>{5C22544A-7EE6-4342-B048-85BDC9FD1C3A}</a:tableStyleId>
              </a:tblPr>
              <a:tblGrid>
                <a:gridCol w="347585"/>
                <a:gridCol w="417355"/>
                <a:gridCol w="352340"/>
              </a:tblGrid>
              <a:tr h="0">
                <a:tc>
                  <a:txBody>
                    <a:bodyPr/>
                    <a:lstStyle/>
                    <a:p>
                      <a:pPr algn="ctr">
                        <a:lnSpc>
                          <a:spcPct val="100000"/>
                        </a:lnSpc>
                      </a:pPr>
                      <a:r>
                        <a:rPr lang="en-US" altLang="zh-CN" sz="800" b="0" dirty="0">
                          <a:solidFill>
                            <a:schemeClr val="tx1"/>
                          </a:solidFill>
                          <a:latin typeface="Times New Roman" panose="02020603050405020304" pitchFamily="18" charset="0"/>
                          <a:sym typeface="Times New Roman" panose="02020603050405020304" pitchFamily="18" charset="0"/>
                        </a:rPr>
                        <a:t>ID</a:t>
                      </a:r>
                      <a:endPar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err="1">
                          <a:ln>
                            <a:noFill/>
                          </a:ln>
                          <a:solidFill>
                            <a:schemeClr val="tx1"/>
                          </a:solidFill>
                          <a:effectLst/>
                          <a:uLnTx/>
                          <a:uFillTx/>
                          <a:latin typeface="Times New Roman" panose="02020603050405020304" pitchFamily="18" charset="0"/>
                          <a:ea typeface="+mn-ea"/>
                          <a:cs typeface="Times New Roman" panose="02020603050405020304" pitchFamily="18" charset="0"/>
                          <a:sym typeface="Times New Roman" panose="02020603050405020304" pitchFamily="18" charset="0"/>
                        </a:rPr>
                        <a:t>Attrs</a:t>
                      </a: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sym typeface="Times New Roman" panose="02020603050405020304" pitchFamily="18" charset="0"/>
                        </a:rPr>
                        <a:t>Pro.</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lnB w="12700" cap="flat" cmpd="sng" algn="ctr">
                      <a:solidFill>
                        <a:schemeClr val="bg1"/>
                      </a:solidFill>
                      <a:prstDash val="solid"/>
                      <a:round/>
                      <a:headEnd type="none" w="med" len="med"/>
                      <a:tailEnd type="none" w="med" len="med"/>
                    </a:lnB>
                    <a:solidFill>
                      <a:schemeClr val="accent3">
                        <a:lumMod val="20000"/>
                        <a:lumOff val="80000"/>
                      </a:schemeClr>
                    </a:solidFill>
                  </a:tcPr>
                </a:tc>
              </a:tr>
              <a:tr h="0">
                <a:tc>
                  <a:txBody>
                    <a:bodyPr/>
                    <a:lstStyle/>
                    <a:p>
                      <a:pPr algn="ctr">
                        <a:lnSpc>
                          <a:spcPct val="100000"/>
                        </a:lnSpc>
                      </a:pPr>
                      <a:r>
                        <a:rPr lang="en-US" altLang="zh-CN" sz="800" b="0" dirty="0">
                          <a:solidFill>
                            <a:schemeClr val="tx1"/>
                          </a:solidFill>
                          <a:latin typeface="Times New Roman" panose="02020603050405020304" pitchFamily="18" charset="0"/>
                          <a:sym typeface="Times New Roman" panose="02020603050405020304" pitchFamily="18" charset="0"/>
                        </a:rPr>
                        <a:t>1</a:t>
                      </a:r>
                      <a:endPar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lnT w="12700" cap="flat" cmpd="sng" algn="ctr">
                      <a:solidFill>
                        <a:schemeClr val="bg1"/>
                      </a:solidFill>
                      <a:prstDash val="solid"/>
                      <a:round/>
                      <a:headEnd type="none" w="med" len="med"/>
                      <a:tailEnd type="none" w="med" len="med"/>
                    </a:lnT>
                    <a:solidFill>
                      <a:schemeClr val="bg1">
                        <a:lumMod val="95000"/>
                      </a:schemeClr>
                    </a:solidFill>
                  </a:tcPr>
                </a:tc>
              </a:tr>
              <a:tr h="0">
                <a:tc>
                  <a:txBody>
                    <a:bodyPr/>
                    <a:lstStyle/>
                    <a:p>
                      <a:pPr algn="ctr">
                        <a:lnSpc>
                          <a:spcPct val="100000"/>
                        </a:lnSpc>
                      </a:pPr>
                      <a:r>
                        <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2</a:t>
                      </a:r>
                      <a:endPar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r>
              <a:tr h="0">
                <a:tc>
                  <a:txBody>
                    <a:bodyPr/>
                    <a:lstStyle/>
                    <a:p>
                      <a:pPr algn="ctr">
                        <a:lnSpc>
                          <a:spcPct val="100000"/>
                        </a:lnSpc>
                      </a:pPr>
                      <a:r>
                        <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rPr>
                        <a:t>…</a:t>
                      </a:r>
                      <a:endParaRPr lang="en-US" altLang="zh-CN" sz="800" b="0" dirty="0">
                        <a:solidFill>
                          <a:schemeClr val="tx1"/>
                        </a:solidFill>
                        <a:latin typeface="Times New Roman" panose="02020603050405020304" pitchFamily="18" charset="0"/>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rPr>
                        <a:t>…</a:t>
                      </a:r>
                      <a:endParaRPr kumimoji="0" lang="en-US" altLang="zh-CN" sz="8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a:txBody>
                  <a:tcPr marL="0" marR="0" marT="0" marB="0" anchor="ctr">
                    <a:solidFill>
                      <a:schemeClr val="bg1">
                        <a:lumMod val="95000"/>
                      </a:schemeClr>
                    </a:solidFill>
                  </a:tcPr>
                </a:tc>
              </a:tr>
            </a:tbl>
          </a:graphicData>
        </a:graphic>
      </p:graphicFrame>
      <p:sp>
        <p:nvSpPr>
          <p:cNvPr id="136" name="箭头: 右 135"/>
          <p:cNvSpPr/>
          <p:nvPr/>
        </p:nvSpPr>
        <p:spPr>
          <a:xfrm rot="16200000">
            <a:off x="10716328" y="5134935"/>
            <a:ext cx="193306" cy="352702"/>
          </a:xfrm>
          <a:prstGeom prst="rightArrow">
            <a:avLst>
              <a:gd name="adj1" fmla="val 50174"/>
              <a:gd name="adj2" fmla="val 61120"/>
            </a:avLst>
          </a:prstGeom>
          <a:gradFill flip="none" rotWithShape="1">
            <a:gsLst>
              <a:gs pos="0">
                <a:schemeClr val="accent2">
                  <a:alpha val="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cxnSp>
        <p:nvCxnSpPr>
          <p:cNvPr id="137" name="直接连接符 136"/>
          <p:cNvCxnSpPr>
            <a:stCxn id="48" idx="3"/>
            <a:endCxn id="53" idx="1"/>
          </p:cNvCxnSpPr>
          <p:nvPr/>
        </p:nvCxnSpPr>
        <p:spPr>
          <a:xfrm>
            <a:off x="9543642" y="4804912"/>
            <a:ext cx="711200" cy="117475"/>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8" name="直接连接符 137"/>
          <p:cNvCxnSpPr>
            <a:stCxn id="50" idx="3"/>
            <a:endCxn id="53" idx="1"/>
          </p:cNvCxnSpPr>
          <p:nvPr/>
        </p:nvCxnSpPr>
        <p:spPr>
          <a:xfrm flipV="1">
            <a:off x="9543642" y="4922321"/>
            <a:ext cx="711200" cy="372745"/>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9" name="直接连接符 138"/>
          <p:cNvCxnSpPr>
            <a:stCxn id="50" idx="3"/>
            <a:endCxn id="135" idx="1"/>
          </p:cNvCxnSpPr>
          <p:nvPr/>
        </p:nvCxnSpPr>
        <p:spPr>
          <a:xfrm>
            <a:off x="9543642" y="5295066"/>
            <a:ext cx="711200" cy="393700"/>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51" idx="3"/>
            <a:endCxn id="135" idx="1"/>
          </p:cNvCxnSpPr>
          <p:nvPr/>
        </p:nvCxnSpPr>
        <p:spPr>
          <a:xfrm flipV="1">
            <a:off x="9543642" y="5688701"/>
            <a:ext cx="711200" cy="96520"/>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2" name="矩形: 圆角 141"/>
          <p:cNvSpPr/>
          <p:nvPr/>
        </p:nvSpPr>
        <p:spPr>
          <a:xfrm>
            <a:off x="6795961" y="4415087"/>
            <a:ext cx="1050052" cy="1713600"/>
          </a:xfrm>
          <a:prstGeom prst="roundRect">
            <a:avLst>
              <a:gd name="adj" fmla="val 1332"/>
            </a:avLst>
          </a:prstGeom>
          <a:gradFill flip="none" rotWithShape="1">
            <a:gsLst>
              <a:gs pos="0">
                <a:schemeClr val="accent3">
                  <a:lumMod val="20000"/>
                  <a:lumOff val="80000"/>
                </a:schemeClr>
              </a:gs>
              <a:gs pos="100000">
                <a:schemeClr val="accent3">
                  <a:lumMod val="20000"/>
                  <a:lumOff val="80000"/>
                </a:schemeClr>
              </a:gs>
            </a:gsLst>
            <a:lin ang="0" scaled="1"/>
            <a:tileRect/>
          </a:gra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zh-CN" altLang="en-US">
              <a:solidFill>
                <a:srgbClr val="FFFFFF"/>
              </a:solidFill>
              <a:latin typeface="Arial" panose="020B0604020202020204"/>
              <a:ea typeface="微软雅黑" panose="020B0503020204020204" pitchFamily="34" charset="-122"/>
            </a:endParaRPr>
          </a:p>
        </p:txBody>
      </p:sp>
      <p:sp>
        <p:nvSpPr>
          <p:cNvPr id="143" name="文本框 142"/>
          <p:cNvSpPr txBox="1"/>
          <p:nvPr/>
        </p:nvSpPr>
        <p:spPr>
          <a:xfrm>
            <a:off x="6828662" y="5313559"/>
            <a:ext cx="1013390" cy="276999"/>
          </a:xfrm>
          <a:prstGeom prst="rect">
            <a:avLst/>
          </a:prstGeom>
          <a:noFill/>
        </p:spPr>
        <p:txBody>
          <a:bodyPr wrap="square" rtlCol="0">
            <a:spAutoFit/>
          </a:bodyPr>
          <a:lstStyle/>
          <a:p>
            <a:pPr algn="ctr"/>
            <a:r>
              <a:rPr lang="zh-CN" altLang="en-US" sz="1200" b="1" dirty="0"/>
              <a:t>子服务器</a:t>
            </a:r>
            <a:endParaRPr lang="zh-CN" altLang="en-US" sz="1200" b="1" dirty="0"/>
          </a:p>
        </p:txBody>
      </p:sp>
      <p:sp>
        <p:nvSpPr>
          <p:cNvPr id="144" name="矩形: 圆角 143"/>
          <p:cNvSpPr/>
          <p:nvPr/>
        </p:nvSpPr>
        <p:spPr>
          <a:xfrm>
            <a:off x="6516078" y="4415087"/>
            <a:ext cx="376299" cy="1705517"/>
          </a:xfrm>
          <a:prstGeom prst="roundRect">
            <a:avLst>
              <a:gd name="adj" fmla="val 0"/>
            </a:avLst>
          </a:prstGeom>
          <a:gradFill flip="none" rotWithShape="1">
            <a:gsLst>
              <a:gs pos="6000">
                <a:schemeClr val="accent1"/>
              </a:gs>
              <a:gs pos="100000">
                <a:schemeClr val="accent1">
                  <a:lumMod val="75000"/>
                </a:schemeClr>
              </a:gs>
            </a:gsLst>
            <a:lin ang="5400000" scaled="1"/>
            <a:tileRect/>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计算节点</a:t>
            </a:r>
            <a:endParaRPr lang="en-US" altLang="zh-CN" sz="2000"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1"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k</a:t>
            </a:r>
            <a:endParaRPr kumimoji="0" lang="en-US" altLang="zh-CN" sz="2000" b="1" i="1"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pic>
        <p:nvPicPr>
          <p:cNvPr id="145" name="Picture 14" descr="13 Server Icon 16X16 PNG Format Images - Server Icon, Server Icon and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797" y="4950009"/>
            <a:ext cx="443121" cy="443121"/>
          </a:xfrm>
          <a:prstGeom prst="rect">
            <a:avLst/>
          </a:prstGeom>
          <a:noFill/>
          <a:extLst>
            <a:ext uri="{909E8E84-426E-40DD-AFC4-6F175D3DCCD1}">
              <a14:hiddenFill xmlns:a14="http://schemas.microsoft.com/office/drawing/2010/main">
                <a:solidFill>
                  <a:srgbClr val="FFFFFF"/>
                </a:solidFill>
              </a14:hiddenFill>
            </a:ext>
          </a:extLst>
        </p:spPr>
      </p:pic>
      <p:cxnSp>
        <p:nvCxnSpPr>
          <p:cNvPr id="146" name="直接连接符 145"/>
          <p:cNvCxnSpPr/>
          <p:nvPr/>
        </p:nvCxnSpPr>
        <p:spPr>
          <a:xfrm>
            <a:off x="9141351" y="4132846"/>
            <a:ext cx="0" cy="282241"/>
          </a:xfrm>
          <a:prstGeom prst="line">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8" name="iconfont-1015-790997"/>
          <p:cNvSpPr/>
          <p:nvPr/>
        </p:nvSpPr>
        <p:spPr>
          <a:xfrm>
            <a:off x="5881836" y="5273076"/>
            <a:ext cx="428328" cy="80965"/>
          </a:xfrm>
          <a:custGeom>
            <a:avLst/>
            <a:gdLst>
              <a:gd name="T0" fmla="*/ 2391 w 12640"/>
              <a:gd name="T1" fmla="*/ 1196 h 2391"/>
              <a:gd name="T2" fmla="*/ 1195 w 12640"/>
              <a:gd name="T3" fmla="*/ 2391 h 2391"/>
              <a:gd name="T4" fmla="*/ 0 w 12640"/>
              <a:gd name="T5" fmla="*/ 1196 h 2391"/>
              <a:gd name="T6" fmla="*/ 1195 w 12640"/>
              <a:gd name="T7" fmla="*/ 0 h 2391"/>
              <a:gd name="T8" fmla="*/ 2391 w 12640"/>
              <a:gd name="T9" fmla="*/ 1196 h 2391"/>
              <a:gd name="T10" fmla="*/ 7516 w 12640"/>
              <a:gd name="T11" fmla="*/ 1196 h 2391"/>
              <a:gd name="T12" fmla="*/ 6319 w 12640"/>
              <a:gd name="T13" fmla="*/ 2391 h 2391"/>
              <a:gd name="T14" fmla="*/ 5124 w 12640"/>
              <a:gd name="T15" fmla="*/ 1196 h 2391"/>
              <a:gd name="T16" fmla="*/ 6319 w 12640"/>
              <a:gd name="T17" fmla="*/ 0 h 2391"/>
              <a:gd name="T18" fmla="*/ 7516 w 12640"/>
              <a:gd name="T19" fmla="*/ 1196 h 2391"/>
              <a:gd name="T20" fmla="*/ 12640 w 12640"/>
              <a:gd name="T21" fmla="*/ 1196 h 2391"/>
              <a:gd name="T22" fmla="*/ 11444 w 12640"/>
              <a:gd name="T23" fmla="*/ 2391 h 2391"/>
              <a:gd name="T24" fmla="*/ 10249 w 12640"/>
              <a:gd name="T25" fmla="*/ 1196 h 2391"/>
              <a:gd name="T26" fmla="*/ 11444 w 12640"/>
              <a:gd name="T27" fmla="*/ 0 h 2391"/>
              <a:gd name="T28" fmla="*/ 12640 w 12640"/>
              <a:gd name="T29" fmla="*/ 1196 h 2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40" h="2391">
                <a:moveTo>
                  <a:pt x="2391" y="1196"/>
                </a:moveTo>
                <a:cubicBezTo>
                  <a:pt x="2391" y="1856"/>
                  <a:pt x="1855" y="2391"/>
                  <a:pt x="1195" y="2391"/>
                </a:cubicBezTo>
                <a:cubicBezTo>
                  <a:pt x="535" y="2391"/>
                  <a:pt x="0" y="1856"/>
                  <a:pt x="0" y="1196"/>
                </a:cubicBezTo>
                <a:cubicBezTo>
                  <a:pt x="0" y="535"/>
                  <a:pt x="535" y="0"/>
                  <a:pt x="1195" y="0"/>
                </a:cubicBezTo>
                <a:cubicBezTo>
                  <a:pt x="1855" y="0"/>
                  <a:pt x="2391" y="535"/>
                  <a:pt x="2391" y="1196"/>
                </a:cubicBezTo>
                <a:close/>
                <a:moveTo>
                  <a:pt x="7516" y="1196"/>
                </a:moveTo>
                <a:cubicBezTo>
                  <a:pt x="7516" y="1856"/>
                  <a:pt x="6981" y="2391"/>
                  <a:pt x="6319" y="2391"/>
                </a:cubicBezTo>
                <a:cubicBezTo>
                  <a:pt x="5659" y="2391"/>
                  <a:pt x="5124" y="1856"/>
                  <a:pt x="5124" y="1196"/>
                </a:cubicBezTo>
                <a:cubicBezTo>
                  <a:pt x="5124" y="535"/>
                  <a:pt x="5659" y="0"/>
                  <a:pt x="6319" y="0"/>
                </a:cubicBezTo>
                <a:cubicBezTo>
                  <a:pt x="6981" y="0"/>
                  <a:pt x="7516" y="535"/>
                  <a:pt x="7516" y="1196"/>
                </a:cubicBezTo>
                <a:close/>
                <a:moveTo>
                  <a:pt x="12640" y="1196"/>
                </a:moveTo>
                <a:cubicBezTo>
                  <a:pt x="12640" y="1856"/>
                  <a:pt x="12104" y="2391"/>
                  <a:pt x="11444" y="2391"/>
                </a:cubicBezTo>
                <a:cubicBezTo>
                  <a:pt x="10784" y="2391"/>
                  <a:pt x="10249" y="1856"/>
                  <a:pt x="10249" y="1196"/>
                </a:cubicBezTo>
                <a:cubicBezTo>
                  <a:pt x="10249" y="535"/>
                  <a:pt x="10784" y="0"/>
                  <a:pt x="11444" y="0"/>
                </a:cubicBezTo>
                <a:cubicBezTo>
                  <a:pt x="12104" y="0"/>
                  <a:pt x="12640" y="535"/>
                  <a:pt x="12640" y="119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直接箭头连接符 152"/>
          <p:cNvCxnSpPr/>
          <p:nvPr/>
        </p:nvCxnSpPr>
        <p:spPr>
          <a:xfrm>
            <a:off x="4385666" y="2902315"/>
            <a:ext cx="479693" cy="0"/>
          </a:xfrm>
          <a:prstGeom prst="straightConnector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4340860" y="4389755"/>
            <a:ext cx="1318895" cy="281940"/>
          </a:xfrm>
          <a:prstGeom prst="rect">
            <a:avLst/>
          </a:prstGeom>
          <a:noFill/>
        </p:spPr>
        <p:txBody>
          <a:bodyPr wrap="square" rtlCol="0" anchor="t">
            <a:noAutofit/>
          </a:bodyPr>
          <a:lstStyle/>
          <a:p>
            <a:r>
              <a:rPr lang="zh-CN" altLang="zh-CN" sz="1200"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自适应数据选择</a:t>
            </a:r>
            <a:endParaRPr lang="zh-CN" altLang="zh-CN" sz="1200"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3" name="文本框 12"/>
          <p:cNvSpPr txBox="1"/>
          <p:nvPr/>
        </p:nvSpPr>
        <p:spPr>
          <a:xfrm>
            <a:off x="10254615" y="4389755"/>
            <a:ext cx="1387475" cy="281940"/>
          </a:xfrm>
          <a:prstGeom prst="rect">
            <a:avLst/>
          </a:prstGeom>
          <a:noFill/>
        </p:spPr>
        <p:txBody>
          <a:bodyPr wrap="square" rtlCol="0" anchor="t">
            <a:noAutofit/>
          </a:bodyPr>
          <a:lstStyle/>
          <a:p>
            <a:r>
              <a:rPr lang="zh-CN" altLang="zh-CN" sz="1200"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自适应数据选择</a:t>
            </a:r>
            <a:endParaRPr lang="zh-CN" altLang="zh-CN" sz="1200"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8" name="文本框 17"/>
          <p:cNvSpPr txBox="1"/>
          <p:nvPr/>
        </p:nvSpPr>
        <p:spPr>
          <a:xfrm>
            <a:off x="3359150" y="2486660"/>
            <a:ext cx="1255395" cy="275590"/>
          </a:xfrm>
          <a:prstGeom prst="rect">
            <a:avLst/>
          </a:prstGeom>
          <a:noFill/>
        </p:spPr>
        <p:txBody>
          <a:bodyPr wrap="square" rtlCol="0" anchor="t">
            <a:spAutoFit/>
          </a:bodyPr>
          <a:lstStyle/>
          <a:p>
            <a:r>
              <a:rPr lang="zh-CN" altLang="en-US" sz="1200" b="1"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概率</a:t>
            </a:r>
            <a:r>
              <a:rPr lang="zh-CN" altLang="en-US" sz="1200"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理论上界</a:t>
            </a:r>
            <a:endParaRPr lang="zh-CN" altLang="en-US" sz="1200"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cxnSp>
        <p:nvCxnSpPr>
          <p:cNvPr id="27" name="直接箭头连接符 26"/>
          <p:cNvCxnSpPr/>
          <p:nvPr/>
        </p:nvCxnSpPr>
        <p:spPr>
          <a:xfrm flipH="1" flipV="1">
            <a:off x="9008110" y="5471220"/>
            <a:ext cx="6350" cy="144145"/>
          </a:xfrm>
          <a:prstGeom prst="straightConnector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H="1" flipV="1">
            <a:off x="8996680" y="4974650"/>
            <a:ext cx="6350" cy="144145"/>
          </a:xfrm>
          <a:prstGeom prst="straightConnector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flipH="1" flipV="1">
            <a:off x="8532495" y="5471220"/>
            <a:ext cx="6350" cy="144145"/>
          </a:xfrm>
          <a:prstGeom prst="straightConnector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H="1" flipV="1">
            <a:off x="8521065" y="4981000"/>
            <a:ext cx="6350" cy="144145"/>
          </a:xfrm>
          <a:prstGeom prst="straightConnector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3098165" y="5445820"/>
            <a:ext cx="6350" cy="144145"/>
          </a:xfrm>
          <a:prstGeom prst="straightConnector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flipV="1">
            <a:off x="2622550" y="5445820"/>
            <a:ext cx="6350" cy="144145"/>
          </a:xfrm>
          <a:prstGeom prst="straightConnector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H="1" flipV="1">
            <a:off x="3089910" y="4984810"/>
            <a:ext cx="6350" cy="144145"/>
          </a:xfrm>
          <a:prstGeom prst="straightConnector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flipV="1">
            <a:off x="2614295" y="4984810"/>
            <a:ext cx="6350" cy="144145"/>
          </a:xfrm>
          <a:prstGeom prst="straightConnector1">
            <a:avLst/>
          </a:prstGeom>
          <a:ln w="1905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22"/>
          <p:cNvSpPr/>
          <p:nvPr/>
        </p:nvSpPr>
        <p:spPr>
          <a:xfrm>
            <a:off x="495300" y="2558520"/>
            <a:ext cx="3629727" cy="3561890"/>
          </a:xfrm>
          <a:prstGeom prst="roundRect">
            <a:avLst>
              <a:gd name="adj" fmla="val 2125"/>
            </a:avLst>
          </a:prstGeom>
          <a:solidFill>
            <a:schemeClr val="bg1"/>
          </a:solidFill>
          <a:ln w="12700" cap="flat" cmpd="sng" algn="ctr">
            <a:noFill/>
            <a:prstDash val="solid"/>
            <a:miter lim="800000"/>
          </a:ln>
          <a:effectLst>
            <a:outerShdw blurRad="63500" sx="102000" sy="102000" algn="ctr"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0" name="矩形: 圆顶角 19"/>
          <p:cNvSpPr/>
          <p:nvPr/>
        </p:nvSpPr>
        <p:spPr>
          <a:xfrm>
            <a:off x="495301" y="1411345"/>
            <a:ext cx="11201398" cy="924196"/>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矩形: 圆顶角 2"/>
          <p:cNvSpPr/>
          <p:nvPr/>
        </p:nvSpPr>
        <p:spPr>
          <a:xfrm rot="5400000">
            <a:off x="799064" y="-799064"/>
            <a:ext cx="824400" cy="2422527"/>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4" name="文本框 3"/>
          <p:cNvSpPr txBox="1"/>
          <p:nvPr/>
        </p:nvSpPr>
        <p:spPr>
          <a:xfrm>
            <a:off x="392422" y="181367"/>
            <a:ext cx="233807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19050" dir="2700000" algn="tl" rotWithShape="0">
                    <a:srgbClr val="000000">
                      <a:alpha val="40000"/>
                    </a:srgbClr>
                  </a:outerShdw>
                </a:effectLst>
                <a:uLnTx/>
                <a:uFillTx/>
                <a:latin typeface="Arial" panose="020B0604020202020204"/>
                <a:ea typeface="微软雅黑" panose="020B0503020204020204" pitchFamily="34" charset="-122"/>
                <a:cs typeface="+mn-cs"/>
              </a:rPr>
              <a:t>学术成果</a:t>
            </a:r>
            <a:endParaRPr kumimoji="0" lang="zh-CN" altLang="en-US" sz="2400" b="1" i="0" u="none" strike="noStrike" kern="1200" cap="none" spc="0" normalizeH="0" baseline="0" noProof="0" dirty="0">
              <a:ln>
                <a:noFill/>
              </a:ln>
              <a:solidFill>
                <a:srgbClr val="FFFFFF"/>
              </a:solidFill>
              <a:effectLst>
                <a:outerShdw blurRad="38100" dist="19050" dir="2700000" algn="tl" rotWithShape="0">
                  <a:srgbClr val="000000">
                    <a:alpha val="40000"/>
                  </a:srgbClr>
                </a:outerShdw>
              </a:effectLst>
              <a:uLnTx/>
              <a:uFillTx/>
              <a:latin typeface="Arial" panose="020B0604020202020204"/>
              <a:ea typeface="微软雅黑" panose="020B0503020204020204" pitchFamily="34" charset="-122"/>
              <a:cs typeface="+mn-cs"/>
            </a:endParaRPr>
          </a:p>
        </p:txBody>
      </p:sp>
      <p:sp>
        <p:nvSpPr>
          <p:cNvPr id="5" name="矩形: 圆角 4"/>
          <p:cNvSpPr/>
          <p:nvPr/>
        </p:nvSpPr>
        <p:spPr>
          <a:xfrm>
            <a:off x="2387602" y="168994"/>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椭圆 5"/>
          <p:cNvSpPr/>
          <p:nvPr/>
        </p:nvSpPr>
        <p:spPr>
          <a:xfrm>
            <a:off x="1816912" y="240865"/>
            <a:ext cx="342668" cy="342668"/>
          </a:xfrm>
          <a:prstGeom prst="ellipse">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A98"/>
                </a:solidFill>
                <a:effectLst/>
                <a:uLnTx/>
                <a:uFillTx/>
                <a:latin typeface="Arial Black" panose="020B0A04020102020204" pitchFamily="34" charset="0"/>
                <a:ea typeface="微软雅黑" panose="020B0503020204020204" pitchFamily="34" charset="-122"/>
                <a:cs typeface="+mn-cs"/>
              </a:rPr>
              <a:t>3</a:t>
            </a:r>
            <a:endParaRPr kumimoji="0" lang="zh-CN" altLang="en-US" sz="1800" b="0" i="0" u="none" strike="noStrike" kern="1200" cap="none" spc="0" normalizeH="0" baseline="0" noProof="0" dirty="0">
              <a:ln>
                <a:noFill/>
              </a:ln>
              <a:solidFill>
                <a:srgbClr val="003A98"/>
              </a:solidFill>
              <a:effectLst/>
              <a:uLnTx/>
              <a:uFillTx/>
              <a:latin typeface="Arial Black" panose="020B0A04020102020204" pitchFamily="34" charset="0"/>
              <a:ea typeface="微软雅黑" panose="020B0503020204020204" pitchFamily="34" charset="-122"/>
              <a:cs typeface="+mn-cs"/>
            </a:endParaRPr>
          </a:p>
        </p:txBody>
      </p:sp>
      <p:sp>
        <p:nvSpPr>
          <p:cNvPr id="9" name="文本框 8"/>
          <p:cNvSpPr txBox="1"/>
          <p:nvPr/>
        </p:nvSpPr>
        <p:spPr>
          <a:xfrm>
            <a:off x="2556963" y="150589"/>
            <a:ext cx="721251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a:gsLst>
                    <a:gs pos="0">
                      <a:srgbClr val="003A98"/>
                    </a:gs>
                    <a:gs pos="100000">
                      <a:srgbClr val="003A98">
                        <a:lumMod val="75000"/>
                      </a:srgbClr>
                    </a:gs>
                  </a:gsLst>
                  <a:lin ang="5400000" scaled="1"/>
                </a:gradFill>
                <a:effectLst/>
                <a:uLnTx/>
                <a:uFillTx/>
                <a:latin typeface="Arial" panose="020B0604020202020204"/>
                <a:ea typeface="微软雅黑" panose="020B0503020204020204" pitchFamily="34" charset="-122"/>
                <a:cs typeface="+mn-cs"/>
              </a:rPr>
              <a:t>索引</a:t>
            </a:r>
            <a:r>
              <a:rPr lang="en-US" altLang="zh-CN" sz="2800" b="1" dirty="0">
                <a:gradFill>
                  <a:gsLst>
                    <a:gs pos="0">
                      <a:srgbClr val="003A98"/>
                    </a:gs>
                    <a:gs pos="100000">
                      <a:srgbClr val="003A98">
                        <a:lumMod val="75000"/>
                      </a:srgbClr>
                    </a:gs>
                  </a:gsLst>
                  <a:lin ang="5400000" scaled="1"/>
                </a:gradFill>
                <a:latin typeface="Arial" panose="020B0604020202020204"/>
                <a:ea typeface="微软雅黑" panose="020B0503020204020204" pitchFamily="34" charset="-122"/>
              </a:rPr>
              <a:t>&amp;</a:t>
            </a:r>
            <a:r>
              <a:rPr kumimoji="0" lang="zh-CN" altLang="en-US" sz="2800" b="1" i="0" u="none" strike="noStrike" kern="1200" cap="none" spc="0" normalizeH="0" baseline="0" noProof="0" dirty="0">
                <a:ln>
                  <a:noFill/>
                </a:ln>
                <a:gradFill>
                  <a:gsLst>
                    <a:gs pos="0">
                      <a:srgbClr val="003A98"/>
                    </a:gs>
                    <a:gs pos="100000">
                      <a:srgbClr val="003A98">
                        <a:lumMod val="75000"/>
                      </a:srgbClr>
                    </a:gs>
                  </a:gsLst>
                  <a:lin ang="5400000" scaled="1"/>
                </a:gradFill>
                <a:effectLst/>
                <a:uLnTx/>
                <a:uFillTx/>
                <a:latin typeface="Arial" panose="020B0604020202020204"/>
                <a:ea typeface="微软雅黑" panose="020B0503020204020204" pitchFamily="34" charset="-122"/>
                <a:cs typeface="+mn-cs"/>
              </a:rPr>
              <a:t>图查询</a:t>
            </a:r>
            <a:endParaRPr kumimoji="0" lang="zh-CN" altLang="en-US" sz="2800" b="1" i="0" u="none" strike="noStrike" kern="1200" cap="none" spc="0" normalizeH="0" baseline="0" noProof="0" dirty="0">
              <a:ln>
                <a:noFill/>
              </a:ln>
              <a:gradFill>
                <a:gsLst>
                  <a:gs pos="0">
                    <a:srgbClr val="003A98"/>
                  </a:gs>
                  <a:gs pos="100000">
                    <a:srgbClr val="003A98">
                      <a:lumMod val="75000"/>
                    </a:srgbClr>
                  </a:gs>
                </a:gsLst>
                <a:lin ang="5400000" scaled="1"/>
              </a:gradFill>
              <a:effectLst/>
              <a:uLnTx/>
              <a:uFillTx/>
              <a:latin typeface="Arial" panose="020B0604020202020204"/>
              <a:ea typeface="微软雅黑" panose="020B0503020204020204" pitchFamily="34" charset="-122"/>
              <a:cs typeface="+mn-cs"/>
            </a:endParaRPr>
          </a:p>
        </p:txBody>
      </p:sp>
      <p:sp>
        <p:nvSpPr>
          <p:cNvPr id="15" name="矩形 14"/>
          <p:cNvSpPr/>
          <p:nvPr/>
        </p:nvSpPr>
        <p:spPr>
          <a:xfrm>
            <a:off x="0" y="6280784"/>
            <a:ext cx="12192000" cy="577215"/>
          </a:xfrm>
          <a:prstGeom prst="rect">
            <a:avLst/>
          </a:prstGeom>
          <a:gradFill flip="none" rotWithShape="1">
            <a:gsLst>
              <a:gs pos="59000">
                <a:schemeClr val="bg1">
                  <a:alpha val="0"/>
                </a:schemeClr>
              </a:gs>
              <a:gs pos="100000">
                <a:schemeClr val="tx2">
                  <a:lumMod val="20000"/>
                  <a:lumOff val="80000"/>
                </a:schemeClr>
              </a:gs>
            </a:gsLst>
            <a:lin ang="16200000" scaled="1"/>
            <a:tileRect/>
          </a:gradFill>
          <a:ln w="15875">
            <a:noFill/>
            <a:headEnd type="diamo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 name="矩形 1"/>
          <p:cNvSpPr/>
          <p:nvPr/>
        </p:nvSpPr>
        <p:spPr>
          <a:xfrm>
            <a:off x="611416" y="1429750"/>
            <a:ext cx="10969168" cy="106616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基于概率阈值子区间构建</a:t>
            </a:r>
            <a:r>
              <a:rPr lang="zh-CN" altLang="en-US" sz="2000"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Forest索引</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结构，提出依据节点嵌套特性的</a:t>
            </a:r>
            <a:r>
              <a:rPr lang="zh-CN" altLang="en-US" sz="2000"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索引压缩</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方法</a:t>
            </a:r>
            <a:r>
              <a:rPr lang="zh-CN" altLang="en-US" sz="2000" dirty="0">
                <a:sym typeface="+mn-ea"/>
              </a:rPr>
              <a:t>，通过给定概率</a:t>
            </a:r>
            <a:r>
              <a:rPr lang="zh-CN" altLang="en-US" sz="2000"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直接定位</a:t>
            </a:r>
            <a:r>
              <a:rPr lang="zh-CN" altLang="en-US" sz="2000" dirty="0">
                <a:sym typeface="+mn-ea"/>
              </a:rPr>
              <a:t>到查询结果，</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与同类算法（</a:t>
            </a:r>
            <a:r>
              <a:rPr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SIGKDD 2014</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）相比，查询性能提升</a:t>
            </a:r>
            <a:r>
              <a:rPr lang="en-US" altLang="zh-CN" sz="2000" b="1" noProof="0" dirty="0">
                <a:ln>
                  <a:noFill/>
                </a:ln>
                <a:solidFill>
                  <a:schemeClr val="accent6"/>
                </a:solidFill>
                <a:effectLst/>
                <a:uLnTx/>
                <a:uFillTx/>
                <a:latin typeface="Arial Black" panose="020B0A04020102020204" pitchFamily="34" charset="0"/>
                <a:ea typeface="微软雅黑" panose="020B0503020204020204" pitchFamily="34" charset="-122"/>
                <a:cs typeface="Times New Roman" panose="02020603050405020304" pitchFamily="18" charset="0"/>
                <a:sym typeface="+mn-ea"/>
              </a:rPr>
              <a:t>2-3</a:t>
            </a:r>
            <a:r>
              <a:rPr lang="zh-CN" altLang="en-US" sz="2000" b="1" noProof="0" dirty="0">
                <a:ln>
                  <a:noFill/>
                </a:ln>
                <a:solidFill>
                  <a:schemeClr val="accent6"/>
                </a:solidFill>
                <a:effectLst/>
                <a:uLnTx/>
                <a:uFillTx/>
                <a:latin typeface="Arial Black" panose="020B0A04020102020204" pitchFamily="34" charset="0"/>
                <a:ea typeface="微软雅黑" panose="020B0503020204020204" pitchFamily="34" charset="-122"/>
                <a:cs typeface="Times New Roman" panose="02020603050405020304" pitchFamily="18" charset="0"/>
                <a:sym typeface="+mn-ea"/>
              </a:rPr>
              <a:t>个数量级</a:t>
            </a:r>
            <a:endParaRPr kumimoji="0" lang="zh-CN" altLang="en-US" sz="2000" b="1" i="0" u="none" strike="noStrike" kern="1200" cap="none" spc="0" normalizeH="0" baseline="0" noProof="0" dirty="0">
              <a:ln>
                <a:noFill/>
              </a:ln>
              <a:solidFill>
                <a:srgbClr val="BA2828"/>
              </a:solidFill>
              <a:effectLst/>
              <a:uLnTx/>
              <a:uFillTx/>
              <a:latin typeface="Arial Black" panose="020B0A04020102020204" pitchFamily="34" charset="0"/>
              <a:ea typeface="微软雅黑" panose="020B0503020204020204" pitchFamily="34" charset="-122"/>
              <a:cs typeface="Times New Roman" panose="02020603050405020304" pitchFamily="18" charset="0"/>
            </a:endParaRPr>
          </a:p>
        </p:txBody>
      </p:sp>
      <p:sp>
        <p:nvSpPr>
          <p:cNvPr id="7" name="矩形 6"/>
          <p:cNvSpPr/>
          <p:nvPr/>
        </p:nvSpPr>
        <p:spPr>
          <a:xfrm>
            <a:off x="0" y="811730"/>
            <a:ext cx="7676660" cy="576064"/>
          </a:xfrm>
          <a:prstGeom prst="rect">
            <a:avLst/>
          </a:prstGeom>
          <a:gradFill>
            <a:gsLst>
              <a:gs pos="86000">
                <a:schemeClr val="accent3">
                  <a:lumMod val="20000"/>
                  <a:lumOff val="80000"/>
                </a:schemeClr>
              </a:gs>
              <a:gs pos="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sym typeface="+mn-ea"/>
            </a:endParaRPr>
          </a:p>
        </p:txBody>
      </p:sp>
      <p:sp>
        <p:nvSpPr>
          <p:cNvPr id="11" name="iconfont-10774-5766810"/>
          <p:cNvSpPr/>
          <p:nvPr/>
        </p:nvSpPr>
        <p:spPr>
          <a:xfrm>
            <a:off x="438574" y="926920"/>
            <a:ext cx="345684" cy="345684"/>
          </a:xfrm>
          <a:custGeom>
            <a:avLst/>
            <a:gdLst>
              <a:gd name="T0" fmla="*/ 0 w 12800"/>
              <a:gd name="T1" fmla="*/ 6400 h 12800"/>
              <a:gd name="T2" fmla="*/ 6400 w 12800"/>
              <a:gd name="T3" fmla="*/ 12800 h 12800"/>
              <a:gd name="T4" fmla="*/ 12800 w 12800"/>
              <a:gd name="T5" fmla="*/ 6400 h 12800"/>
              <a:gd name="T6" fmla="*/ 6400 w 12800"/>
              <a:gd name="T7" fmla="*/ 0 h 12800"/>
              <a:gd name="T8" fmla="*/ 0 w 12800"/>
              <a:gd name="T9" fmla="*/ 6400 h 12800"/>
              <a:gd name="T10" fmla="*/ 5067 w 12800"/>
              <a:gd name="T11" fmla="*/ 2587 h 12800"/>
              <a:gd name="T12" fmla="*/ 8507 w 12800"/>
              <a:gd name="T13" fmla="*/ 6027 h 12800"/>
              <a:gd name="T14" fmla="*/ 8640 w 12800"/>
              <a:gd name="T15" fmla="*/ 6400 h 12800"/>
              <a:gd name="T16" fmla="*/ 8507 w 12800"/>
              <a:gd name="T17" fmla="*/ 6773 h 12800"/>
              <a:gd name="T18" fmla="*/ 5067 w 12800"/>
              <a:gd name="T19" fmla="*/ 10213 h 12800"/>
              <a:gd name="T20" fmla="*/ 4373 w 12800"/>
              <a:gd name="T21" fmla="*/ 10213 h 12800"/>
              <a:gd name="T22" fmla="*/ 4320 w 12800"/>
              <a:gd name="T23" fmla="*/ 10160 h 12800"/>
              <a:gd name="T24" fmla="*/ 4320 w 12800"/>
              <a:gd name="T25" fmla="*/ 9467 h 12800"/>
              <a:gd name="T26" fmla="*/ 7360 w 12800"/>
              <a:gd name="T27" fmla="*/ 6400 h 12800"/>
              <a:gd name="T28" fmla="*/ 4293 w 12800"/>
              <a:gd name="T29" fmla="*/ 3333 h 12800"/>
              <a:gd name="T30" fmla="*/ 4293 w 12800"/>
              <a:gd name="T31" fmla="*/ 2640 h 12800"/>
              <a:gd name="T32" fmla="*/ 4347 w 12800"/>
              <a:gd name="T33" fmla="*/ 2587 h 12800"/>
              <a:gd name="T34" fmla="*/ 5067 w 12800"/>
              <a:gd name="T35" fmla="*/ 258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00" h="12800">
                <a:moveTo>
                  <a:pt x="0" y="6400"/>
                </a:moveTo>
                <a:cubicBezTo>
                  <a:pt x="0" y="9947"/>
                  <a:pt x="2853" y="12800"/>
                  <a:pt x="6400" y="12800"/>
                </a:cubicBezTo>
                <a:cubicBezTo>
                  <a:pt x="9947" y="12800"/>
                  <a:pt x="12800" y="9947"/>
                  <a:pt x="12800" y="6400"/>
                </a:cubicBezTo>
                <a:cubicBezTo>
                  <a:pt x="12800" y="2853"/>
                  <a:pt x="9947" y="0"/>
                  <a:pt x="6400" y="0"/>
                </a:cubicBezTo>
                <a:cubicBezTo>
                  <a:pt x="2853" y="0"/>
                  <a:pt x="0" y="2853"/>
                  <a:pt x="0" y="6400"/>
                </a:cubicBezTo>
                <a:close/>
                <a:moveTo>
                  <a:pt x="5067" y="2587"/>
                </a:moveTo>
                <a:lnTo>
                  <a:pt x="8507" y="6027"/>
                </a:lnTo>
                <a:cubicBezTo>
                  <a:pt x="8613" y="6133"/>
                  <a:pt x="8667" y="6267"/>
                  <a:pt x="8640" y="6400"/>
                </a:cubicBezTo>
                <a:cubicBezTo>
                  <a:pt x="8640" y="6533"/>
                  <a:pt x="8587" y="6667"/>
                  <a:pt x="8507" y="6773"/>
                </a:cubicBezTo>
                <a:lnTo>
                  <a:pt x="5067" y="10213"/>
                </a:lnTo>
                <a:cubicBezTo>
                  <a:pt x="4880" y="10400"/>
                  <a:pt x="4560" y="10400"/>
                  <a:pt x="4373" y="10213"/>
                </a:cubicBezTo>
                <a:lnTo>
                  <a:pt x="4320" y="10160"/>
                </a:lnTo>
                <a:cubicBezTo>
                  <a:pt x="4133" y="9973"/>
                  <a:pt x="4133" y="9653"/>
                  <a:pt x="4320" y="9467"/>
                </a:cubicBezTo>
                <a:lnTo>
                  <a:pt x="7360" y="6400"/>
                </a:lnTo>
                <a:lnTo>
                  <a:pt x="4293" y="3333"/>
                </a:lnTo>
                <a:cubicBezTo>
                  <a:pt x="4107" y="3147"/>
                  <a:pt x="4107" y="2827"/>
                  <a:pt x="4293" y="2640"/>
                </a:cubicBezTo>
                <a:lnTo>
                  <a:pt x="4347" y="2587"/>
                </a:lnTo>
                <a:cubicBezTo>
                  <a:pt x="4533" y="2400"/>
                  <a:pt x="4853" y="2400"/>
                  <a:pt x="5067" y="2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8" name="矩形 47"/>
          <p:cNvSpPr/>
          <p:nvPr/>
        </p:nvSpPr>
        <p:spPr>
          <a:xfrm>
            <a:off x="832448" y="811730"/>
            <a:ext cx="7212511"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sym typeface="+mn-ea"/>
              </a:rPr>
              <a:t> 基于</a:t>
            </a:r>
            <a:r>
              <a:rPr kumimoji="0" lang="en-US" altLang="zh-CN" sz="24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sym typeface="+mn-ea"/>
              </a:rPr>
              <a:t>Forest</a:t>
            </a:r>
            <a:r>
              <a:rPr kumimoji="0" lang="zh-CN" altLang="en-US" sz="24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sym typeface="+mn-ea"/>
              </a:rPr>
              <a:t>索引的不确定图查询算法</a:t>
            </a:r>
            <a:endParaRPr kumimoji="0" lang="zh-CN" altLang="en-US" sz="24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sym typeface="+mn-ea"/>
            </a:endParaRPr>
          </a:p>
        </p:txBody>
      </p:sp>
      <mc:AlternateContent xmlns:mc="http://schemas.openxmlformats.org/markup-compatibility/2006">
        <mc:Choice xmlns:a14="http://schemas.microsoft.com/office/drawing/2010/main" Requires="a14">
          <p:sp>
            <p:nvSpPr>
              <p:cNvPr id="12" name="文本框 11"/>
              <p:cNvSpPr txBox="1"/>
              <p:nvPr/>
            </p:nvSpPr>
            <p:spPr>
              <a:xfrm>
                <a:off x="394420" y="5042752"/>
                <a:ext cx="3744920" cy="924196"/>
              </a:xfrm>
              <a:prstGeom prst="rect">
                <a:avLst/>
              </a:prstGeom>
              <a:noFill/>
            </p:spPr>
            <p:txBody>
              <a:bodyPr wrap="square" rtlCol="0" anchor="t">
                <a:no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不确定图影响力社区</a:t>
                </a:r>
                <a:r>
                  <a:rPr kumimoji="0" lang="en-US" altLang="zh-CN" sz="16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 </a:t>
                </a:r>
                <a:r>
                  <a:rPr kumimoji="0" lang="zh-CN" altLang="en-US" sz="16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即</a:t>
                </a:r>
                <a14:m>
                  <m:oMath xmlns:m="http://schemas.openxmlformats.org/officeDocument/2006/math">
                    <m:r>
                      <a:rPr kumimoji="0" lang="zh-CN" altLang="en-US" sz="1600" b="1" i="1" u="none" strike="noStrike" kern="1200" cap="none" spc="0" normalizeH="0" baseline="0" noProof="0" dirty="0" smtClean="0">
                        <a:ln>
                          <a:noFill/>
                        </a:ln>
                        <a:solidFill>
                          <a:srgbClr val="003A98"/>
                        </a:solidFill>
                        <a:effectLst/>
                        <a:uLnTx/>
                        <a:uFillTx/>
                        <a:latin typeface="Cambria Math" panose="02040503050406030204" pitchFamily="18" charset="0"/>
                        <a:cs typeface="+mn-cs"/>
                        <a:sym typeface="+mn-ea"/>
                      </a:rPr>
                      <m:t>(</m:t>
                    </m:r>
                    <m:r>
                      <a:rPr kumimoji="0" lang="zh-CN" altLang="en-US" sz="1600" b="1" i="1" u="none" strike="noStrike" kern="1200" cap="none" spc="0" normalizeH="0" baseline="0" noProof="0" dirty="0" smtClean="0">
                        <a:ln>
                          <a:noFill/>
                        </a:ln>
                        <a:solidFill>
                          <a:srgbClr val="003A98"/>
                        </a:solidFill>
                        <a:effectLst/>
                        <a:uLnTx/>
                        <a:uFillTx/>
                        <a:latin typeface="Cambria Math" panose="02040503050406030204" pitchFamily="18" charset="0"/>
                        <a:cs typeface="+mn-cs"/>
                        <a:sym typeface="+mn-ea"/>
                      </a:rPr>
                      <m:t>𝒌</m:t>
                    </m:r>
                    <m:r>
                      <a:rPr kumimoji="0" lang="zh-CN" altLang="en-US" sz="1600" b="1" i="1" u="none" strike="noStrike" kern="1200" cap="none" spc="0" normalizeH="0" baseline="0" noProof="0" dirty="0" smtClean="0">
                        <a:ln>
                          <a:noFill/>
                        </a:ln>
                        <a:solidFill>
                          <a:srgbClr val="003A98"/>
                        </a:solidFill>
                        <a:effectLst/>
                        <a:uLnTx/>
                        <a:uFillTx/>
                        <a:latin typeface="Cambria Math" panose="02040503050406030204" pitchFamily="18" charset="0"/>
                        <a:cs typeface="+mn-cs"/>
                        <a:sym typeface="+mn-ea"/>
                      </a:rPr>
                      <m:t>, </m:t>
                    </m:r>
                    <m:r>
                      <a:rPr kumimoji="0" lang="zh-CN" altLang="en-US" sz="1600" b="1" i="1" u="none" strike="noStrike" kern="1200" cap="none" spc="0" normalizeH="0" baseline="0" noProof="0" dirty="0" smtClean="0">
                        <a:ln>
                          <a:noFill/>
                        </a:ln>
                        <a:solidFill>
                          <a:srgbClr val="003A98"/>
                        </a:solidFill>
                        <a:effectLst/>
                        <a:uLnTx/>
                        <a:uFillTx/>
                        <a:latin typeface="Cambria Math" panose="02040503050406030204" pitchFamily="18" charset="0"/>
                        <a:cs typeface="+mn-cs"/>
                        <a:sym typeface="+mn-ea"/>
                      </a:rPr>
                      <m:t>𝜼</m:t>
                    </m:r>
                    <m:r>
                      <a:rPr kumimoji="0" lang="zh-CN" altLang="en-US" sz="1600" b="1" i="1" u="none" strike="noStrike" kern="1200" cap="none" spc="0" normalizeH="0" baseline="0" noProof="0" dirty="0" smtClean="0">
                        <a:ln>
                          <a:noFill/>
                        </a:ln>
                        <a:solidFill>
                          <a:srgbClr val="003A98"/>
                        </a:solidFill>
                        <a:effectLst/>
                        <a:uLnTx/>
                        <a:uFillTx/>
                        <a:latin typeface="Cambria Math" panose="02040503050406030204" pitchFamily="18" charset="0"/>
                        <a:cs typeface="+mn-cs"/>
                        <a:sym typeface="+mn-ea"/>
                      </a:rPr>
                      <m:t>)−</m:t>
                    </m:r>
                    <m:r>
                      <a:rPr kumimoji="0" lang="en-US" sz="1600" b="1" i="1" u="none" strike="noStrike" kern="1200" cap="none" spc="0" normalizeH="0" baseline="0" noProof="0" dirty="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𝒄𝒐𝒓𝒆</m:t>
                    </m:r>
                    <m:r>
                      <a:rPr kumimoji="0" lang="en-US" sz="1600" b="1" i="1" u="none" strike="noStrike" kern="1200" cap="none" spc="0" normalizeH="0" baseline="0" noProof="0" dirty="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 </m:t>
                    </m:r>
                  </m:oMath>
                </a14:m>
                <a:endParaRPr kumimoji="0" lang="en-US" sz="16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0" marR="0" lvl="0" indent="0" algn="ctr" defTabSz="914400" rtl="0" eaLnBrk="1" fontAlgn="auto" latinLnBrk="0" hangingPunct="1">
                  <a:lnSpc>
                    <a:spcPct val="130000"/>
                  </a:lnSpc>
                  <a:spcBef>
                    <a:spcPts val="0"/>
                  </a:spcBef>
                  <a:spcAft>
                    <a:spcPts val="0"/>
                  </a:spcAft>
                  <a:buClrTx/>
                  <a:buSzTx/>
                  <a:buFontTx/>
                  <a:buNone/>
                  <a:defRPr/>
                </a:pPr>
                <a:r>
                  <a:rPr kumimoji="0" sz="16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顶点均满足</a:t>
                </a:r>
                <a14:m>
                  <m:oMath xmlns:m="http://schemas.openxmlformats.org/officeDocument/2006/math">
                    <m:r>
                      <a:rPr kumimoji="0" lang="en-US" sz="1600" b="1" i="1" u="none" strike="noStrike" kern="1200" cap="none" spc="0" normalizeH="0" baseline="0" noProof="0" dirty="0" smtClean="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𝑷𝒓</m:t>
                    </m:r>
                    <m:r>
                      <a:rPr kumimoji="0" lang="en-US" sz="1600" b="1" i="1" u="none" strike="noStrike" kern="1200" cap="none" spc="0" normalizeH="0" baseline="0" noProof="0" dirty="0" smtClean="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m:t>
                    </m:r>
                    <m:r>
                      <a:rPr kumimoji="0" lang="en-US" sz="1600" b="1" i="1" u="none" strike="noStrike" kern="1200" cap="none" spc="0" normalizeH="0" baseline="0" noProof="0" dirty="0" smtClean="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𝒅𝒆𝒈</m:t>
                    </m:r>
                    <m:r>
                      <a:rPr kumimoji="0" lang="en-US" sz="1600" b="1" i="1" u="none" strike="noStrike" kern="1200" cap="none" spc="0" normalizeH="0" baseline="0" noProof="0" dirty="0" smtClean="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m:t>
                    </m:r>
                    <m:r>
                      <a:rPr kumimoji="0" lang="en-US" sz="1600" b="1" i="1" u="none" strike="noStrike" kern="1200" cap="none" spc="0" normalizeH="0" baseline="0" noProof="0" dirty="0" smtClean="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𝒗</m:t>
                    </m:r>
                    <m:r>
                      <a:rPr kumimoji="0" lang="en-US" sz="1600" b="1" i="1" u="none" strike="noStrike" kern="1200" cap="none" spc="0" normalizeH="0" baseline="0" noProof="0" dirty="0" smtClean="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 </m:t>
                    </m:r>
                    <m:r>
                      <a:rPr kumimoji="0" lang="en-US" sz="1600" b="1" i="1" u="none" strike="noStrike" kern="1200" cap="none" spc="0" normalizeH="0" baseline="0" noProof="0" dirty="0" smtClean="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𝑯</m:t>
                    </m:r>
                    <m:r>
                      <a:rPr kumimoji="0" lang="en-US" sz="1600" b="1" i="1" u="none" strike="noStrike" kern="1200" cap="none" spc="0" normalizeH="0" baseline="0" noProof="0" dirty="0" smtClean="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m:t>
                    </m:r>
                    <m:r>
                      <a:rPr kumimoji="0" lang="en-US" sz="1600" b="1" i="1" u="none" strike="noStrike" kern="1200" cap="none" spc="0" normalizeH="0" baseline="0" noProof="0" dirty="0" smtClean="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𝒌</m:t>
                    </m:r>
                    <m:r>
                      <a:rPr kumimoji="0" lang="en-US" sz="1600" b="1" i="1" u="none" strike="noStrike" kern="1200" cap="none" spc="0" normalizeH="0" baseline="0" noProof="0" dirty="0" smtClean="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 ≥ </m:t>
                    </m:r>
                    <m:r>
                      <a:rPr kumimoji="0" lang="en-US" sz="1600" b="1" i="1" u="none" strike="noStrike" kern="1200" cap="none" spc="0" normalizeH="0" baseline="0" noProof="0" dirty="0" smtClean="0">
                        <a:ln>
                          <a:noFill/>
                        </a:ln>
                        <a:solidFill>
                          <a:srgbClr val="003A98"/>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𝜼</m:t>
                    </m:r>
                  </m:oMath>
                </a14:m>
                <a:endParaRPr kumimoji="0" lang="zh-CN" altLang="en-US" sz="16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394420" y="5042752"/>
                <a:ext cx="3744920" cy="924196"/>
              </a:xfrm>
              <a:prstGeom prst="rect">
                <a:avLst/>
              </a:prstGeom>
              <a:blipFill rotWithShape="1">
                <a:blip r:embed="rId1"/>
                <a:stretch>
                  <a:fillRect l="-2" t="-23" r="11" b="53"/>
                </a:stretch>
              </a:blipFill>
            </p:spPr>
            <p:txBody>
              <a:bodyPr/>
              <a:lstStyle/>
              <a:p>
                <a:r>
                  <a:rPr lang="zh-CN" altLang="en-US">
                    <a:noFill/>
                  </a:rPr>
                  <a:t> </a:t>
                </a:r>
              </a:p>
            </p:txBody>
          </p:sp>
        </mc:Fallback>
      </mc:AlternateContent>
      <p:sp>
        <p:nvSpPr>
          <p:cNvPr id="13" name="矩形: 圆角 12"/>
          <p:cNvSpPr/>
          <p:nvPr/>
        </p:nvSpPr>
        <p:spPr>
          <a:xfrm>
            <a:off x="4404296" y="2748812"/>
            <a:ext cx="4298706" cy="770068"/>
          </a:xfrm>
          <a:prstGeom prst="roundRect">
            <a:avLst>
              <a:gd name="adj" fmla="val 5895"/>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4" name="矩形: 圆角 13"/>
          <p:cNvSpPr/>
          <p:nvPr/>
        </p:nvSpPr>
        <p:spPr>
          <a:xfrm>
            <a:off x="5355650" y="2558520"/>
            <a:ext cx="2395998" cy="362828"/>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概率阈值子区间</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17" name="文本框 16"/>
              <p:cNvSpPr txBox="1"/>
              <p:nvPr>
                <p:custDataLst>
                  <p:tags r:id="rId2"/>
                </p:custDataLst>
              </p:nvPr>
            </p:nvSpPr>
            <p:spPr>
              <a:xfrm>
                <a:off x="4492625" y="3026410"/>
                <a:ext cx="4298950" cy="3067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400" b="1" i="1" u="none" strike="noStrike" kern="1200" cap="none" spc="0" normalizeH="0" baseline="0" noProof="0" dirty="0" smtClean="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𝟎</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 </m:t>
                      </m:r>
                      <m:r>
                        <a:rPr kumimoji="0" lang="en-US" sz="1400" b="1" i="1" u="none" strike="noStrike" kern="1200" cap="none" spc="0" normalizeH="0" baseline="0" noProof="0" dirty="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𝜼</m:t>
                      </m:r>
                      <m:r>
                        <m:rPr>
                          <m:sty m:val="p"/>
                        </m:rPr>
                        <a:rPr kumimoji="0" lang="en-US" sz="1400" b="1" i="1" u="none" strike="noStrike" kern="1200" cap="none" spc="0" normalizeH="0" baseline="-25000" noProof="0" dirty="0">
                          <a:ln>
                            <a:noFill/>
                          </a:ln>
                          <a:solidFill>
                            <a:srgbClr val="000000"/>
                          </a:solidFill>
                          <a:effectLst/>
                          <a:uLnTx/>
                          <a:uFillTx/>
                          <a:latin typeface="Cambria Math" panose="02040503050406030204" pitchFamily="18" charset="0"/>
                          <a:ea typeface="微软雅黑" panose="020B0503020204020204" pitchFamily="34" charset="-122"/>
                          <a:cs typeface="Times New Roman" panose="02020603050405020304" pitchFamily="18" charset="0"/>
                          <a:sym typeface="+mn-ea"/>
                        </a:rPr>
                        <m:t>max</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 → (</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𝟎</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 </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𝟎</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𝟔</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 (</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𝟎</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𝟔</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 </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𝟎</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𝟕𝟔</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 … , (</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𝟎</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𝟗</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 </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𝟎</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m:t>
                      </m:r>
                      <m:r>
                        <a:rPr kumimoji="0" lang="zh-CN" altLang="en-US"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𝟗𝟐</m:t>
                      </m:r>
                      <m:r>
                        <a:rPr kumimoji="0" lang="en-US" altLang="zh-CN" sz="1400" b="1" i="1" u="none" strike="noStrike" kern="1200" cap="none" spc="0" normalizeH="0" baseline="0" noProof="0" dirty="0">
                          <a:ln>
                            <a:noFill/>
                          </a:ln>
                          <a:solidFill>
                            <a:srgbClr val="000000"/>
                          </a:solidFill>
                          <a:effectLst/>
                          <a:uLnTx/>
                          <a:uFillTx/>
                          <a:latin typeface="Cambria Math" panose="02040503050406030204" pitchFamily="18" charset="0"/>
                          <a:ea typeface="+mj-ea"/>
                          <a:cs typeface="Times New Roman" panose="02020603050405020304" pitchFamily="18" charset="0"/>
                          <a:sym typeface="+mn-ea"/>
                        </a:rPr>
                        <m:t>]</m:t>
                      </m:r>
                    </m:oMath>
                  </m:oMathPara>
                </a14:m>
                <a:endParaRPr kumimoji="0" lang="zh-CN" altLang="en-US" sz="14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mc:Choice>
        <mc:Fallback>
          <p:sp>
            <p:nvSpPr>
              <p:cNvPr id="17" name="文本框 16"/>
              <p:cNvSpPr txBox="1">
                <a:spLocks noRot="1" noChangeAspect="1" noMove="1" noResize="1" noEditPoints="1" noAdjustHandles="1" noChangeArrowheads="1" noChangeShapeType="1" noTextEdit="1"/>
              </p:cNvSpPr>
              <p:nvPr>
                <p:custDataLst>
                  <p:tags r:id="rId3"/>
                </p:custDataLst>
              </p:nvPr>
            </p:nvSpPr>
            <p:spPr>
              <a:xfrm>
                <a:off x="4492625" y="3026410"/>
                <a:ext cx="4298950" cy="306705"/>
              </a:xfrm>
              <a:prstGeom prst="rect">
                <a:avLst/>
              </a:prstGeom>
              <a:blipFill rotWithShape="1">
                <a:blip r:embed="rId4"/>
                <a:stretch>
                  <a:fillRect/>
                </a:stretch>
              </a:blipFill>
            </p:spPr>
            <p:txBody>
              <a:bodyPr/>
              <a:lstStyle/>
              <a:p>
                <a:r>
                  <a:rPr lang="zh-CN" altLang="en-US">
                    <a:noFill/>
                  </a:rPr>
                  <a:t> </a:t>
                </a:r>
              </a:p>
            </p:txBody>
          </p:sp>
        </mc:Fallback>
      </mc:AlternateContent>
      <p:sp>
        <p:nvSpPr>
          <p:cNvPr id="18" name="矩形: 圆角 17"/>
          <p:cNvSpPr/>
          <p:nvPr/>
        </p:nvSpPr>
        <p:spPr>
          <a:xfrm>
            <a:off x="4404296" y="3871113"/>
            <a:ext cx="4298706" cy="2092780"/>
          </a:xfrm>
          <a:prstGeom prst="roundRect">
            <a:avLst>
              <a:gd name="adj" fmla="val 2254"/>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9" name="矩形: 圆角 18"/>
          <p:cNvSpPr/>
          <p:nvPr/>
        </p:nvSpPr>
        <p:spPr>
          <a:xfrm>
            <a:off x="5773311" y="5789391"/>
            <a:ext cx="1560676" cy="362828"/>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索引构建</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133" name="组合 132"/>
          <p:cNvGrpSpPr/>
          <p:nvPr/>
        </p:nvGrpSpPr>
        <p:grpSpPr>
          <a:xfrm>
            <a:off x="617339" y="2809751"/>
            <a:ext cx="3304214" cy="1964294"/>
            <a:chOff x="564440" y="2720241"/>
            <a:chExt cx="3304214" cy="1964294"/>
          </a:xfrm>
        </p:grpSpPr>
        <p:sp>
          <p:nvSpPr>
            <p:cNvPr id="98" name="任意多边形: 形状 97"/>
            <p:cNvSpPr/>
            <p:nvPr/>
          </p:nvSpPr>
          <p:spPr>
            <a:xfrm>
              <a:off x="742630" y="3536678"/>
              <a:ext cx="1304587" cy="1147857"/>
            </a:xfrm>
            <a:custGeom>
              <a:avLst/>
              <a:gdLst>
                <a:gd name="connsiteX0" fmla="*/ 1304587 w 1304587"/>
                <a:gd name="connsiteY0" fmla="*/ 127000 h 1147857"/>
                <a:gd name="connsiteX1" fmla="*/ 1304587 w 1304587"/>
                <a:gd name="connsiteY1" fmla="*/ 1020620 h 1147857"/>
                <a:gd name="connsiteX2" fmla="*/ 1095292 w 1304587"/>
                <a:gd name="connsiteY2" fmla="*/ 1117349 h 1147857"/>
                <a:gd name="connsiteX3" fmla="*/ 44927 w 1304587"/>
                <a:gd name="connsiteY3" fmla="*/ 223729 h 1147857"/>
                <a:gd name="connsiteX4" fmla="*/ 127221 w 1304587"/>
                <a:gd name="connsiteY4" fmla="*/ 0 h 1147857"/>
                <a:gd name="connsiteX5" fmla="*/ 1177587 w 1304587"/>
                <a:gd name="connsiteY5" fmla="*/ 0 h 1147857"/>
                <a:gd name="connsiteX6" fmla="*/ 1304587 w 1304587"/>
                <a:gd name="connsiteY6" fmla="*/ 127000 h 114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587" h="1147857">
                  <a:moveTo>
                    <a:pt x="1304587" y="127000"/>
                  </a:moveTo>
                  <a:lnTo>
                    <a:pt x="1304587" y="1020620"/>
                  </a:lnTo>
                  <a:cubicBezTo>
                    <a:pt x="1304587" y="1128887"/>
                    <a:pt x="1177754" y="1187506"/>
                    <a:pt x="1095292" y="1117349"/>
                  </a:cubicBezTo>
                  <a:lnTo>
                    <a:pt x="44927" y="223729"/>
                  </a:lnTo>
                  <a:cubicBezTo>
                    <a:pt x="-45010" y="147214"/>
                    <a:pt x="9140" y="0"/>
                    <a:pt x="127221" y="0"/>
                  </a:cubicBezTo>
                  <a:lnTo>
                    <a:pt x="1177587" y="0"/>
                  </a:lnTo>
                  <a:cubicBezTo>
                    <a:pt x="1247691" y="0"/>
                    <a:pt x="1304587" y="56896"/>
                    <a:pt x="1304587" y="127000"/>
                  </a:cubicBezTo>
                </a:path>
              </a:pathLst>
            </a:custGeom>
            <a:solidFill>
              <a:schemeClr val="tx2">
                <a:lumMod val="20000"/>
                <a:lumOff val="80000"/>
              </a:schemeClr>
            </a:solid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99" name="任意多边形: 形状 98"/>
            <p:cNvSpPr/>
            <p:nvPr/>
          </p:nvSpPr>
          <p:spPr>
            <a:xfrm flipH="1" flipV="1">
              <a:off x="2564067" y="2720241"/>
              <a:ext cx="1304587" cy="1147857"/>
            </a:xfrm>
            <a:custGeom>
              <a:avLst/>
              <a:gdLst>
                <a:gd name="connsiteX0" fmla="*/ 1304587 w 1304587"/>
                <a:gd name="connsiteY0" fmla="*/ 127000 h 1147857"/>
                <a:gd name="connsiteX1" fmla="*/ 1304587 w 1304587"/>
                <a:gd name="connsiteY1" fmla="*/ 1020620 h 1147857"/>
                <a:gd name="connsiteX2" fmla="*/ 1095292 w 1304587"/>
                <a:gd name="connsiteY2" fmla="*/ 1117349 h 1147857"/>
                <a:gd name="connsiteX3" fmla="*/ 44927 w 1304587"/>
                <a:gd name="connsiteY3" fmla="*/ 223729 h 1147857"/>
                <a:gd name="connsiteX4" fmla="*/ 127221 w 1304587"/>
                <a:gd name="connsiteY4" fmla="*/ 0 h 1147857"/>
                <a:gd name="connsiteX5" fmla="*/ 1177587 w 1304587"/>
                <a:gd name="connsiteY5" fmla="*/ 0 h 1147857"/>
                <a:gd name="connsiteX6" fmla="*/ 1304587 w 1304587"/>
                <a:gd name="connsiteY6" fmla="*/ 127000 h 1147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4587" h="1147857">
                  <a:moveTo>
                    <a:pt x="1304587" y="127000"/>
                  </a:moveTo>
                  <a:lnTo>
                    <a:pt x="1304587" y="1020620"/>
                  </a:lnTo>
                  <a:cubicBezTo>
                    <a:pt x="1304587" y="1128887"/>
                    <a:pt x="1177754" y="1187506"/>
                    <a:pt x="1095292" y="1117349"/>
                  </a:cubicBezTo>
                  <a:lnTo>
                    <a:pt x="44927" y="223729"/>
                  </a:lnTo>
                  <a:cubicBezTo>
                    <a:pt x="-45010" y="147214"/>
                    <a:pt x="9140" y="0"/>
                    <a:pt x="127221" y="0"/>
                  </a:cubicBezTo>
                  <a:lnTo>
                    <a:pt x="1177587" y="0"/>
                  </a:lnTo>
                  <a:cubicBezTo>
                    <a:pt x="1247691" y="0"/>
                    <a:pt x="1304587" y="56896"/>
                    <a:pt x="1304587" y="127000"/>
                  </a:cubicBezTo>
                </a:path>
              </a:pathLst>
            </a:custGeom>
            <a:solidFill>
              <a:schemeClr val="accent3">
                <a:lumMod val="20000"/>
                <a:lumOff val="80000"/>
              </a:schemeClr>
            </a:solidFill>
            <a:ln w="63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31" name="椭圆 30"/>
                <p:cNvSpPr/>
                <p:nvPr/>
              </p:nvSpPr>
              <p:spPr>
                <a:xfrm>
                  <a:off x="1283618" y="2968272"/>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zh-CN" altLang="en-US" sz="1100" b="1" i="0" u="none" strike="noStrike" kern="1200" cap="none" spc="0" normalizeH="0" baseline="0" noProof="0" dirty="0">
                                <a:ln>
                                  <a:noFill/>
                                </a:ln>
                                <a:solidFill>
                                  <a:srgbClr val="000000"/>
                                </a:solidFill>
                                <a:effectLst/>
                                <a:uLnTx/>
                                <a:uFillTx/>
                                <a:latin typeface="Cambria Math" panose="02040503050406030204" pitchFamily="18" charset="0"/>
                                <a:cs typeface="+mn-cs"/>
                              </a:rPr>
                              <m:t>𝟏</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31" name="椭圆 30"/>
                <p:cNvSpPr>
                  <a:spLocks noRot="1" noChangeAspect="1" noMove="1" noResize="1" noEditPoints="1" noAdjustHandles="1" noChangeArrowheads="1" noChangeShapeType="1" noTextEdit="1"/>
                </p:cNvSpPr>
                <p:nvPr/>
              </p:nvSpPr>
              <p:spPr>
                <a:xfrm>
                  <a:off x="1283618" y="2968272"/>
                  <a:ext cx="205269" cy="205269"/>
                </a:xfrm>
                <a:prstGeom prst="ellipse">
                  <a:avLst/>
                </a:prstGeom>
                <a:blipFill rotWithShape="1">
                  <a:blip r:embed="rId5"/>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nvGrpSpPr>
            <p:cNvPr id="34" name="组合 33"/>
            <p:cNvGrpSpPr/>
            <p:nvPr/>
          </p:nvGrpSpPr>
          <p:grpSpPr>
            <a:xfrm>
              <a:off x="784258" y="3576359"/>
              <a:ext cx="1203988" cy="205269"/>
              <a:chOff x="784258" y="3576359"/>
              <a:chExt cx="1203988" cy="205269"/>
            </a:xfrm>
          </p:grpSpPr>
          <mc:AlternateContent xmlns:mc="http://schemas.openxmlformats.org/markup-compatibility/2006">
            <mc:Choice xmlns:a14="http://schemas.microsoft.com/office/drawing/2010/main" Requires="a14">
              <p:sp>
                <p:nvSpPr>
                  <p:cNvPr id="32" name="椭圆 31"/>
                  <p:cNvSpPr/>
                  <p:nvPr/>
                </p:nvSpPr>
                <p:spPr>
                  <a:xfrm>
                    <a:off x="784258" y="357635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𝟐</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32" name="椭圆 31"/>
                  <p:cNvSpPr>
                    <a:spLocks noRot="1" noChangeAspect="1" noMove="1" noResize="1" noEditPoints="1" noAdjustHandles="1" noChangeArrowheads="1" noChangeShapeType="1" noTextEdit="1"/>
                  </p:cNvSpPr>
                  <p:nvPr/>
                </p:nvSpPr>
                <p:spPr>
                  <a:xfrm>
                    <a:off x="784258" y="3576359"/>
                    <a:ext cx="205269" cy="205269"/>
                  </a:xfrm>
                  <a:prstGeom prst="ellipse">
                    <a:avLst/>
                  </a:prstGeom>
                  <a:blipFill rotWithShape="1">
                    <a:blip r:embed="rId6"/>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椭圆 32"/>
                  <p:cNvSpPr/>
                  <p:nvPr/>
                </p:nvSpPr>
                <p:spPr>
                  <a:xfrm>
                    <a:off x="1782977" y="357635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𝟑</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33" name="椭圆 32"/>
                  <p:cNvSpPr>
                    <a:spLocks noRot="1" noChangeAspect="1" noMove="1" noResize="1" noEditPoints="1" noAdjustHandles="1" noChangeArrowheads="1" noChangeShapeType="1" noTextEdit="1"/>
                  </p:cNvSpPr>
                  <p:nvPr/>
                </p:nvSpPr>
                <p:spPr>
                  <a:xfrm>
                    <a:off x="1782977" y="3576359"/>
                    <a:ext cx="205269" cy="205269"/>
                  </a:xfrm>
                  <a:prstGeom prst="ellipse">
                    <a:avLst/>
                  </a:prstGeom>
                  <a:blipFill rotWithShape="1">
                    <a:blip r:embed="rId7"/>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grpSp>
          <p:nvGrpSpPr>
            <p:cNvPr id="39" name="组合 38"/>
            <p:cNvGrpSpPr/>
            <p:nvPr/>
          </p:nvGrpSpPr>
          <p:grpSpPr>
            <a:xfrm>
              <a:off x="784258" y="4403353"/>
              <a:ext cx="1203988" cy="205269"/>
              <a:chOff x="784258" y="3576359"/>
              <a:chExt cx="1203988" cy="205269"/>
            </a:xfrm>
          </p:grpSpPr>
          <mc:AlternateContent xmlns:mc="http://schemas.openxmlformats.org/markup-compatibility/2006">
            <mc:Choice xmlns:a14="http://schemas.microsoft.com/office/drawing/2010/main" Requires="a14">
              <p:sp>
                <p:nvSpPr>
                  <p:cNvPr id="40" name="椭圆 39"/>
                  <p:cNvSpPr/>
                  <p:nvPr/>
                </p:nvSpPr>
                <p:spPr>
                  <a:xfrm>
                    <a:off x="784258" y="357635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𝟒</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40" name="椭圆 39"/>
                  <p:cNvSpPr>
                    <a:spLocks noRot="1" noChangeAspect="1" noMove="1" noResize="1" noEditPoints="1" noAdjustHandles="1" noChangeArrowheads="1" noChangeShapeType="1" noTextEdit="1"/>
                  </p:cNvSpPr>
                  <p:nvPr/>
                </p:nvSpPr>
                <p:spPr>
                  <a:xfrm>
                    <a:off x="784258" y="3576359"/>
                    <a:ext cx="205269" cy="205269"/>
                  </a:xfrm>
                  <a:prstGeom prst="ellipse">
                    <a:avLst/>
                  </a:prstGeom>
                  <a:blipFill rotWithShape="1">
                    <a:blip r:embed="rId8"/>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椭圆 40"/>
                  <p:cNvSpPr/>
                  <p:nvPr/>
                </p:nvSpPr>
                <p:spPr>
                  <a:xfrm>
                    <a:off x="1782977" y="357635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𝟓</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41" name="椭圆 40"/>
                  <p:cNvSpPr>
                    <a:spLocks noRot="1" noChangeAspect="1" noMove="1" noResize="1" noEditPoints="1" noAdjustHandles="1" noChangeArrowheads="1" noChangeShapeType="1" noTextEdit="1"/>
                  </p:cNvSpPr>
                  <p:nvPr/>
                </p:nvSpPr>
                <p:spPr>
                  <a:xfrm>
                    <a:off x="1782977" y="3576359"/>
                    <a:ext cx="205269" cy="205269"/>
                  </a:xfrm>
                  <a:prstGeom prst="ellipse">
                    <a:avLst/>
                  </a:prstGeom>
                  <a:blipFill rotWithShape="1">
                    <a:blip r:embed="rId9"/>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grpSp>
          <p:nvGrpSpPr>
            <p:cNvPr id="46" name="组合 45"/>
            <p:cNvGrpSpPr/>
            <p:nvPr/>
          </p:nvGrpSpPr>
          <p:grpSpPr>
            <a:xfrm>
              <a:off x="2597818" y="3576359"/>
              <a:ext cx="1203988" cy="205269"/>
              <a:chOff x="784258" y="3576359"/>
              <a:chExt cx="1203988" cy="205269"/>
            </a:xfrm>
          </p:grpSpPr>
          <mc:AlternateContent xmlns:mc="http://schemas.openxmlformats.org/markup-compatibility/2006">
            <mc:Choice xmlns:a14="http://schemas.microsoft.com/office/drawing/2010/main" Requires="a14">
              <p:sp>
                <p:nvSpPr>
                  <p:cNvPr id="47" name="椭圆 46"/>
                  <p:cNvSpPr/>
                  <p:nvPr/>
                </p:nvSpPr>
                <p:spPr>
                  <a:xfrm>
                    <a:off x="784258" y="357635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47" name="椭圆 46"/>
                  <p:cNvSpPr>
                    <a:spLocks noRot="1" noChangeAspect="1" noMove="1" noResize="1" noEditPoints="1" noAdjustHandles="1" noChangeArrowheads="1" noChangeShapeType="1" noTextEdit="1"/>
                  </p:cNvSpPr>
                  <p:nvPr/>
                </p:nvSpPr>
                <p:spPr>
                  <a:xfrm>
                    <a:off x="784258" y="3576359"/>
                    <a:ext cx="205269" cy="205269"/>
                  </a:xfrm>
                  <a:prstGeom prst="ellipse">
                    <a:avLst/>
                  </a:prstGeom>
                  <a:blipFill rotWithShape="1">
                    <a:blip r:embed="rId10"/>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椭圆 48"/>
                  <p:cNvSpPr/>
                  <p:nvPr/>
                </p:nvSpPr>
                <p:spPr>
                  <a:xfrm>
                    <a:off x="1782977" y="357635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49" name="椭圆 48"/>
                  <p:cNvSpPr>
                    <a:spLocks noRot="1" noChangeAspect="1" noMove="1" noResize="1" noEditPoints="1" noAdjustHandles="1" noChangeArrowheads="1" noChangeShapeType="1" noTextEdit="1"/>
                  </p:cNvSpPr>
                  <p:nvPr/>
                </p:nvSpPr>
                <p:spPr>
                  <a:xfrm>
                    <a:off x="1782977" y="3576359"/>
                    <a:ext cx="205269" cy="205269"/>
                  </a:xfrm>
                  <a:prstGeom prst="ellipse">
                    <a:avLst/>
                  </a:prstGeom>
                  <a:blipFill rotWithShape="1">
                    <a:blip r:embed="rId11"/>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50" name="椭圆 49"/>
                <p:cNvSpPr/>
                <p:nvPr/>
              </p:nvSpPr>
              <p:spPr>
                <a:xfrm>
                  <a:off x="2597818" y="2968272"/>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zh-CN" altLang="en-US" sz="900" b="1" i="0" u="none" strike="noStrike" kern="1200" cap="none" spc="0" normalizeH="0" baseline="0" noProof="0" dirty="0">
                                <a:ln>
                                  <a:noFill/>
                                </a:ln>
                                <a:solidFill>
                                  <a:srgbClr val="000000"/>
                                </a:solidFill>
                                <a:effectLst/>
                                <a:uLnTx/>
                                <a:uFillTx/>
                                <a:latin typeface="Cambria Math" panose="02040503050406030204" pitchFamily="18" charset="0"/>
                                <a:cs typeface="+mn-cs"/>
                              </a:rPr>
                              <m:t>𝟏</m:t>
                            </m:r>
                            <m:r>
                              <a:rPr kumimoji="0" lang="en-US" altLang="zh-CN" sz="900" b="1" i="0"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𝟎</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50" name="椭圆 49"/>
                <p:cNvSpPr>
                  <a:spLocks noRot="1" noChangeAspect="1" noMove="1" noResize="1" noEditPoints="1" noAdjustHandles="1" noChangeArrowheads="1" noChangeShapeType="1" noTextEdit="1"/>
                </p:cNvSpPr>
                <p:nvPr/>
              </p:nvSpPr>
              <p:spPr>
                <a:xfrm>
                  <a:off x="2597818" y="2968272"/>
                  <a:ext cx="205269" cy="205269"/>
                </a:xfrm>
                <a:prstGeom prst="ellipse">
                  <a:avLst/>
                </a:prstGeom>
                <a:blipFill rotWithShape="1">
                  <a:blip r:embed="rId12"/>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椭圆 50"/>
                <p:cNvSpPr/>
                <p:nvPr/>
              </p:nvSpPr>
              <p:spPr>
                <a:xfrm>
                  <a:off x="2597818" y="4403353"/>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0"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𝟔</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51" name="椭圆 50"/>
                <p:cNvSpPr>
                  <a:spLocks noRot="1" noChangeAspect="1" noMove="1" noResize="1" noEditPoints="1" noAdjustHandles="1" noChangeArrowheads="1" noChangeShapeType="1" noTextEdit="1"/>
                </p:cNvSpPr>
                <p:nvPr/>
              </p:nvSpPr>
              <p:spPr>
                <a:xfrm>
                  <a:off x="2597818" y="4403353"/>
                  <a:ext cx="205269" cy="205269"/>
                </a:xfrm>
                <a:prstGeom prst="ellipse">
                  <a:avLst/>
                </a:prstGeom>
                <a:blipFill rotWithShape="1">
                  <a:blip r:embed="rId13"/>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椭圆 51"/>
                <p:cNvSpPr/>
                <p:nvPr/>
              </p:nvSpPr>
              <p:spPr>
                <a:xfrm>
                  <a:off x="3449979" y="429648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𝟖</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52" name="椭圆 51"/>
                <p:cNvSpPr>
                  <a:spLocks noRot="1" noChangeAspect="1" noMove="1" noResize="1" noEditPoints="1" noAdjustHandles="1" noChangeArrowheads="1" noChangeShapeType="1" noTextEdit="1"/>
                </p:cNvSpPr>
                <p:nvPr/>
              </p:nvSpPr>
              <p:spPr>
                <a:xfrm>
                  <a:off x="3449979" y="4296489"/>
                  <a:ext cx="205269" cy="205269"/>
                </a:xfrm>
                <a:prstGeom prst="ellipse">
                  <a:avLst/>
                </a:prstGeom>
                <a:blipFill rotWithShape="1">
                  <a:blip r:embed="rId14"/>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54" name="直接连接符 53"/>
            <p:cNvCxnSpPr>
              <a:stCxn id="32" idx="7"/>
              <a:endCxn id="31" idx="3"/>
            </p:cNvCxnSpPr>
            <p:nvPr/>
          </p:nvCxnSpPr>
          <p:spPr>
            <a:xfrm flipV="1">
              <a:off x="959466" y="3143480"/>
              <a:ext cx="354213" cy="462940"/>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33" idx="1"/>
              <a:endCxn id="31" idx="5"/>
            </p:cNvCxnSpPr>
            <p:nvPr/>
          </p:nvCxnSpPr>
          <p:spPr>
            <a:xfrm flipH="1" flipV="1">
              <a:off x="1458826" y="3143480"/>
              <a:ext cx="354212" cy="462940"/>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0" idx="7"/>
              <a:endCxn id="33" idx="3"/>
            </p:cNvCxnSpPr>
            <p:nvPr/>
          </p:nvCxnSpPr>
          <p:spPr>
            <a:xfrm flipV="1">
              <a:off x="959466" y="3751567"/>
              <a:ext cx="853572" cy="681847"/>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32" idx="5"/>
              <a:endCxn id="41" idx="1"/>
            </p:cNvCxnSpPr>
            <p:nvPr/>
          </p:nvCxnSpPr>
          <p:spPr>
            <a:xfrm>
              <a:off x="959466" y="3751567"/>
              <a:ext cx="853572" cy="681847"/>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32" idx="4"/>
              <a:endCxn id="40" idx="0"/>
            </p:cNvCxnSpPr>
            <p:nvPr/>
          </p:nvCxnSpPr>
          <p:spPr>
            <a:xfrm>
              <a:off x="886893" y="3781628"/>
              <a:ext cx="0" cy="621725"/>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33" idx="4"/>
              <a:endCxn id="41" idx="0"/>
            </p:cNvCxnSpPr>
            <p:nvPr/>
          </p:nvCxnSpPr>
          <p:spPr>
            <a:xfrm>
              <a:off x="1885612" y="3781628"/>
              <a:ext cx="0" cy="621725"/>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40" idx="6"/>
              <a:endCxn id="41" idx="2"/>
            </p:cNvCxnSpPr>
            <p:nvPr/>
          </p:nvCxnSpPr>
          <p:spPr>
            <a:xfrm>
              <a:off x="989527" y="4505988"/>
              <a:ext cx="793450" cy="0"/>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1" idx="6"/>
              <a:endCxn id="51" idx="2"/>
            </p:cNvCxnSpPr>
            <p:nvPr/>
          </p:nvCxnSpPr>
          <p:spPr>
            <a:xfrm>
              <a:off x="1988246" y="4505988"/>
              <a:ext cx="609572" cy="0"/>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47" idx="4"/>
              <a:endCxn id="51" idx="0"/>
            </p:cNvCxnSpPr>
            <p:nvPr/>
          </p:nvCxnSpPr>
          <p:spPr>
            <a:xfrm>
              <a:off x="2700453" y="3781628"/>
              <a:ext cx="0" cy="621725"/>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50" idx="4"/>
              <a:endCxn id="47" idx="0"/>
            </p:cNvCxnSpPr>
            <p:nvPr/>
          </p:nvCxnSpPr>
          <p:spPr>
            <a:xfrm>
              <a:off x="2700453" y="3173541"/>
              <a:ext cx="0" cy="402818"/>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50" idx="5"/>
              <a:endCxn id="49" idx="1"/>
            </p:cNvCxnSpPr>
            <p:nvPr/>
          </p:nvCxnSpPr>
          <p:spPr>
            <a:xfrm>
              <a:off x="2773026" y="3143480"/>
              <a:ext cx="853572" cy="462940"/>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85" name="直接连接符 84"/>
            <p:cNvCxnSpPr>
              <a:endCxn id="52" idx="1"/>
            </p:cNvCxnSpPr>
            <p:nvPr/>
          </p:nvCxnSpPr>
          <p:spPr>
            <a:xfrm>
              <a:off x="2781696" y="3751567"/>
              <a:ext cx="698344" cy="574983"/>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01" name="文本框 100"/>
            <p:cNvSpPr txBox="1"/>
            <p:nvPr/>
          </p:nvSpPr>
          <p:spPr>
            <a:xfrm>
              <a:off x="1027742" y="3220703"/>
              <a:ext cx="276667"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0.5</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2" name="文本框 101"/>
            <p:cNvSpPr txBox="1"/>
            <p:nvPr/>
          </p:nvSpPr>
          <p:spPr>
            <a:xfrm>
              <a:off x="1470684" y="3220703"/>
              <a:ext cx="276667"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0.2</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4" name="文本框 103"/>
            <p:cNvSpPr txBox="1"/>
            <p:nvPr/>
          </p:nvSpPr>
          <p:spPr>
            <a:xfrm>
              <a:off x="1062103" y="3820829"/>
              <a:ext cx="240260" cy="153888"/>
            </a:xfrm>
            <a:prstGeom prst="rect">
              <a:avLst/>
            </a:prstGeom>
            <a:solidFill>
              <a:schemeClr val="tx2">
                <a:lumMod val="20000"/>
                <a:lumOff val="8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0.6</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5" name="文本框 104"/>
            <p:cNvSpPr txBox="1"/>
            <p:nvPr/>
          </p:nvSpPr>
          <p:spPr>
            <a:xfrm>
              <a:off x="1458826" y="3820829"/>
              <a:ext cx="276667" cy="153888"/>
            </a:xfrm>
            <a:prstGeom prst="rect">
              <a:avLst/>
            </a:prstGeom>
            <a:solidFill>
              <a:schemeClr val="tx2">
                <a:lumMod val="20000"/>
                <a:lumOff val="8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0.5</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6" name="文本框 105"/>
            <p:cNvSpPr txBox="1"/>
            <p:nvPr/>
          </p:nvSpPr>
          <p:spPr>
            <a:xfrm>
              <a:off x="1775141" y="4018904"/>
              <a:ext cx="238278" cy="153888"/>
            </a:xfrm>
            <a:prstGeom prst="rect">
              <a:avLst/>
            </a:prstGeom>
            <a:solidFill>
              <a:schemeClr val="tx2">
                <a:lumMod val="20000"/>
                <a:lumOff val="8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0.8</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7" name="文本框 106"/>
            <p:cNvSpPr txBox="1"/>
            <p:nvPr/>
          </p:nvSpPr>
          <p:spPr>
            <a:xfrm>
              <a:off x="742630" y="4018904"/>
              <a:ext cx="276667"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0.2</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8" name="文本框 107"/>
            <p:cNvSpPr txBox="1"/>
            <p:nvPr/>
          </p:nvSpPr>
          <p:spPr>
            <a:xfrm>
              <a:off x="1267624" y="4424173"/>
              <a:ext cx="276667"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0.4</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09" name="文本框 108"/>
            <p:cNvSpPr txBox="1"/>
            <p:nvPr/>
          </p:nvSpPr>
          <p:spPr>
            <a:xfrm>
              <a:off x="2175927" y="4424173"/>
              <a:ext cx="276667"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0.2</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10" name="文本框 109"/>
            <p:cNvSpPr txBox="1"/>
            <p:nvPr/>
          </p:nvSpPr>
          <p:spPr>
            <a:xfrm>
              <a:off x="2585960" y="3301866"/>
              <a:ext cx="217128" cy="153888"/>
            </a:xfrm>
            <a:prstGeom prst="rect">
              <a:avLst/>
            </a:prstGeom>
            <a:solidFill>
              <a:schemeClr val="accent3">
                <a:lumMod val="20000"/>
                <a:lumOff val="8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0.8</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11" name="文本框 110"/>
            <p:cNvSpPr txBox="1"/>
            <p:nvPr/>
          </p:nvSpPr>
          <p:spPr>
            <a:xfrm>
              <a:off x="2899351" y="3191577"/>
              <a:ext cx="276667" cy="153888"/>
            </a:xfrm>
            <a:prstGeom prst="rect">
              <a:avLst/>
            </a:prstGeom>
            <a:solidFill>
              <a:schemeClr val="accent3">
                <a:lumMod val="20000"/>
                <a:lumOff val="8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0.8</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13" name="文本框 112"/>
            <p:cNvSpPr txBox="1"/>
            <p:nvPr/>
          </p:nvSpPr>
          <p:spPr>
            <a:xfrm>
              <a:off x="2578787" y="4015546"/>
              <a:ext cx="276667"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0.5</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14" name="文本框 113"/>
            <p:cNvSpPr txBox="1"/>
            <p:nvPr/>
          </p:nvSpPr>
          <p:spPr>
            <a:xfrm>
              <a:off x="2982076" y="3938602"/>
              <a:ext cx="276667" cy="153888"/>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0.8</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cxnSp>
          <p:nvCxnSpPr>
            <p:cNvPr id="115" name="直接连接符 114"/>
            <p:cNvCxnSpPr>
              <a:stCxn id="32" idx="6"/>
              <a:endCxn id="33" idx="2"/>
            </p:cNvCxnSpPr>
            <p:nvPr/>
          </p:nvCxnSpPr>
          <p:spPr>
            <a:xfrm>
              <a:off x="989527" y="3678994"/>
              <a:ext cx="793450" cy="0"/>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1269175" y="3578690"/>
              <a:ext cx="276667" cy="153888"/>
            </a:xfrm>
            <a:prstGeom prst="rect">
              <a:avLst/>
            </a:prstGeom>
            <a:solidFill>
              <a:schemeClr val="tx2">
                <a:lumMod val="20000"/>
                <a:lumOff val="8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0.8</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cxnSp>
          <p:nvCxnSpPr>
            <p:cNvPr id="118" name="直接连接符 117"/>
            <p:cNvCxnSpPr>
              <a:stCxn id="47" idx="6"/>
              <a:endCxn id="49" idx="2"/>
            </p:cNvCxnSpPr>
            <p:nvPr/>
          </p:nvCxnSpPr>
          <p:spPr>
            <a:xfrm>
              <a:off x="2803087" y="3678994"/>
              <a:ext cx="793450" cy="0"/>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3065581" y="3584856"/>
              <a:ext cx="276667" cy="153888"/>
            </a:xfrm>
            <a:prstGeom prst="rect">
              <a:avLst/>
            </a:prstGeom>
            <a:solidFill>
              <a:schemeClr val="accent3">
                <a:lumMod val="20000"/>
                <a:lumOff val="8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0.5</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121" name="文本框 120"/>
                <p:cNvSpPr txBox="1"/>
                <p:nvPr/>
              </p:nvSpPr>
              <p:spPr>
                <a:xfrm>
                  <a:off x="3227792" y="2876535"/>
                  <a:ext cx="368745"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𝑪</m:t>
                            </m:r>
                          </m:e>
                          <m:sub>
                            <m:r>
                              <a:rPr kumimoji="0" lang="en-US" altLang="zh-CN"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𝟏</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1" name="文本框 120"/>
                <p:cNvSpPr txBox="1">
                  <a:spLocks noRot="1" noChangeAspect="1" noMove="1" noResize="1" noEditPoints="1" noAdjustHandles="1" noChangeArrowheads="1" noChangeShapeType="1" noTextEdit="1"/>
                </p:cNvSpPr>
                <p:nvPr/>
              </p:nvSpPr>
              <p:spPr>
                <a:xfrm>
                  <a:off x="3227792" y="2876535"/>
                  <a:ext cx="368745" cy="169277"/>
                </a:xfrm>
                <a:prstGeom prst="rect">
                  <a:avLst/>
                </a:prstGeom>
                <a:blipFill rotWithShape="1">
                  <a:blip r:embed="rId15"/>
                </a:blipFill>
              </p:spPr>
              <p:txBody>
                <a:bodyPr/>
                <a:lstStyle/>
                <a:p>
                  <a:r>
                    <a:rPr lang="zh-CN" altLang="en-US">
                      <a:noFill/>
                    </a:rPr>
                    <a:t> </a:t>
                  </a:r>
                </a:p>
              </p:txBody>
            </p:sp>
          </mc:Fallback>
        </mc:AlternateContent>
        <p:cxnSp>
          <p:nvCxnSpPr>
            <p:cNvPr id="122" name="直接连接符 121"/>
            <p:cNvCxnSpPr/>
            <p:nvPr/>
          </p:nvCxnSpPr>
          <p:spPr>
            <a:xfrm flipV="1">
              <a:off x="3167423" y="3042441"/>
              <a:ext cx="152775" cy="151889"/>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8" name="文本框 127"/>
                <p:cNvSpPr txBox="1"/>
                <p:nvPr/>
              </p:nvSpPr>
              <p:spPr>
                <a:xfrm>
                  <a:off x="564440" y="3162132"/>
                  <a:ext cx="368745"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𝑪</m:t>
                            </m:r>
                          </m:e>
                          <m:sub>
                            <m:r>
                              <a:rPr kumimoji="0" lang="en-US" altLang="zh-CN" sz="11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8" name="文本框 127"/>
                <p:cNvSpPr txBox="1">
                  <a:spLocks noRot="1" noChangeAspect="1" noMove="1" noResize="1" noEditPoints="1" noAdjustHandles="1" noChangeArrowheads="1" noChangeShapeType="1" noTextEdit="1"/>
                </p:cNvSpPr>
                <p:nvPr/>
              </p:nvSpPr>
              <p:spPr>
                <a:xfrm>
                  <a:off x="564440" y="3162132"/>
                  <a:ext cx="368745" cy="169277"/>
                </a:xfrm>
                <a:prstGeom prst="rect">
                  <a:avLst/>
                </a:prstGeom>
                <a:blipFill rotWithShape="1">
                  <a:blip r:embed="rId16"/>
                </a:blipFill>
              </p:spPr>
              <p:txBody>
                <a:bodyPr/>
                <a:lstStyle/>
                <a:p>
                  <a:r>
                    <a:rPr lang="zh-CN" altLang="en-US">
                      <a:noFill/>
                    </a:rPr>
                    <a:t> </a:t>
                  </a:r>
                </a:p>
              </p:txBody>
            </p:sp>
          </mc:Fallback>
        </mc:AlternateContent>
        <p:cxnSp>
          <p:nvCxnSpPr>
            <p:cNvPr id="129" name="直接连接符 128"/>
            <p:cNvCxnSpPr/>
            <p:nvPr/>
          </p:nvCxnSpPr>
          <p:spPr>
            <a:xfrm flipH="1" flipV="1">
              <a:off x="759132" y="3352832"/>
              <a:ext cx="61891" cy="223257"/>
            </a:xfrm>
            <a:prstGeom prst="line">
              <a:avLst/>
            </a:prstGeom>
            <a:ln w="6350">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sp>
        <p:nvSpPr>
          <p:cNvPr id="134" name="箭头: 右 133"/>
          <p:cNvSpPr/>
          <p:nvPr/>
        </p:nvSpPr>
        <p:spPr>
          <a:xfrm>
            <a:off x="3900805" y="2886075"/>
            <a:ext cx="790575" cy="446405"/>
          </a:xfrm>
          <a:prstGeom prst="rightArrow">
            <a:avLst>
              <a:gd name="adj1" fmla="val 55417"/>
              <a:gd name="adj2" fmla="val 44315"/>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1"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k</a:t>
            </a:r>
            <a:r>
              <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 = 1</a:t>
            </a:r>
            <a:endParaRPr kumimoji="0" lang="en-US" altLang="zh-CN" sz="18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37" name="箭头: 右 136"/>
          <p:cNvSpPr/>
          <p:nvPr/>
        </p:nvSpPr>
        <p:spPr>
          <a:xfrm rot="5400000">
            <a:off x="6407609" y="3348850"/>
            <a:ext cx="292075" cy="684904"/>
          </a:xfrm>
          <a:prstGeom prst="rightArrow">
            <a:avLst>
              <a:gd name="adj1" fmla="val 54327"/>
              <a:gd name="adj2" fmla="val 61120"/>
            </a:avLst>
          </a:prstGeom>
          <a:gradFill flip="none" rotWithShape="1">
            <a:gsLst>
              <a:gs pos="0">
                <a:schemeClr val="accent2">
                  <a:alpha val="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39" name="箭头: 右 138"/>
          <p:cNvSpPr/>
          <p:nvPr/>
        </p:nvSpPr>
        <p:spPr>
          <a:xfrm>
            <a:off x="8791347" y="4583964"/>
            <a:ext cx="351309" cy="684904"/>
          </a:xfrm>
          <a:prstGeom prst="rightArrow">
            <a:avLst>
              <a:gd name="adj1" fmla="val 54327"/>
              <a:gd name="adj2" fmla="val 61120"/>
            </a:avLst>
          </a:prstGeom>
          <a:gradFill flip="none" rotWithShape="1">
            <a:gsLst>
              <a:gs pos="0">
                <a:schemeClr val="accent2">
                  <a:alpha val="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1037" name="组合 1036"/>
          <p:cNvGrpSpPr/>
          <p:nvPr/>
        </p:nvGrpSpPr>
        <p:grpSpPr>
          <a:xfrm>
            <a:off x="4578875" y="4028810"/>
            <a:ext cx="1028609" cy="1870027"/>
            <a:chOff x="4578875" y="4028810"/>
            <a:chExt cx="1028609" cy="1870027"/>
          </a:xfrm>
        </p:grpSpPr>
        <p:grpSp>
          <p:nvGrpSpPr>
            <p:cNvPr id="1024" name="组合 1023"/>
            <p:cNvGrpSpPr/>
            <p:nvPr/>
          </p:nvGrpSpPr>
          <p:grpSpPr>
            <a:xfrm>
              <a:off x="4578875" y="4416060"/>
              <a:ext cx="1028609" cy="1279998"/>
              <a:chOff x="4578875" y="4416060"/>
              <a:chExt cx="1028609" cy="1279998"/>
            </a:xfrm>
          </p:grpSpPr>
          <p:sp>
            <p:nvSpPr>
              <p:cNvPr id="188" name="矩形: 圆角 187"/>
              <p:cNvSpPr/>
              <p:nvPr/>
            </p:nvSpPr>
            <p:spPr>
              <a:xfrm>
                <a:off x="4578875" y="4416060"/>
                <a:ext cx="250279" cy="1279998"/>
              </a:xfrm>
              <a:prstGeom prst="roundRect">
                <a:avLst>
                  <a:gd name="adj" fmla="val 0"/>
                </a:avLst>
              </a:prstGeom>
              <a:gradFill>
                <a:gsLst>
                  <a:gs pos="0">
                    <a:schemeClr val="bg1"/>
                  </a:gs>
                  <a:gs pos="100000">
                    <a:schemeClr val="bg1">
                      <a:lumMod val="8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89" name="矩形: 圆角 188"/>
              <p:cNvSpPr/>
              <p:nvPr/>
            </p:nvSpPr>
            <p:spPr>
              <a:xfrm>
                <a:off x="4838318" y="4416060"/>
                <a:ext cx="250279" cy="1279998"/>
              </a:xfrm>
              <a:prstGeom prst="roundRect">
                <a:avLst>
                  <a:gd name="adj" fmla="val 0"/>
                </a:avLst>
              </a:prstGeom>
              <a:gradFill>
                <a:gsLst>
                  <a:gs pos="0">
                    <a:schemeClr val="bg1"/>
                  </a:gs>
                  <a:gs pos="100000">
                    <a:schemeClr val="tx2">
                      <a:lumMod val="60000"/>
                      <a:lumOff val="4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90" name="矩形: 圆角 189"/>
              <p:cNvSpPr/>
              <p:nvPr/>
            </p:nvSpPr>
            <p:spPr>
              <a:xfrm>
                <a:off x="5097761" y="4416060"/>
                <a:ext cx="250279" cy="1279998"/>
              </a:xfrm>
              <a:prstGeom prst="roundRect">
                <a:avLst>
                  <a:gd name="adj" fmla="val 0"/>
                </a:avLst>
              </a:prstGeom>
              <a:gradFill>
                <a:gsLst>
                  <a:gs pos="0">
                    <a:schemeClr val="bg1"/>
                  </a:gs>
                  <a:gs pos="100000">
                    <a:schemeClr val="bg1">
                      <a:lumMod val="8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91" name="矩形: 圆角 190"/>
              <p:cNvSpPr/>
              <p:nvPr/>
            </p:nvSpPr>
            <p:spPr>
              <a:xfrm>
                <a:off x="5357205" y="4416060"/>
                <a:ext cx="250279" cy="1279998"/>
              </a:xfrm>
              <a:prstGeom prst="roundRect">
                <a:avLst>
                  <a:gd name="adj" fmla="val 0"/>
                </a:avLst>
              </a:prstGeom>
              <a:gradFill>
                <a:gsLst>
                  <a:gs pos="0">
                    <a:schemeClr val="bg1"/>
                  </a:gs>
                  <a:gs pos="100000">
                    <a:schemeClr val="tx2">
                      <a:lumMod val="60000"/>
                      <a:lumOff val="4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45" name="矩形: 圆角 144"/>
            <p:cNvSpPr/>
            <p:nvPr/>
          </p:nvSpPr>
          <p:spPr>
            <a:xfrm>
              <a:off x="4691700" y="4028810"/>
              <a:ext cx="796396" cy="210604"/>
            </a:xfrm>
            <a:prstGeom prst="round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0 ,</a:t>
              </a:r>
              <a:r>
                <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 </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0.2]</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48" name="椭圆 147"/>
                <p:cNvSpPr/>
                <p:nvPr/>
              </p:nvSpPr>
              <p:spPr>
                <a:xfrm>
                  <a:off x="4599179" y="472900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𝟔</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48" name="椭圆 147"/>
                <p:cNvSpPr>
                  <a:spLocks noRot="1" noChangeAspect="1" noMove="1" noResize="1" noEditPoints="1" noAdjustHandles="1" noChangeArrowheads="1" noChangeShapeType="1" noTextEdit="1"/>
                </p:cNvSpPr>
                <p:nvPr/>
              </p:nvSpPr>
              <p:spPr>
                <a:xfrm>
                  <a:off x="4599179" y="4729009"/>
                  <a:ext cx="205269" cy="205269"/>
                </a:xfrm>
                <a:prstGeom prst="ellipse">
                  <a:avLst/>
                </a:prstGeom>
                <a:blipFill rotWithShape="1">
                  <a:blip r:embed="rId13"/>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9" name="椭圆 148"/>
                <p:cNvSpPr/>
                <p:nvPr/>
              </p:nvSpPr>
              <p:spPr>
                <a:xfrm>
                  <a:off x="4599179" y="4969385"/>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49" name="椭圆 148"/>
                <p:cNvSpPr>
                  <a:spLocks noRot="1" noChangeAspect="1" noMove="1" noResize="1" noEditPoints="1" noAdjustHandles="1" noChangeArrowheads="1" noChangeShapeType="1" noTextEdit="1"/>
                </p:cNvSpPr>
                <p:nvPr/>
              </p:nvSpPr>
              <p:spPr>
                <a:xfrm>
                  <a:off x="4599179" y="4969385"/>
                  <a:ext cx="205269" cy="205269"/>
                </a:xfrm>
                <a:prstGeom prst="ellipse">
                  <a:avLst/>
                </a:prstGeom>
                <a:blipFill rotWithShape="1">
                  <a:blip r:embed="rId10"/>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0" name="椭圆 149"/>
                <p:cNvSpPr/>
                <p:nvPr/>
              </p:nvSpPr>
              <p:spPr>
                <a:xfrm>
                  <a:off x="4599179" y="5209761"/>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𝟖</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50" name="椭圆 149"/>
                <p:cNvSpPr>
                  <a:spLocks noRot="1" noChangeAspect="1" noMove="1" noResize="1" noEditPoints="1" noAdjustHandles="1" noChangeArrowheads="1" noChangeShapeType="1" noTextEdit="1"/>
                </p:cNvSpPr>
                <p:nvPr/>
              </p:nvSpPr>
              <p:spPr>
                <a:xfrm>
                  <a:off x="4599179" y="5209761"/>
                  <a:ext cx="205269" cy="205269"/>
                </a:xfrm>
                <a:prstGeom prst="ellipse">
                  <a:avLst/>
                </a:prstGeom>
                <a:blipFill rotWithShape="1">
                  <a:blip r:embed="rId14"/>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1" name="椭圆 150"/>
                <p:cNvSpPr/>
                <p:nvPr/>
              </p:nvSpPr>
              <p:spPr>
                <a:xfrm>
                  <a:off x="4599179" y="5450136"/>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51" name="椭圆 150"/>
                <p:cNvSpPr>
                  <a:spLocks noRot="1" noChangeAspect="1" noMove="1" noResize="1" noEditPoints="1" noAdjustHandles="1" noChangeArrowheads="1" noChangeShapeType="1" noTextEdit="1"/>
                </p:cNvSpPr>
                <p:nvPr/>
              </p:nvSpPr>
              <p:spPr>
                <a:xfrm>
                  <a:off x="4599179" y="5450136"/>
                  <a:ext cx="205269" cy="205269"/>
                </a:xfrm>
                <a:prstGeom prst="ellipse">
                  <a:avLst/>
                </a:prstGeom>
                <a:blipFill rotWithShape="1">
                  <a:blip r:embed="rId17"/>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5" name="椭圆 154"/>
                <p:cNvSpPr/>
                <p:nvPr/>
              </p:nvSpPr>
              <p:spPr>
                <a:xfrm>
                  <a:off x="4859923"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𝟖</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55" name="椭圆 154"/>
                <p:cNvSpPr>
                  <a:spLocks noRot="1" noChangeAspect="1" noMove="1" noResize="1" noEditPoints="1" noAdjustHandles="1" noChangeArrowheads="1" noChangeShapeType="1" noTextEdit="1"/>
                </p:cNvSpPr>
                <p:nvPr/>
              </p:nvSpPr>
              <p:spPr>
                <a:xfrm>
                  <a:off x="4859923" y="4729009"/>
                  <a:ext cx="205269" cy="205269"/>
                </a:xfrm>
                <a:prstGeom prst="ellipse">
                  <a:avLst/>
                </a:prstGeom>
                <a:blipFill rotWithShape="1">
                  <a:blip r:embed="rId18"/>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6" name="椭圆 155"/>
                <p:cNvSpPr/>
                <p:nvPr/>
              </p:nvSpPr>
              <p:spPr>
                <a:xfrm>
                  <a:off x="4859923" y="4969385"/>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56" name="椭圆 155"/>
                <p:cNvSpPr>
                  <a:spLocks noRot="1" noChangeAspect="1" noMove="1" noResize="1" noEditPoints="1" noAdjustHandles="1" noChangeArrowheads="1" noChangeShapeType="1" noTextEdit="1"/>
                </p:cNvSpPr>
                <p:nvPr/>
              </p:nvSpPr>
              <p:spPr>
                <a:xfrm>
                  <a:off x="4859923" y="4969385"/>
                  <a:ext cx="205269" cy="205269"/>
                </a:xfrm>
                <a:prstGeom prst="ellipse">
                  <a:avLst/>
                </a:prstGeom>
                <a:blipFill rotWithShape="1">
                  <a:blip r:embed="rId19"/>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7" name="椭圆 156"/>
                <p:cNvSpPr/>
                <p:nvPr/>
              </p:nvSpPr>
              <p:spPr>
                <a:xfrm>
                  <a:off x="4859923" y="5209761"/>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57" name="椭圆 156"/>
                <p:cNvSpPr>
                  <a:spLocks noRot="1" noChangeAspect="1" noMove="1" noResize="1" noEditPoints="1" noAdjustHandles="1" noChangeArrowheads="1" noChangeShapeType="1" noTextEdit="1"/>
                </p:cNvSpPr>
                <p:nvPr/>
              </p:nvSpPr>
              <p:spPr>
                <a:xfrm>
                  <a:off x="4859923" y="5209761"/>
                  <a:ext cx="205269" cy="205269"/>
                </a:xfrm>
                <a:prstGeom prst="ellipse">
                  <a:avLst/>
                </a:prstGeom>
                <a:blipFill rotWithShape="1">
                  <a:blip r:embed="rId20"/>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1" name="椭圆 160"/>
                <p:cNvSpPr/>
                <p:nvPr/>
              </p:nvSpPr>
              <p:spPr>
                <a:xfrm>
                  <a:off x="5120667"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61" name="椭圆 160"/>
                <p:cNvSpPr>
                  <a:spLocks noRot="1" noChangeAspect="1" noMove="1" noResize="1" noEditPoints="1" noAdjustHandles="1" noChangeArrowheads="1" noChangeShapeType="1" noTextEdit="1"/>
                </p:cNvSpPr>
                <p:nvPr/>
              </p:nvSpPr>
              <p:spPr>
                <a:xfrm>
                  <a:off x="5120667" y="4729009"/>
                  <a:ext cx="205269" cy="205269"/>
                </a:xfrm>
                <a:prstGeom prst="ellipse">
                  <a:avLst/>
                </a:prstGeom>
                <a:blipFill rotWithShape="1">
                  <a:blip r:embed="rId19"/>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2" name="椭圆 161"/>
                <p:cNvSpPr/>
                <p:nvPr/>
              </p:nvSpPr>
              <p:spPr>
                <a:xfrm>
                  <a:off x="5120667" y="4969385"/>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62" name="椭圆 161"/>
                <p:cNvSpPr>
                  <a:spLocks noRot="1" noChangeAspect="1" noMove="1" noResize="1" noEditPoints="1" noAdjustHandles="1" noChangeArrowheads="1" noChangeShapeType="1" noTextEdit="1"/>
                </p:cNvSpPr>
                <p:nvPr/>
              </p:nvSpPr>
              <p:spPr>
                <a:xfrm>
                  <a:off x="5120667" y="4969385"/>
                  <a:ext cx="205269" cy="205269"/>
                </a:xfrm>
                <a:prstGeom prst="ellipse">
                  <a:avLst/>
                </a:prstGeom>
                <a:blipFill rotWithShape="1">
                  <a:blip r:embed="rId20"/>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nvGrpSpPr>
            <p:cNvPr id="172" name="组合 171"/>
            <p:cNvGrpSpPr/>
            <p:nvPr/>
          </p:nvGrpSpPr>
          <p:grpSpPr>
            <a:xfrm>
              <a:off x="4599179" y="4488633"/>
              <a:ext cx="987500" cy="205269"/>
              <a:chOff x="4599179" y="4488633"/>
              <a:chExt cx="987500" cy="205269"/>
            </a:xfrm>
          </p:grpSpPr>
          <mc:AlternateContent xmlns:mc="http://schemas.openxmlformats.org/markup-compatibility/2006">
            <mc:Choice xmlns:a14="http://schemas.microsoft.com/office/drawing/2010/main" Requires="a14">
              <p:sp>
                <p:nvSpPr>
                  <p:cNvPr id="147" name="椭圆 146"/>
                  <p:cNvSpPr/>
                  <p:nvPr/>
                </p:nvSpPr>
                <p:spPr>
                  <a:xfrm>
                    <a:off x="4599179" y="4488633"/>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𝟓</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47" name="椭圆 146"/>
                  <p:cNvSpPr>
                    <a:spLocks noRot="1" noChangeAspect="1" noMove="1" noResize="1" noEditPoints="1" noAdjustHandles="1" noChangeArrowheads="1" noChangeShapeType="1" noTextEdit="1"/>
                  </p:cNvSpPr>
                  <p:nvPr/>
                </p:nvSpPr>
                <p:spPr>
                  <a:xfrm>
                    <a:off x="4599179" y="4488633"/>
                    <a:ext cx="205269" cy="205269"/>
                  </a:xfrm>
                  <a:prstGeom prst="ellipse">
                    <a:avLst/>
                  </a:prstGeom>
                  <a:blipFill rotWithShape="1">
                    <a:blip r:embed="rId9"/>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4" name="椭圆 153"/>
                  <p:cNvSpPr/>
                  <p:nvPr/>
                </p:nvSpPr>
                <p:spPr>
                  <a:xfrm>
                    <a:off x="4859923"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54" name="椭圆 153"/>
                  <p:cNvSpPr>
                    <a:spLocks noRot="1" noChangeAspect="1" noMove="1" noResize="1" noEditPoints="1" noAdjustHandles="1" noChangeArrowheads="1" noChangeShapeType="1" noTextEdit="1"/>
                  </p:cNvSpPr>
                  <p:nvPr/>
                </p:nvSpPr>
                <p:spPr>
                  <a:xfrm>
                    <a:off x="4859923" y="4488633"/>
                    <a:ext cx="205269" cy="205269"/>
                  </a:xfrm>
                  <a:prstGeom prst="ellipse">
                    <a:avLst/>
                  </a:prstGeom>
                  <a:blipFill rotWithShape="1">
                    <a:blip r:embed="rId21"/>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0" name="椭圆 159"/>
                  <p:cNvSpPr/>
                  <p:nvPr/>
                </p:nvSpPr>
                <p:spPr>
                  <a:xfrm>
                    <a:off x="5120667"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60" name="椭圆 159"/>
                  <p:cNvSpPr>
                    <a:spLocks noRot="1" noChangeAspect="1" noMove="1" noResize="1" noEditPoints="1" noAdjustHandles="1" noChangeArrowheads="1" noChangeShapeType="1" noTextEdit="1"/>
                  </p:cNvSpPr>
                  <p:nvPr/>
                </p:nvSpPr>
                <p:spPr>
                  <a:xfrm>
                    <a:off x="5120667" y="4488633"/>
                    <a:ext cx="205269" cy="205269"/>
                  </a:xfrm>
                  <a:prstGeom prst="ellipse">
                    <a:avLst/>
                  </a:prstGeom>
                  <a:blipFill rotWithShape="1">
                    <a:blip r:embed="rId21"/>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6" name="椭圆 165"/>
                  <p:cNvSpPr/>
                  <p:nvPr/>
                </p:nvSpPr>
                <p:spPr>
                  <a:xfrm>
                    <a:off x="5381410"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66" name="椭圆 165"/>
                  <p:cNvSpPr>
                    <a:spLocks noRot="1" noChangeAspect="1" noMove="1" noResize="1" noEditPoints="1" noAdjustHandles="1" noChangeArrowheads="1" noChangeShapeType="1" noTextEdit="1"/>
                  </p:cNvSpPr>
                  <p:nvPr/>
                </p:nvSpPr>
                <p:spPr>
                  <a:xfrm>
                    <a:off x="5381410" y="4488633"/>
                    <a:ext cx="205269" cy="205269"/>
                  </a:xfrm>
                  <a:prstGeom prst="ellipse">
                    <a:avLst/>
                  </a:prstGeom>
                  <a:blipFill rotWithShape="1">
                    <a:blip r:embed="rId21"/>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67" name="椭圆 166"/>
                <p:cNvSpPr/>
                <p:nvPr/>
              </p:nvSpPr>
              <p:spPr>
                <a:xfrm>
                  <a:off x="5381410"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67" name="椭圆 166"/>
                <p:cNvSpPr>
                  <a:spLocks noRot="1" noChangeAspect="1" noMove="1" noResize="1" noEditPoints="1" noAdjustHandles="1" noChangeArrowheads="1" noChangeShapeType="1" noTextEdit="1"/>
                </p:cNvSpPr>
                <p:nvPr/>
              </p:nvSpPr>
              <p:spPr>
                <a:xfrm>
                  <a:off x="5381410" y="4729009"/>
                  <a:ext cx="205269" cy="205269"/>
                </a:xfrm>
                <a:prstGeom prst="ellipse">
                  <a:avLst/>
                </a:prstGeom>
                <a:blipFill rotWithShape="1">
                  <a:blip r:embed="rId19"/>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78" name="连接符: 肘形 177"/>
            <p:cNvCxnSpPr>
              <a:stCxn id="145" idx="2"/>
              <a:endCxn id="188" idx="0"/>
            </p:cNvCxnSpPr>
            <p:nvPr/>
          </p:nvCxnSpPr>
          <p:spPr>
            <a:xfrm rot="5400000">
              <a:off x="4808634" y="4134796"/>
              <a:ext cx="176646" cy="385883"/>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027" name="连接符: 肘形 1026"/>
            <p:cNvCxnSpPr>
              <a:stCxn id="145" idx="2"/>
              <a:endCxn id="189" idx="0"/>
            </p:cNvCxnSpPr>
            <p:nvPr/>
          </p:nvCxnSpPr>
          <p:spPr>
            <a:xfrm rot="5400000">
              <a:off x="4938355" y="4264517"/>
              <a:ext cx="176646" cy="126440"/>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031" name="连接符: 肘形 1030"/>
            <p:cNvCxnSpPr>
              <a:stCxn id="145" idx="2"/>
              <a:endCxn id="190" idx="0"/>
            </p:cNvCxnSpPr>
            <p:nvPr/>
          </p:nvCxnSpPr>
          <p:spPr>
            <a:xfrm rot="16200000" flipH="1">
              <a:off x="5068076" y="4261235"/>
              <a:ext cx="176646" cy="133003"/>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034" name="连接符: 肘形 1033"/>
            <p:cNvCxnSpPr>
              <a:stCxn id="145" idx="2"/>
              <a:endCxn id="191" idx="0"/>
            </p:cNvCxnSpPr>
            <p:nvPr/>
          </p:nvCxnSpPr>
          <p:spPr>
            <a:xfrm rot="16200000" flipH="1">
              <a:off x="5197798" y="4131513"/>
              <a:ext cx="176646" cy="392447"/>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77" name="椭圆 1076"/>
                <p:cNvSpPr/>
                <p:nvPr/>
              </p:nvSpPr>
              <p:spPr>
                <a:xfrm>
                  <a:off x="4599179" y="5693568"/>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77" name="椭圆 1076"/>
                <p:cNvSpPr>
                  <a:spLocks noRot="1" noChangeAspect="1" noMove="1" noResize="1" noEditPoints="1" noAdjustHandles="1" noChangeArrowheads="1" noChangeShapeType="1" noTextEdit="1"/>
                </p:cNvSpPr>
                <p:nvPr/>
              </p:nvSpPr>
              <p:spPr>
                <a:xfrm>
                  <a:off x="4599179" y="5693568"/>
                  <a:ext cx="205269" cy="205269"/>
                </a:xfrm>
                <a:prstGeom prst="ellipse">
                  <a:avLst/>
                </a:prstGeom>
                <a:blipFill rotWithShape="1">
                  <a:blip r:embed="rId22"/>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grpSp>
        <p:nvGrpSpPr>
          <p:cNvPr id="1038" name="组合 1037"/>
          <p:cNvGrpSpPr/>
          <p:nvPr/>
        </p:nvGrpSpPr>
        <p:grpSpPr>
          <a:xfrm>
            <a:off x="5682552" y="4028810"/>
            <a:ext cx="1028609" cy="1667248"/>
            <a:chOff x="4578875" y="4028810"/>
            <a:chExt cx="1028609" cy="1667248"/>
          </a:xfrm>
        </p:grpSpPr>
        <p:grpSp>
          <p:nvGrpSpPr>
            <p:cNvPr id="1039" name="组合 1038"/>
            <p:cNvGrpSpPr/>
            <p:nvPr/>
          </p:nvGrpSpPr>
          <p:grpSpPr>
            <a:xfrm>
              <a:off x="4578875" y="4416060"/>
              <a:ext cx="1028609" cy="1279998"/>
              <a:chOff x="4578875" y="4416060"/>
              <a:chExt cx="1028609" cy="1279998"/>
            </a:xfrm>
          </p:grpSpPr>
          <p:sp>
            <p:nvSpPr>
              <p:cNvPr id="1060" name="矩形: 圆角 1059"/>
              <p:cNvSpPr/>
              <p:nvPr/>
            </p:nvSpPr>
            <p:spPr>
              <a:xfrm>
                <a:off x="4578875" y="4416060"/>
                <a:ext cx="250279" cy="1279998"/>
              </a:xfrm>
              <a:prstGeom prst="roundRect">
                <a:avLst>
                  <a:gd name="adj" fmla="val 0"/>
                </a:avLst>
              </a:prstGeom>
              <a:gradFill>
                <a:gsLst>
                  <a:gs pos="0">
                    <a:schemeClr val="bg1"/>
                  </a:gs>
                  <a:gs pos="100000">
                    <a:schemeClr val="bg1">
                      <a:lumMod val="8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61" name="矩形: 圆角 1060"/>
              <p:cNvSpPr/>
              <p:nvPr/>
            </p:nvSpPr>
            <p:spPr>
              <a:xfrm>
                <a:off x="4838318" y="4416060"/>
                <a:ext cx="250279" cy="1279998"/>
              </a:xfrm>
              <a:prstGeom prst="roundRect">
                <a:avLst>
                  <a:gd name="adj" fmla="val 0"/>
                </a:avLst>
              </a:prstGeom>
              <a:gradFill>
                <a:gsLst>
                  <a:gs pos="0">
                    <a:schemeClr val="bg1"/>
                  </a:gs>
                  <a:gs pos="100000">
                    <a:schemeClr val="tx2">
                      <a:lumMod val="60000"/>
                      <a:lumOff val="4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62" name="矩形: 圆角 1061"/>
              <p:cNvSpPr/>
              <p:nvPr/>
            </p:nvSpPr>
            <p:spPr>
              <a:xfrm>
                <a:off x="5097761" y="4416060"/>
                <a:ext cx="250279" cy="1279998"/>
              </a:xfrm>
              <a:prstGeom prst="roundRect">
                <a:avLst>
                  <a:gd name="adj" fmla="val 0"/>
                </a:avLst>
              </a:prstGeom>
              <a:gradFill>
                <a:gsLst>
                  <a:gs pos="0">
                    <a:schemeClr val="bg1"/>
                  </a:gs>
                  <a:gs pos="100000">
                    <a:schemeClr val="bg1">
                      <a:lumMod val="8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63" name="矩形: 圆角 1062"/>
              <p:cNvSpPr/>
              <p:nvPr/>
            </p:nvSpPr>
            <p:spPr>
              <a:xfrm>
                <a:off x="5357205" y="4416060"/>
                <a:ext cx="250279" cy="1279998"/>
              </a:xfrm>
              <a:prstGeom prst="roundRect">
                <a:avLst>
                  <a:gd name="adj" fmla="val 0"/>
                </a:avLst>
              </a:prstGeom>
              <a:gradFill>
                <a:gsLst>
                  <a:gs pos="0">
                    <a:schemeClr val="bg1"/>
                  </a:gs>
                  <a:gs pos="100000">
                    <a:schemeClr val="tx2">
                      <a:lumMod val="60000"/>
                      <a:lumOff val="4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040" name="矩形: 圆角 1039"/>
            <p:cNvSpPr/>
            <p:nvPr/>
          </p:nvSpPr>
          <p:spPr>
            <a:xfrm>
              <a:off x="4691700" y="4028810"/>
              <a:ext cx="796396" cy="210604"/>
            </a:xfrm>
            <a:prstGeom prst="round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0.2 ,</a:t>
              </a:r>
              <a:r>
                <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 </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0.4]</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041" name="椭圆 1040"/>
                <p:cNvSpPr/>
                <p:nvPr/>
              </p:nvSpPr>
              <p:spPr>
                <a:xfrm>
                  <a:off x="4599179" y="472900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41" name="椭圆 1040"/>
                <p:cNvSpPr>
                  <a:spLocks noRot="1" noChangeAspect="1" noMove="1" noResize="1" noEditPoints="1" noAdjustHandles="1" noChangeArrowheads="1" noChangeShapeType="1" noTextEdit="1"/>
                </p:cNvSpPr>
                <p:nvPr/>
              </p:nvSpPr>
              <p:spPr>
                <a:xfrm>
                  <a:off x="4599179" y="4729009"/>
                  <a:ext cx="205269" cy="205269"/>
                </a:xfrm>
                <a:prstGeom prst="ellipse">
                  <a:avLst/>
                </a:prstGeom>
                <a:blipFill rotWithShape="1">
                  <a:blip r:embed="rId10"/>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42" name="椭圆 1041"/>
                <p:cNvSpPr/>
                <p:nvPr/>
              </p:nvSpPr>
              <p:spPr>
                <a:xfrm>
                  <a:off x="4599179" y="4969385"/>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𝟖</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42" name="椭圆 1041"/>
                <p:cNvSpPr>
                  <a:spLocks noRot="1" noChangeAspect="1" noMove="1" noResize="1" noEditPoints="1" noAdjustHandles="1" noChangeArrowheads="1" noChangeShapeType="1" noTextEdit="1"/>
                </p:cNvSpPr>
                <p:nvPr/>
              </p:nvSpPr>
              <p:spPr>
                <a:xfrm>
                  <a:off x="4599179" y="4969385"/>
                  <a:ext cx="205269" cy="205269"/>
                </a:xfrm>
                <a:prstGeom prst="ellipse">
                  <a:avLst/>
                </a:prstGeom>
                <a:blipFill rotWithShape="1">
                  <a:blip r:embed="rId14"/>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43" name="椭圆 1042"/>
                <p:cNvSpPr/>
                <p:nvPr/>
              </p:nvSpPr>
              <p:spPr>
                <a:xfrm>
                  <a:off x="4599179" y="5209761"/>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43" name="椭圆 1042"/>
                <p:cNvSpPr>
                  <a:spLocks noRot="1" noChangeAspect="1" noMove="1" noResize="1" noEditPoints="1" noAdjustHandles="1" noChangeArrowheads="1" noChangeShapeType="1" noTextEdit="1"/>
                </p:cNvSpPr>
                <p:nvPr/>
              </p:nvSpPr>
              <p:spPr>
                <a:xfrm>
                  <a:off x="4599179" y="5209761"/>
                  <a:ext cx="205269" cy="205269"/>
                </a:xfrm>
                <a:prstGeom prst="ellipse">
                  <a:avLst/>
                </a:prstGeom>
                <a:blipFill rotWithShape="1">
                  <a:blip r:embed="rId11"/>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44" name="椭圆 1043"/>
                <p:cNvSpPr/>
                <p:nvPr/>
              </p:nvSpPr>
              <p:spPr>
                <a:xfrm>
                  <a:off x="4599179" y="5450136"/>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44" name="椭圆 1043"/>
                <p:cNvSpPr>
                  <a:spLocks noRot="1" noChangeAspect="1" noMove="1" noResize="1" noEditPoints="1" noAdjustHandles="1" noChangeArrowheads="1" noChangeShapeType="1" noTextEdit="1"/>
                </p:cNvSpPr>
                <p:nvPr/>
              </p:nvSpPr>
              <p:spPr>
                <a:xfrm>
                  <a:off x="4599179" y="5450136"/>
                  <a:ext cx="205269" cy="205269"/>
                </a:xfrm>
                <a:prstGeom prst="ellipse">
                  <a:avLst/>
                </a:prstGeom>
                <a:blipFill rotWithShape="1">
                  <a:blip r:embed="rId22"/>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45" name="椭圆 1044"/>
                <p:cNvSpPr/>
                <p:nvPr/>
              </p:nvSpPr>
              <p:spPr>
                <a:xfrm>
                  <a:off x="4859923"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𝟖</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45" name="椭圆 1044"/>
                <p:cNvSpPr>
                  <a:spLocks noRot="1" noChangeAspect="1" noMove="1" noResize="1" noEditPoints="1" noAdjustHandles="1" noChangeArrowheads="1" noChangeShapeType="1" noTextEdit="1"/>
                </p:cNvSpPr>
                <p:nvPr/>
              </p:nvSpPr>
              <p:spPr>
                <a:xfrm>
                  <a:off x="4859923" y="4729009"/>
                  <a:ext cx="205269" cy="205269"/>
                </a:xfrm>
                <a:prstGeom prst="ellipse">
                  <a:avLst/>
                </a:prstGeom>
                <a:blipFill rotWithShape="1">
                  <a:blip r:embed="rId18"/>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46" name="椭圆 1045"/>
                <p:cNvSpPr/>
                <p:nvPr/>
              </p:nvSpPr>
              <p:spPr>
                <a:xfrm>
                  <a:off x="4859923" y="4969385"/>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46" name="椭圆 1045"/>
                <p:cNvSpPr>
                  <a:spLocks noRot="1" noChangeAspect="1" noMove="1" noResize="1" noEditPoints="1" noAdjustHandles="1" noChangeArrowheads="1" noChangeShapeType="1" noTextEdit="1"/>
                </p:cNvSpPr>
                <p:nvPr/>
              </p:nvSpPr>
              <p:spPr>
                <a:xfrm>
                  <a:off x="4859923" y="4969385"/>
                  <a:ext cx="205269" cy="205269"/>
                </a:xfrm>
                <a:prstGeom prst="ellipse">
                  <a:avLst/>
                </a:prstGeom>
                <a:blipFill rotWithShape="1">
                  <a:blip r:embed="rId19"/>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47" name="椭圆 1046"/>
                <p:cNvSpPr/>
                <p:nvPr/>
              </p:nvSpPr>
              <p:spPr>
                <a:xfrm>
                  <a:off x="4859923" y="5209761"/>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47" name="椭圆 1046"/>
                <p:cNvSpPr>
                  <a:spLocks noRot="1" noChangeAspect="1" noMove="1" noResize="1" noEditPoints="1" noAdjustHandles="1" noChangeArrowheads="1" noChangeShapeType="1" noTextEdit="1"/>
                </p:cNvSpPr>
                <p:nvPr/>
              </p:nvSpPr>
              <p:spPr>
                <a:xfrm>
                  <a:off x="4859923" y="5209761"/>
                  <a:ext cx="205269" cy="205269"/>
                </a:xfrm>
                <a:prstGeom prst="ellipse">
                  <a:avLst/>
                </a:prstGeom>
                <a:blipFill rotWithShape="1">
                  <a:blip r:embed="rId20"/>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48" name="椭圆 1047"/>
                <p:cNvSpPr/>
                <p:nvPr/>
              </p:nvSpPr>
              <p:spPr>
                <a:xfrm>
                  <a:off x="5120667"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48" name="椭圆 1047"/>
                <p:cNvSpPr>
                  <a:spLocks noRot="1" noChangeAspect="1" noMove="1" noResize="1" noEditPoints="1" noAdjustHandles="1" noChangeArrowheads="1" noChangeShapeType="1" noTextEdit="1"/>
                </p:cNvSpPr>
                <p:nvPr/>
              </p:nvSpPr>
              <p:spPr>
                <a:xfrm>
                  <a:off x="5120667" y="4729009"/>
                  <a:ext cx="205269" cy="205269"/>
                </a:xfrm>
                <a:prstGeom prst="ellipse">
                  <a:avLst/>
                </a:prstGeom>
                <a:blipFill rotWithShape="1">
                  <a:blip r:embed="rId19"/>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49" name="椭圆 1048"/>
                <p:cNvSpPr/>
                <p:nvPr/>
              </p:nvSpPr>
              <p:spPr>
                <a:xfrm>
                  <a:off x="5120667" y="4969385"/>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49" name="椭圆 1048"/>
                <p:cNvSpPr>
                  <a:spLocks noRot="1" noChangeAspect="1" noMove="1" noResize="1" noEditPoints="1" noAdjustHandles="1" noChangeArrowheads="1" noChangeShapeType="1" noTextEdit="1"/>
                </p:cNvSpPr>
                <p:nvPr/>
              </p:nvSpPr>
              <p:spPr>
                <a:xfrm>
                  <a:off x="5120667" y="4969385"/>
                  <a:ext cx="205269" cy="205269"/>
                </a:xfrm>
                <a:prstGeom prst="ellipse">
                  <a:avLst/>
                </a:prstGeom>
                <a:blipFill rotWithShape="1">
                  <a:blip r:embed="rId20"/>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nvGrpSpPr>
            <p:cNvPr id="1050" name="组合 1049"/>
            <p:cNvGrpSpPr/>
            <p:nvPr/>
          </p:nvGrpSpPr>
          <p:grpSpPr>
            <a:xfrm>
              <a:off x="4599179" y="4488633"/>
              <a:ext cx="987500" cy="205269"/>
              <a:chOff x="4599179" y="4488633"/>
              <a:chExt cx="987500" cy="205269"/>
            </a:xfrm>
          </p:grpSpPr>
          <mc:AlternateContent xmlns:mc="http://schemas.openxmlformats.org/markup-compatibility/2006">
            <mc:Choice xmlns:a14="http://schemas.microsoft.com/office/drawing/2010/main" Requires="a14">
              <p:sp>
                <p:nvSpPr>
                  <p:cNvPr id="1056" name="椭圆 1055"/>
                  <p:cNvSpPr/>
                  <p:nvPr/>
                </p:nvSpPr>
                <p:spPr>
                  <a:xfrm>
                    <a:off x="4599179" y="4488633"/>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𝟔</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56" name="椭圆 1055"/>
                  <p:cNvSpPr>
                    <a:spLocks noRot="1" noChangeAspect="1" noMove="1" noResize="1" noEditPoints="1" noAdjustHandles="1" noChangeArrowheads="1" noChangeShapeType="1" noTextEdit="1"/>
                  </p:cNvSpPr>
                  <p:nvPr/>
                </p:nvSpPr>
                <p:spPr>
                  <a:xfrm>
                    <a:off x="4599179" y="4488633"/>
                    <a:ext cx="205269" cy="205269"/>
                  </a:xfrm>
                  <a:prstGeom prst="ellipse">
                    <a:avLst/>
                  </a:prstGeom>
                  <a:blipFill rotWithShape="1">
                    <a:blip r:embed="rId13"/>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57" name="椭圆 1056"/>
                  <p:cNvSpPr/>
                  <p:nvPr/>
                </p:nvSpPr>
                <p:spPr>
                  <a:xfrm>
                    <a:off x="4859923"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57" name="椭圆 1056"/>
                  <p:cNvSpPr>
                    <a:spLocks noRot="1" noChangeAspect="1" noMove="1" noResize="1" noEditPoints="1" noAdjustHandles="1" noChangeArrowheads="1" noChangeShapeType="1" noTextEdit="1"/>
                  </p:cNvSpPr>
                  <p:nvPr/>
                </p:nvSpPr>
                <p:spPr>
                  <a:xfrm>
                    <a:off x="4859923" y="4488633"/>
                    <a:ext cx="205269" cy="205269"/>
                  </a:xfrm>
                  <a:prstGeom prst="ellipse">
                    <a:avLst/>
                  </a:prstGeom>
                  <a:blipFill rotWithShape="1">
                    <a:blip r:embed="rId21"/>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58" name="椭圆 1057"/>
                  <p:cNvSpPr/>
                  <p:nvPr/>
                </p:nvSpPr>
                <p:spPr>
                  <a:xfrm>
                    <a:off x="5120667"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58" name="椭圆 1057"/>
                  <p:cNvSpPr>
                    <a:spLocks noRot="1" noChangeAspect="1" noMove="1" noResize="1" noEditPoints="1" noAdjustHandles="1" noChangeArrowheads="1" noChangeShapeType="1" noTextEdit="1"/>
                  </p:cNvSpPr>
                  <p:nvPr/>
                </p:nvSpPr>
                <p:spPr>
                  <a:xfrm>
                    <a:off x="5120667" y="4488633"/>
                    <a:ext cx="205269" cy="205269"/>
                  </a:xfrm>
                  <a:prstGeom prst="ellipse">
                    <a:avLst/>
                  </a:prstGeom>
                  <a:blipFill rotWithShape="1">
                    <a:blip r:embed="rId21"/>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59" name="椭圆 1058"/>
                  <p:cNvSpPr/>
                  <p:nvPr/>
                </p:nvSpPr>
                <p:spPr>
                  <a:xfrm>
                    <a:off x="5381410"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59" name="椭圆 1058"/>
                  <p:cNvSpPr>
                    <a:spLocks noRot="1" noChangeAspect="1" noMove="1" noResize="1" noEditPoints="1" noAdjustHandles="1" noChangeArrowheads="1" noChangeShapeType="1" noTextEdit="1"/>
                  </p:cNvSpPr>
                  <p:nvPr/>
                </p:nvSpPr>
                <p:spPr>
                  <a:xfrm>
                    <a:off x="5381410" y="4488633"/>
                    <a:ext cx="205269" cy="205269"/>
                  </a:xfrm>
                  <a:prstGeom prst="ellipse">
                    <a:avLst/>
                  </a:prstGeom>
                  <a:blipFill rotWithShape="1">
                    <a:blip r:embed="rId21"/>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051" name="椭圆 1050"/>
                <p:cNvSpPr/>
                <p:nvPr/>
              </p:nvSpPr>
              <p:spPr>
                <a:xfrm>
                  <a:off x="5381410"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51" name="椭圆 1050"/>
                <p:cNvSpPr>
                  <a:spLocks noRot="1" noChangeAspect="1" noMove="1" noResize="1" noEditPoints="1" noAdjustHandles="1" noChangeArrowheads="1" noChangeShapeType="1" noTextEdit="1"/>
                </p:cNvSpPr>
                <p:nvPr/>
              </p:nvSpPr>
              <p:spPr>
                <a:xfrm>
                  <a:off x="5381410" y="4729009"/>
                  <a:ext cx="205269" cy="205269"/>
                </a:xfrm>
                <a:prstGeom prst="ellipse">
                  <a:avLst/>
                </a:prstGeom>
                <a:blipFill rotWithShape="1">
                  <a:blip r:embed="rId19"/>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052" name="连接符: 肘形 1051"/>
            <p:cNvCxnSpPr>
              <a:stCxn id="1040" idx="2"/>
              <a:endCxn id="1060" idx="0"/>
            </p:cNvCxnSpPr>
            <p:nvPr/>
          </p:nvCxnSpPr>
          <p:spPr>
            <a:xfrm rot="5400000">
              <a:off x="4808634" y="4134796"/>
              <a:ext cx="176646" cy="385883"/>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053" name="连接符: 肘形 1052"/>
            <p:cNvCxnSpPr>
              <a:stCxn id="1040" idx="2"/>
              <a:endCxn id="1061" idx="0"/>
            </p:cNvCxnSpPr>
            <p:nvPr/>
          </p:nvCxnSpPr>
          <p:spPr>
            <a:xfrm rot="5400000">
              <a:off x="4938355" y="4264517"/>
              <a:ext cx="176646" cy="126440"/>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054" name="连接符: 肘形 1053"/>
            <p:cNvCxnSpPr>
              <a:stCxn id="1040" idx="2"/>
              <a:endCxn id="1062" idx="0"/>
            </p:cNvCxnSpPr>
            <p:nvPr/>
          </p:nvCxnSpPr>
          <p:spPr>
            <a:xfrm rot="16200000" flipH="1">
              <a:off x="5068076" y="4261235"/>
              <a:ext cx="176646" cy="133003"/>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055" name="连接符: 肘形 1054"/>
            <p:cNvCxnSpPr>
              <a:stCxn id="1040" idx="2"/>
              <a:endCxn id="1063" idx="0"/>
            </p:cNvCxnSpPr>
            <p:nvPr/>
          </p:nvCxnSpPr>
          <p:spPr>
            <a:xfrm rot="16200000" flipH="1">
              <a:off x="5197798" y="4131513"/>
              <a:ext cx="176646" cy="392447"/>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78" name="组合 1077"/>
          <p:cNvGrpSpPr/>
          <p:nvPr/>
        </p:nvGrpSpPr>
        <p:grpSpPr>
          <a:xfrm>
            <a:off x="6786229" y="4028810"/>
            <a:ext cx="1028609" cy="1667248"/>
            <a:chOff x="4578875" y="4028810"/>
            <a:chExt cx="1028609" cy="1667248"/>
          </a:xfrm>
        </p:grpSpPr>
        <p:grpSp>
          <p:nvGrpSpPr>
            <p:cNvPr id="1079" name="组合 1078"/>
            <p:cNvGrpSpPr/>
            <p:nvPr/>
          </p:nvGrpSpPr>
          <p:grpSpPr>
            <a:xfrm>
              <a:off x="4578875" y="4416060"/>
              <a:ext cx="1028609" cy="1279998"/>
              <a:chOff x="4578875" y="4416060"/>
              <a:chExt cx="1028609" cy="1279998"/>
            </a:xfrm>
          </p:grpSpPr>
          <p:sp>
            <p:nvSpPr>
              <p:cNvPr id="1100" name="矩形: 圆角 1099"/>
              <p:cNvSpPr/>
              <p:nvPr/>
            </p:nvSpPr>
            <p:spPr>
              <a:xfrm>
                <a:off x="4578875" y="4416060"/>
                <a:ext cx="250279" cy="1279998"/>
              </a:xfrm>
              <a:prstGeom prst="roundRect">
                <a:avLst>
                  <a:gd name="adj" fmla="val 0"/>
                </a:avLst>
              </a:prstGeom>
              <a:gradFill>
                <a:gsLst>
                  <a:gs pos="0">
                    <a:schemeClr val="bg1"/>
                  </a:gs>
                  <a:gs pos="100000">
                    <a:schemeClr val="bg1">
                      <a:lumMod val="8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01" name="矩形: 圆角 1100"/>
              <p:cNvSpPr/>
              <p:nvPr/>
            </p:nvSpPr>
            <p:spPr>
              <a:xfrm>
                <a:off x="4838318" y="4416060"/>
                <a:ext cx="250279" cy="1279998"/>
              </a:xfrm>
              <a:prstGeom prst="roundRect">
                <a:avLst>
                  <a:gd name="adj" fmla="val 0"/>
                </a:avLst>
              </a:prstGeom>
              <a:gradFill>
                <a:gsLst>
                  <a:gs pos="0">
                    <a:schemeClr val="bg1"/>
                  </a:gs>
                  <a:gs pos="100000">
                    <a:schemeClr val="tx2">
                      <a:lumMod val="60000"/>
                      <a:lumOff val="4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02" name="矩形: 圆角 1101"/>
              <p:cNvSpPr/>
              <p:nvPr/>
            </p:nvSpPr>
            <p:spPr>
              <a:xfrm>
                <a:off x="5097761" y="4416060"/>
                <a:ext cx="250279" cy="1279998"/>
              </a:xfrm>
              <a:prstGeom prst="roundRect">
                <a:avLst>
                  <a:gd name="adj" fmla="val 0"/>
                </a:avLst>
              </a:prstGeom>
              <a:gradFill>
                <a:gsLst>
                  <a:gs pos="0">
                    <a:schemeClr val="bg1"/>
                  </a:gs>
                  <a:gs pos="100000">
                    <a:schemeClr val="bg1">
                      <a:lumMod val="8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03" name="矩形: 圆角 1102"/>
              <p:cNvSpPr/>
              <p:nvPr/>
            </p:nvSpPr>
            <p:spPr>
              <a:xfrm>
                <a:off x="5357205" y="4416060"/>
                <a:ext cx="250279" cy="1279998"/>
              </a:xfrm>
              <a:prstGeom prst="roundRect">
                <a:avLst>
                  <a:gd name="adj" fmla="val 0"/>
                </a:avLst>
              </a:prstGeom>
              <a:gradFill>
                <a:gsLst>
                  <a:gs pos="0">
                    <a:schemeClr val="bg1"/>
                  </a:gs>
                  <a:gs pos="100000">
                    <a:schemeClr val="tx2">
                      <a:lumMod val="60000"/>
                      <a:lumOff val="4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080" name="矩形: 圆角 1079"/>
            <p:cNvSpPr/>
            <p:nvPr/>
          </p:nvSpPr>
          <p:spPr>
            <a:xfrm>
              <a:off x="4691700" y="4028810"/>
              <a:ext cx="796396" cy="210604"/>
            </a:xfrm>
            <a:prstGeom prst="round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0.4 ,</a:t>
              </a:r>
              <a:r>
                <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 </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0.5]</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081" name="椭圆 1080"/>
                <p:cNvSpPr/>
                <p:nvPr/>
              </p:nvSpPr>
              <p:spPr>
                <a:xfrm>
                  <a:off x="4599179" y="472900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81" name="椭圆 1080"/>
                <p:cNvSpPr>
                  <a:spLocks noRot="1" noChangeAspect="1" noMove="1" noResize="1" noEditPoints="1" noAdjustHandles="1" noChangeArrowheads="1" noChangeShapeType="1" noTextEdit="1"/>
                </p:cNvSpPr>
                <p:nvPr/>
              </p:nvSpPr>
              <p:spPr>
                <a:xfrm>
                  <a:off x="4599179" y="4729009"/>
                  <a:ext cx="205269" cy="205269"/>
                </a:xfrm>
                <a:prstGeom prst="ellipse">
                  <a:avLst/>
                </a:prstGeom>
                <a:blipFill rotWithShape="1">
                  <a:blip r:embed="rId10"/>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2" name="椭圆 1081"/>
                <p:cNvSpPr/>
                <p:nvPr/>
              </p:nvSpPr>
              <p:spPr>
                <a:xfrm>
                  <a:off x="4599179" y="4969385"/>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𝟖</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82" name="椭圆 1081"/>
                <p:cNvSpPr>
                  <a:spLocks noRot="1" noChangeAspect="1" noMove="1" noResize="1" noEditPoints="1" noAdjustHandles="1" noChangeArrowheads="1" noChangeShapeType="1" noTextEdit="1"/>
                </p:cNvSpPr>
                <p:nvPr/>
              </p:nvSpPr>
              <p:spPr>
                <a:xfrm>
                  <a:off x="4599179" y="4969385"/>
                  <a:ext cx="205269" cy="205269"/>
                </a:xfrm>
                <a:prstGeom prst="ellipse">
                  <a:avLst/>
                </a:prstGeom>
                <a:blipFill rotWithShape="1">
                  <a:blip r:embed="rId14"/>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3" name="椭圆 1082"/>
                <p:cNvSpPr/>
                <p:nvPr/>
              </p:nvSpPr>
              <p:spPr>
                <a:xfrm>
                  <a:off x="4599179" y="5209761"/>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83" name="椭圆 1082"/>
                <p:cNvSpPr>
                  <a:spLocks noRot="1" noChangeAspect="1" noMove="1" noResize="1" noEditPoints="1" noAdjustHandles="1" noChangeArrowheads="1" noChangeShapeType="1" noTextEdit="1"/>
                </p:cNvSpPr>
                <p:nvPr/>
              </p:nvSpPr>
              <p:spPr>
                <a:xfrm>
                  <a:off x="4599179" y="5209761"/>
                  <a:ext cx="205269" cy="205269"/>
                </a:xfrm>
                <a:prstGeom prst="ellipse">
                  <a:avLst/>
                </a:prstGeom>
                <a:blipFill rotWithShape="1">
                  <a:blip r:embed="rId11"/>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4" name="椭圆 1083"/>
                <p:cNvSpPr/>
                <p:nvPr/>
              </p:nvSpPr>
              <p:spPr>
                <a:xfrm>
                  <a:off x="4599179" y="5450136"/>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84" name="椭圆 1083"/>
                <p:cNvSpPr>
                  <a:spLocks noRot="1" noChangeAspect="1" noMove="1" noResize="1" noEditPoints="1" noAdjustHandles="1" noChangeArrowheads="1" noChangeShapeType="1" noTextEdit="1"/>
                </p:cNvSpPr>
                <p:nvPr/>
              </p:nvSpPr>
              <p:spPr>
                <a:xfrm>
                  <a:off x="4599179" y="5450136"/>
                  <a:ext cx="205269" cy="205269"/>
                </a:xfrm>
                <a:prstGeom prst="ellipse">
                  <a:avLst/>
                </a:prstGeom>
                <a:blipFill rotWithShape="1">
                  <a:blip r:embed="rId22"/>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5" name="椭圆 1084"/>
                <p:cNvSpPr/>
                <p:nvPr/>
              </p:nvSpPr>
              <p:spPr>
                <a:xfrm>
                  <a:off x="4859923"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𝟖</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85" name="椭圆 1084"/>
                <p:cNvSpPr>
                  <a:spLocks noRot="1" noChangeAspect="1" noMove="1" noResize="1" noEditPoints="1" noAdjustHandles="1" noChangeArrowheads="1" noChangeShapeType="1" noTextEdit="1"/>
                </p:cNvSpPr>
                <p:nvPr/>
              </p:nvSpPr>
              <p:spPr>
                <a:xfrm>
                  <a:off x="4859923" y="4729009"/>
                  <a:ext cx="205269" cy="205269"/>
                </a:xfrm>
                <a:prstGeom prst="ellipse">
                  <a:avLst/>
                </a:prstGeom>
                <a:blipFill rotWithShape="1">
                  <a:blip r:embed="rId18"/>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6" name="椭圆 1085"/>
                <p:cNvSpPr/>
                <p:nvPr/>
              </p:nvSpPr>
              <p:spPr>
                <a:xfrm>
                  <a:off x="4859923" y="4969385"/>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86" name="椭圆 1085"/>
                <p:cNvSpPr>
                  <a:spLocks noRot="1" noChangeAspect="1" noMove="1" noResize="1" noEditPoints="1" noAdjustHandles="1" noChangeArrowheads="1" noChangeShapeType="1" noTextEdit="1"/>
                </p:cNvSpPr>
                <p:nvPr/>
              </p:nvSpPr>
              <p:spPr>
                <a:xfrm>
                  <a:off x="4859923" y="4969385"/>
                  <a:ext cx="205269" cy="205269"/>
                </a:xfrm>
                <a:prstGeom prst="ellipse">
                  <a:avLst/>
                </a:prstGeom>
                <a:blipFill rotWithShape="1">
                  <a:blip r:embed="rId19"/>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7" name="椭圆 1086"/>
                <p:cNvSpPr/>
                <p:nvPr/>
              </p:nvSpPr>
              <p:spPr>
                <a:xfrm>
                  <a:off x="4859923" y="5209761"/>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87" name="椭圆 1086"/>
                <p:cNvSpPr>
                  <a:spLocks noRot="1" noChangeAspect="1" noMove="1" noResize="1" noEditPoints="1" noAdjustHandles="1" noChangeArrowheads="1" noChangeShapeType="1" noTextEdit="1"/>
                </p:cNvSpPr>
                <p:nvPr/>
              </p:nvSpPr>
              <p:spPr>
                <a:xfrm>
                  <a:off x="4859923" y="5209761"/>
                  <a:ext cx="205269" cy="205269"/>
                </a:xfrm>
                <a:prstGeom prst="ellipse">
                  <a:avLst/>
                </a:prstGeom>
                <a:blipFill rotWithShape="1">
                  <a:blip r:embed="rId20"/>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8" name="椭圆 1087"/>
                <p:cNvSpPr/>
                <p:nvPr/>
              </p:nvSpPr>
              <p:spPr>
                <a:xfrm>
                  <a:off x="5120667"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88" name="椭圆 1087"/>
                <p:cNvSpPr>
                  <a:spLocks noRot="1" noChangeAspect="1" noMove="1" noResize="1" noEditPoints="1" noAdjustHandles="1" noChangeArrowheads="1" noChangeShapeType="1" noTextEdit="1"/>
                </p:cNvSpPr>
                <p:nvPr/>
              </p:nvSpPr>
              <p:spPr>
                <a:xfrm>
                  <a:off x="5120667" y="4729009"/>
                  <a:ext cx="205269" cy="205269"/>
                </a:xfrm>
                <a:prstGeom prst="ellipse">
                  <a:avLst/>
                </a:prstGeom>
                <a:blipFill rotWithShape="1">
                  <a:blip r:embed="rId19"/>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89" name="椭圆 1088"/>
                <p:cNvSpPr/>
                <p:nvPr/>
              </p:nvSpPr>
              <p:spPr>
                <a:xfrm>
                  <a:off x="5120667" y="4969385"/>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89" name="椭圆 1088"/>
                <p:cNvSpPr>
                  <a:spLocks noRot="1" noChangeAspect="1" noMove="1" noResize="1" noEditPoints="1" noAdjustHandles="1" noChangeArrowheads="1" noChangeShapeType="1" noTextEdit="1"/>
                </p:cNvSpPr>
                <p:nvPr/>
              </p:nvSpPr>
              <p:spPr>
                <a:xfrm>
                  <a:off x="5120667" y="4969385"/>
                  <a:ext cx="205269" cy="205269"/>
                </a:xfrm>
                <a:prstGeom prst="ellipse">
                  <a:avLst/>
                </a:prstGeom>
                <a:blipFill rotWithShape="1">
                  <a:blip r:embed="rId20"/>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nvGrpSpPr>
            <p:cNvPr id="1090" name="组合 1089"/>
            <p:cNvGrpSpPr/>
            <p:nvPr/>
          </p:nvGrpSpPr>
          <p:grpSpPr>
            <a:xfrm>
              <a:off x="4599179" y="4488633"/>
              <a:ext cx="987500" cy="205269"/>
              <a:chOff x="4599179" y="4488633"/>
              <a:chExt cx="987500" cy="205269"/>
            </a:xfrm>
          </p:grpSpPr>
          <mc:AlternateContent xmlns:mc="http://schemas.openxmlformats.org/markup-compatibility/2006">
            <mc:Choice xmlns:a14="http://schemas.microsoft.com/office/drawing/2010/main" Requires="a14">
              <p:sp>
                <p:nvSpPr>
                  <p:cNvPr id="1096" name="椭圆 1095"/>
                  <p:cNvSpPr/>
                  <p:nvPr/>
                </p:nvSpPr>
                <p:spPr>
                  <a:xfrm>
                    <a:off x="4599179" y="4488633"/>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𝟔</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96" name="椭圆 1095"/>
                  <p:cNvSpPr>
                    <a:spLocks noRot="1" noChangeAspect="1" noMove="1" noResize="1" noEditPoints="1" noAdjustHandles="1" noChangeArrowheads="1" noChangeShapeType="1" noTextEdit="1"/>
                  </p:cNvSpPr>
                  <p:nvPr/>
                </p:nvSpPr>
                <p:spPr>
                  <a:xfrm>
                    <a:off x="4599179" y="4488633"/>
                    <a:ext cx="205269" cy="205269"/>
                  </a:xfrm>
                  <a:prstGeom prst="ellipse">
                    <a:avLst/>
                  </a:prstGeom>
                  <a:blipFill rotWithShape="1">
                    <a:blip r:embed="rId13"/>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7" name="椭圆 1096"/>
                  <p:cNvSpPr/>
                  <p:nvPr/>
                </p:nvSpPr>
                <p:spPr>
                  <a:xfrm>
                    <a:off x="4859923"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97" name="椭圆 1096"/>
                  <p:cNvSpPr>
                    <a:spLocks noRot="1" noChangeAspect="1" noMove="1" noResize="1" noEditPoints="1" noAdjustHandles="1" noChangeArrowheads="1" noChangeShapeType="1" noTextEdit="1"/>
                  </p:cNvSpPr>
                  <p:nvPr/>
                </p:nvSpPr>
                <p:spPr>
                  <a:xfrm>
                    <a:off x="4859923" y="4488633"/>
                    <a:ext cx="205269" cy="205269"/>
                  </a:xfrm>
                  <a:prstGeom prst="ellipse">
                    <a:avLst/>
                  </a:prstGeom>
                  <a:blipFill rotWithShape="1">
                    <a:blip r:embed="rId21"/>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8" name="椭圆 1097"/>
                  <p:cNvSpPr/>
                  <p:nvPr/>
                </p:nvSpPr>
                <p:spPr>
                  <a:xfrm>
                    <a:off x="5120667"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98" name="椭圆 1097"/>
                  <p:cNvSpPr>
                    <a:spLocks noRot="1" noChangeAspect="1" noMove="1" noResize="1" noEditPoints="1" noAdjustHandles="1" noChangeArrowheads="1" noChangeShapeType="1" noTextEdit="1"/>
                  </p:cNvSpPr>
                  <p:nvPr/>
                </p:nvSpPr>
                <p:spPr>
                  <a:xfrm>
                    <a:off x="5120667" y="4488633"/>
                    <a:ext cx="205269" cy="205269"/>
                  </a:xfrm>
                  <a:prstGeom prst="ellipse">
                    <a:avLst/>
                  </a:prstGeom>
                  <a:blipFill rotWithShape="1">
                    <a:blip r:embed="rId21"/>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99" name="椭圆 1098"/>
                  <p:cNvSpPr/>
                  <p:nvPr/>
                </p:nvSpPr>
                <p:spPr>
                  <a:xfrm>
                    <a:off x="5381410"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99" name="椭圆 1098"/>
                  <p:cNvSpPr>
                    <a:spLocks noRot="1" noChangeAspect="1" noMove="1" noResize="1" noEditPoints="1" noAdjustHandles="1" noChangeArrowheads="1" noChangeShapeType="1" noTextEdit="1"/>
                  </p:cNvSpPr>
                  <p:nvPr/>
                </p:nvSpPr>
                <p:spPr>
                  <a:xfrm>
                    <a:off x="5381410" y="4488633"/>
                    <a:ext cx="205269" cy="205269"/>
                  </a:xfrm>
                  <a:prstGeom prst="ellipse">
                    <a:avLst/>
                  </a:prstGeom>
                  <a:blipFill rotWithShape="1">
                    <a:blip r:embed="rId21"/>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091" name="椭圆 1090"/>
                <p:cNvSpPr/>
                <p:nvPr/>
              </p:nvSpPr>
              <p:spPr>
                <a:xfrm>
                  <a:off x="5381410"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091" name="椭圆 1090"/>
                <p:cNvSpPr>
                  <a:spLocks noRot="1" noChangeAspect="1" noMove="1" noResize="1" noEditPoints="1" noAdjustHandles="1" noChangeArrowheads="1" noChangeShapeType="1" noTextEdit="1"/>
                </p:cNvSpPr>
                <p:nvPr/>
              </p:nvSpPr>
              <p:spPr>
                <a:xfrm>
                  <a:off x="5381410" y="4729009"/>
                  <a:ext cx="205269" cy="205269"/>
                </a:xfrm>
                <a:prstGeom prst="ellipse">
                  <a:avLst/>
                </a:prstGeom>
                <a:blipFill rotWithShape="1">
                  <a:blip r:embed="rId19"/>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092" name="连接符: 肘形 1091"/>
            <p:cNvCxnSpPr>
              <a:stCxn id="1080" idx="2"/>
              <a:endCxn id="1100" idx="0"/>
            </p:cNvCxnSpPr>
            <p:nvPr/>
          </p:nvCxnSpPr>
          <p:spPr>
            <a:xfrm rot="5400000">
              <a:off x="4808634" y="4134796"/>
              <a:ext cx="176646" cy="385883"/>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093" name="连接符: 肘形 1092"/>
            <p:cNvCxnSpPr>
              <a:stCxn id="1080" idx="2"/>
              <a:endCxn id="1101" idx="0"/>
            </p:cNvCxnSpPr>
            <p:nvPr/>
          </p:nvCxnSpPr>
          <p:spPr>
            <a:xfrm rot="5400000">
              <a:off x="4938355" y="4264517"/>
              <a:ext cx="176646" cy="126440"/>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094" name="连接符: 肘形 1093"/>
            <p:cNvCxnSpPr>
              <a:stCxn id="1080" idx="2"/>
              <a:endCxn id="1102" idx="0"/>
            </p:cNvCxnSpPr>
            <p:nvPr/>
          </p:nvCxnSpPr>
          <p:spPr>
            <a:xfrm rot="16200000" flipH="1">
              <a:off x="5068076" y="4261235"/>
              <a:ext cx="176646" cy="133003"/>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095" name="连接符: 肘形 1094"/>
            <p:cNvCxnSpPr>
              <a:stCxn id="1080" idx="2"/>
              <a:endCxn id="1103" idx="0"/>
            </p:cNvCxnSpPr>
            <p:nvPr/>
          </p:nvCxnSpPr>
          <p:spPr>
            <a:xfrm rot="16200000" flipH="1">
              <a:off x="5197798" y="4131513"/>
              <a:ext cx="176646" cy="392447"/>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62" name="组合 1161"/>
          <p:cNvGrpSpPr/>
          <p:nvPr/>
        </p:nvGrpSpPr>
        <p:grpSpPr>
          <a:xfrm>
            <a:off x="7889905" y="4028810"/>
            <a:ext cx="666800" cy="1667248"/>
            <a:chOff x="7889905" y="4028810"/>
            <a:chExt cx="666800" cy="1667248"/>
          </a:xfrm>
        </p:grpSpPr>
        <p:grpSp>
          <p:nvGrpSpPr>
            <p:cNvPr id="1131" name="组合 1130"/>
            <p:cNvGrpSpPr/>
            <p:nvPr/>
          </p:nvGrpSpPr>
          <p:grpSpPr>
            <a:xfrm>
              <a:off x="7963862" y="4416060"/>
              <a:ext cx="509722" cy="1279998"/>
              <a:chOff x="4578875" y="4416060"/>
              <a:chExt cx="509722" cy="1279998"/>
            </a:xfrm>
          </p:grpSpPr>
          <p:sp>
            <p:nvSpPr>
              <p:cNvPr id="1152" name="矩形: 圆角 1151"/>
              <p:cNvSpPr/>
              <p:nvPr/>
            </p:nvSpPr>
            <p:spPr>
              <a:xfrm>
                <a:off x="4578875" y="4416060"/>
                <a:ext cx="250279" cy="1279998"/>
              </a:xfrm>
              <a:prstGeom prst="roundRect">
                <a:avLst>
                  <a:gd name="adj" fmla="val 0"/>
                </a:avLst>
              </a:prstGeom>
              <a:gradFill>
                <a:gsLst>
                  <a:gs pos="0">
                    <a:schemeClr val="bg1"/>
                  </a:gs>
                  <a:gs pos="100000">
                    <a:schemeClr val="bg1">
                      <a:lumMod val="8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53" name="矩形: 圆角 1152"/>
              <p:cNvSpPr/>
              <p:nvPr/>
            </p:nvSpPr>
            <p:spPr>
              <a:xfrm>
                <a:off x="4838318" y="4416060"/>
                <a:ext cx="250279" cy="1279998"/>
              </a:xfrm>
              <a:prstGeom prst="roundRect">
                <a:avLst>
                  <a:gd name="adj" fmla="val 0"/>
                </a:avLst>
              </a:prstGeom>
              <a:gradFill>
                <a:gsLst>
                  <a:gs pos="0">
                    <a:schemeClr val="bg1"/>
                  </a:gs>
                  <a:gs pos="100000">
                    <a:schemeClr val="tx2">
                      <a:lumMod val="60000"/>
                      <a:lumOff val="4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1132" name="矩形: 圆角 1131"/>
            <p:cNvSpPr/>
            <p:nvPr/>
          </p:nvSpPr>
          <p:spPr>
            <a:xfrm>
              <a:off x="7889905" y="4028810"/>
              <a:ext cx="666800" cy="210604"/>
            </a:xfrm>
            <a:prstGeom prst="round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0 ,</a:t>
              </a:r>
              <a:r>
                <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 </a:t>
              </a:r>
              <a:r>
                <a:rPr kumimoji="0" lang="en-US" altLang="zh-CN"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0.5]</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133" name="椭圆 1132"/>
                <p:cNvSpPr/>
                <p:nvPr/>
              </p:nvSpPr>
              <p:spPr>
                <a:xfrm>
                  <a:off x="7984166" y="472900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𝟐</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33" name="椭圆 1132"/>
                <p:cNvSpPr>
                  <a:spLocks noRot="1" noChangeAspect="1" noMove="1" noResize="1" noEditPoints="1" noAdjustHandles="1" noChangeArrowheads="1" noChangeShapeType="1" noTextEdit="1"/>
                </p:cNvSpPr>
                <p:nvPr/>
              </p:nvSpPr>
              <p:spPr>
                <a:xfrm>
                  <a:off x="7984166" y="4729009"/>
                  <a:ext cx="205269" cy="205269"/>
                </a:xfrm>
                <a:prstGeom prst="ellipse">
                  <a:avLst/>
                </a:prstGeom>
                <a:blipFill rotWithShape="1">
                  <a:blip r:embed="rId6"/>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4" name="椭圆 1133"/>
                <p:cNvSpPr/>
                <p:nvPr/>
              </p:nvSpPr>
              <p:spPr>
                <a:xfrm>
                  <a:off x="7984166" y="4969385"/>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𝟒</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34" name="椭圆 1133"/>
                <p:cNvSpPr>
                  <a:spLocks noRot="1" noChangeAspect="1" noMove="1" noResize="1" noEditPoints="1" noAdjustHandles="1" noChangeArrowheads="1" noChangeShapeType="1" noTextEdit="1"/>
                </p:cNvSpPr>
                <p:nvPr/>
              </p:nvSpPr>
              <p:spPr>
                <a:xfrm>
                  <a:off x="7984166" y="4969385"/>
                  <a:ext cx="205269" cy="205269"/>
                </a:xfrm>
                <a:prstGeom prst="ellipse">
                  <a:avLst/>
                </a:prstGeom>
                <a:blipFill rotWithShape="1">
                  <a:blip r:embed="rId8"/>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5" name="椭圆 1134"/>
                <p:cNvSpPr/>
                <p:nvPr/>
              </p:nvSpPr>
              <p:spPr>
                <a:xfrm>
                  <a:off x="7984166" y="5209761"/>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𝟓</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35" name="椭圆 1134"/>
                <p:cNvSpPr>
                  <a:spLocks noRot="1" noChangeAspect="1" noMove="1" noResize="1" noEditPoints="1" noAdjustHandles="1" noChangeArrowheads="1" noChangeShapeType="1" noTextEdit="1"/>
                </p:cNvSpPr>
                <p:nvPr/>
              </p:nvSpPr>
              <p:spPr>
                <a:xfrm>
                  <a:off x="7984166" y="5209761"/>
                  <a:ext cx="205269" cy="205269"/>
                </a:xfrm>
                <a:prstGeom prst="ellipse">
                  <a:avLst/>
                </a:prstGeom>
                <a:blipFill rotWithShape="1">
                  <a:blip r:embed="rId9"/>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6" name="椭圆 1135"/>
                <p:cNvSpPr/>
                <p:nvPr/>
              </p:nvSpPr>
              <p:spPr>
                <a:xfrm>
                  <a:off x="7984166" y="5450136"/>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𝟔</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36" name="椭圆 1135"/>
                <p:cNvSpPr>
                  <a:spLocks noRot="1" noChangeAspect="1" noMove="1" noResize="1" noEditPoints="1" noAdjustHandles="1" noChangeArrowheads="1" noChangeShapeType="1" noTextEdit="1"/>
                </p:cNvSpPr>
                <p:nvPr/>
              </p:nvSpPr>
              <p:spPr>
                <a:xfrm>
                  <a:off x="7984166" y="5450136"/>
                  <a:ext cx="205269" cy="205269"/>
                </a:xfrm>
                <a:prstGeom prst="ellipse">
                  <a:avLst/>
                </a:prstGeom>
                <a:blipFill rotWithShape="1">
                  <a:blip r:embed="rId23"/>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7" name="椭圆 1136"/>
                <p:cNvSpPr/>
                <p:nvPr/>
              </p:nvSpPr>
              <p:spPr>
                <a:xfrm>
                  <a:off x="8244910"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𝟖</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37" name="椭圆 1136"/>
                <p:cNvSpPr>
                  <a:spLocks noRot="1" noChangeAspect="1" noMove="1" noResize="1" noEditPoints="1" noAdjustHandles="1" noChangeArrowheads="1" noChangeShapeType="1" noTextEdit="1"/>
                </p:cNvSpPr>
                <p:nvPr/>
              </p:nvSpPr>
              <p:spPr>
                <a:xfrm>
                  <a:off x="8244910" y="4729009"/>
                  <a:ext cx="205269" cy="205269"/>
                </a:xfrm>
                <a:prstGeom prst="ellipse">
                  <a:avLst/>
                </a:prstGeom>
                <a:blipFill rotWithShape="1">
                  <a:blip r:embed="rId18"/>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8" name="椭圆 1137"/>
                <p:cNvSpPr/>
                <p:nvPr/>
              </p:nvSpPr>
              <p:spPr>
                <a:xfrm>
                  <a:off x="8244910" y="4969385"/>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38" name="椭圆 1137"/>
                <p:cNvSpPr>
                  <a:spLocks noRot="1" noChangeAspect="1" noMove="1" noResize="1" noEditPoints="1" noAdjustHandles="1" noChangeArrowheads="1" noChangeShapeType="1" noTextEdit="1"/>
                </p:cNvSpPr>
                <p:nvPr/>
              </p:nvSpPr>
              <p:spPr>
                <a:xfrm>
                  <a:off x="8244910" y="4969385"/>
                  <a:ext cx="205269" cy="205269"/>
                </a:xfrm>
                <a:prstGeom prst="ellipse">
                  <a:avLst/>
                </a:prstGeom>
                <a:blipFill rotWithShape="1">
                  <a:blip r:embed="rId19"/>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39" name="椭圆 1138"/>
                <p:cNvSpPr/>
                <p:nvPr/>
              </p:nvSpPr>
              <p:spPr>
                <a:xfrm>
                  <a:off x="8244910" y="5209761"/>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000" b="1" i="1" u="none" strike="noStrike" kern="1200" cap="none" spc="0" normalizeH="0" baseline="0" noProof="0" dirty="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10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39" name="椭圆 1138"/>
                <p:cNvSpPr>
                  <a:spLocks noRot="1" noChangeAspect="1" noMove="1" noResize="1" noEditPoints="1" noAdjustHandles="1" noChangeArrowheads="1" noChangeShapeType="1" noTextEdit="1"/>
                </p:cNvSpPr>
                <p:nvPr/>
              </p:nvSpPr>
              <p:spPr>
                <a:xfrm>
                  <a:off x="8244910" y="5209761"/>
                  <a:ext cx="205269" cy="205269"/>
                </a:xfrm>
                <a:prstGeom prst="ellipse">
                  <a:avLst/>
                </a:prstGeom>
                <a:blipFill rotWithShape="1">
                  <a:blip r:embed="rId20"/>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8" name="椭圆 1147"/>
                <p:cNvSpPr/>
                <p:nvPr/>
              </p:nvSpPr>
              <p:spPr>
                <a:xfrm>
                  <a:off x="7984166" y="4488633"/>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𝟏</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48" name="椭圆 1147"/>
                <p:cNvSpPr>
                  <a:spLocks noRot="1" noChangeAspect="1" noMove="1" noResize="1" noEditPoints="1" noAdjustHandles="1" noChangeArrowheads="1" noChangeShapeType="1" noTextEdit="1"/>
                </p:cNvSpPr>
                <p:nvPr/>
              </p:nvSpPr>
              <p:spPr>
                <a:xfrm>
                  <a:off x="7984166" y="4488633"/>
                  <a:ext cx="205269" cy="205269"/>
                </a:xfrm>
                <a:prstGeom prst="ellipse">
                  <a:avLst/>
                </a:prstGeom>
                <a:blipFill rotWithShape="1">
                  <a:blip r:embed="rId5"/>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49" name="椭圆 1148"/>
                <p:cNvSpPr/>
                <p:nvPr/>
              </p:nvSpPr>
              <p:spPr>
                <a:xfrm>
                  <a:off x="8244910"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11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11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49" name="椭圆 1148"/>
                <p:cNvSpPr>
                  <a:spLocks noRot="1" noChangeAspect="1" noMove="1" noResize="1" noEditPoints="1" noAdjustHandles="1" noChangeArrowheads="1" noChangeShapeType="1" noTextEdit="1"/>
                </p:cNvSpPr>
                <p:nvPr/>
              </p:nvSpPr>
              <p:spPr>
                <a:xfrm>
                  <a:off x="8244910" y="4488633"/>
                  <a:ext cx="205269" cy="205269"/>
                </a:xfrm>
                <a:prstGeom prst="ellipse">
                  <a:avLst/>
                </a:prstGeom>
                <a:blipFill rotWithShape="1">
                  <a:blip r:embed="rId21"/>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cxnSp>
          <p:nvCxnSpPr>
            <p:cNvPr id="1144" name="连接符: 肘形 1143"/>
            <p:cNvCxnSpPr>
              <a:stCxn id="1132" idx="2"/>
              <a:endCxn id="1152" idx="0"/>
            </p:cNvCxnSpPr>
            <p:nvPr/>
          </p:nvCxnSpPr>
          <p:spPr>
            <a:xfrm rot="5400000">
              <a:off x="8067831" y="4260586"/>
              <a:ext cx="176646" cy="134303"/>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145" name="连接符: 肘形 1144"/>
            <p:cNvCxnSpPr>
              <a:stCxn id="1132" idx="2"/>
              <a:endCxn id="1153" idx="0"/>
            </p:cNvCxnSpPr>
            <p:nvPr/>
          </p:nvCxnSpPr>
          <p:spPr>
            <a:xfrm rot="16200000" flipH="1">
              <a:off x="8197552" y="4265167"/>
              <a:ext cx="176646" cy="125140"/>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63" name="组合 1162"/>
          <p:cNvGrpSpPr/>
          <p:nvPr/>
        </p:nvGrpSpPr>
        <p:grpSpPr>
          <a:xfrm>
            <a:off x="9180372" y="2493656"/>
            <a:ext cx="2568716" cy="3658563"/>
            <a:chOff x="9180372" y="2493656"/>
            <a:chExt cx="2568716" cy="3658563"/>
          </a:xfrm>
        </p:grpSpPr>
        <p:sp>
          <p:nvSpPr>
            <p:cNvPr id="1164" name="矩形: 圆角 1163"/>
            <p:cNvSpPr/>
            <p:nvPr/>
          </p:nvSpPr>
          <p:spPr>
            <a:xfrm>
              <a:off x="9180373" y="3679440"/>
              <a:ext cx="2568715" cy="2284453"/>
            </a:xfrm>
            <a:prstGeom prst="roundRect">
              <a:avLst>
                <a:gd name="adj" fmla="val 2254"/>
              </a:avLst>
            </a:prstGeom>
            <a:noFill/>
            <a:ln w="1270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65" name="矩形: 圆角 1164"/>
            <p:cNvSpPr/>
            <p:nvPr/>
          </p:nvSpPr>
          <p:spPr>
            <a:xfrm>
              <a:off x="9684392" y="5789391"/>
              <a:ext cx="1560676" cy="362828"/>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索引压缩</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166" name="矩形: 圆角 1165"/>
            <p:cNvSpPr/>
            <p:nvPr/>
          </p:nvSpPr>
          <p:spPr>
            <a:xfrm>
              <a:off x="9180372" y="2493656"/>
              <a:ext cx="2568715" cy="853801"/>
            </a:xfrm>
            <a:prstGeom prst="roundRect">
              <a:avLst>
                <a:gd name="adj" fmla="val 6803"/>
              </a:avLst>
            </a:prstGeom>
            <a:gradFill>
              <a:gsLst>
                <a:gs pos="0">
                  <a:schemeClr val="bg1"/>
                </a:gs>
                <a:gs pos="83000">
                  <a:schemeClr val="accent3">
                    <a:lumMod val="20000"/>
                    <a:lumOff val="80000"/>
                  </a:schemeClr>
                </a:gs>
              </a:gsLst>
              <a:lin ang="5400000" scaled="1"/>
            </a:gra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mc:AlternateContent xmlns:mc="http://schemas.openxmlformats.org/markup-compatibility/2006">
          <mc:Choice xmlns:a14="http://schemas.microsoft.com/office/drawing/2010/main" Requires="a14">
            <p:sp>
              <p:nvSpPr>
                <p:cNvPr id="1167" name="文本框 1166"/>
                <p:cNvSpPr txBox="1"/>
                <p:nvPr/>
              </p:nvSpPr>
              <p:spPr>
                <a:xfrm>
                  <a:off x="10161460" y="2676389"/>
                  <a:ext cx="1421066" cy="461665"/>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400" b="1" i="1" u="none" strike="noStrike" kern="1200" cap="none" spc="0" normalizeH="0" baseline="0" noProof="0" dirty="0" smtClean="0">
                            <a:ln>
                              <a:noFill/>
                            </a:ln>
                            <a:solidFill>
                              <a:srgbClr val="003A98"/>
                            </a:solidFill>
                            <a:effectLst/>
                            <a:uLnTx/>
                            <a:uFillTx/>
                            <a:latin typeface="Cambria Math" panose="02040503050406030204" pitchFamily="18" charset="0"/>
                            <a:cs typeface="+mn-cs"/>
                            <a:sym typeface="+mn-ea"/>
                          </a:rPr>
                          <m:t>𝜼</m:t>
                        </m:r>
                        <m:r>
                          <a:rPr kumimoji="0" lang="en-US" altLang="zh-CN" sz="2400" b="1" i="1" u="none" strike="noStrike" kern="1200" cap="none" spc="0" normalizeH="0" baseline="0" noProof="0" dirty="0">
                            <a:ln>
                              <a:noFill/>
                            </a:ln>
                            <a:solidFill>
                              <a:srgbClr val="003A98"/>
                            </a:solidFill>
                            <a:effectLst/>
                            <a:uLnTx/>
                            <a:uFillTx/>
                            <a:latin typeface="Cambria Math" panose="02040503050406030204" pitchFamily="18" charset="0"/>
                            <a:cs typeface="+mn-cs"/>
                            <a:sym typeface="+mn-ea"/>
                          </a:rPr>
                          <m:t>=</m:t>
                        </m:r>
                        <m:r>
                          <a:rPr kumimoji="0" lang="en-US" altLang="zh-CN" sz="2400" b="1" i="1" u="none" strike="noStrike" kern="1200" cap="none" spc="0" normalizeH="0" baseline="0" noProof="0" dirty="0">
                            <a:ln>
                              <a:noFill/>
                            </a:ln>
                            <a:solidFill>
                              <a:srgbClr val="003A98"/>
                            </a:solidFill>
                            <a:effectLst/>
                            <a:uLnTx/>
                            <a:uFillTx/>
                            <a:latin typeface="Cambria Math" panose="02040503050406030204" pitchFamily="18" charset="0"/>
                            <a:cs typeface="+mn-cs"/>
                            <a:sym typeface="+mn-ea"/>
                          </a:rPr>
                          <m:t>𝟎</m:t>
                        </m:r>
                        <m:r>
                          <a:rPr kumimoji="0" lang="en-US" altLang="zh-CN" sz="2400" b="1" i="1" u="none" strike="noStrike" kern="1200" cap="none" spc="0" normalizeH="0" baseline="0" noProof="0" dirty="0">
                            <a:ln>
                              <a:noFill/>
                            </a:ln>
                            <a:solidFill>
                              <a:srgbClr val="003A98"/>
                            </a:solidFill>
                            <a:effectLst/>
                            <a:uLnTx/>
                            <a:uFillTx/>
                            <a:latin typeface="Cambria Math" panose="02040503050406030204" pitchFamily="18" charset="0"/>
                            <a:cs typeface="+mn-cs"/>
                            <a:sym typeface="+mn-ea"/>
                          </a:rPr>
                          <m:t>.</m:t>
                        </m:r>
                        <m:r>
                          <a:rPr kumimoji="0" lang="en-US" altLang="zh-CN" sz="2400" b="1" i="1" u="none" strike="noStrike" kern="1200" cap="none" spc="0" normalizeH="0" baseline="0" noProof="0" dirty="0">
                            <a:ln>
                              <a:noFill/>
                            </a:ln>
                            <a:solidFill>
                              <a:srgbClr val="003A98"/>
                            </a:solidFill>
                            <a:effectLst/>
                            <a:uLnTx/>
                            <a:uFillTx/>
                            <a:latin typeface="Cambria Math" panose="02040503050406030204" pitchFamily="18" charset="0"/>
                            <a:cs typeface="+mn-cs"/>
                            <a:sym typeface="+mn-ea"/>
                          </a:rPr>
                          <m:t>𝟓</m:t>
                        </m:r>
                      </m:oMath>
                    </m:oMathPara>
                  </a14:m>
                  <a:endParaRPr kumimoji="0" lang="en-US" altLang="zh-CN" sz="2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sym typeface="+mn-ea"/>
                  </a:endParaRPr>
                </a:p>
              </p:txBody>
            </p:sp>
          </mc:Choice>
          <mc:Fallback>
            <p:sp>
              <p:nvSpPr>
                <p:cNvPr id="1167" name="文本框 1166"/>
                <p:cNvSpPr txBox="1">
                  <a:spLocks noRot="1" noChangeAspect="1" noMove="1" noResize="1" noEditPoints="1" noAdjustHandles="1" noChangeArrowheads="1" noChangeShapeType="1" noTextEdit="1"/>
                </p:cNvSpPr>
                <p:nvPr/>
              </p:nvSpPr>
              <p:spPr>
                <a:xfrm>
                  <a:off x="10161460" y="2676389"/>
                  <a:ext cx="1421066" cy="461665"/>
                </a:xfrm>
                <a:prstGeom prst="rect">
                  <a:avLst/>
                </a:prstGeom>
                <a:blipFill rotWithShape="1">
                  <a:blip r:embed="rId24"/>
                </a:blipFill>
              </p:spPr>
              <p:txBody>
                <a:bodyPr/>
                <a:lstStyle/>
                <a:p>
                  <a:r>
                    <a:rPr lang="zh-CN" altLang="en-US">
                      <a:noFill/>
                    </a:rPr>
                    <a:t> </a:t>
                  </a:r>
                </a:p>
              </p:txBody>
            </p:sp>
          </mc:Fallback>
        </mc:AlternateContent>
        <p:grpSp>
          <p:nvGrpSpPr>
            <p:cNvPr id="1168" name="组合 1167"/>
            <p:cNvGrpSpPr/>
            <p:nvPr/>
          </p:nvGrpSpPr>
          <p:grpSpPr>
            <a:xfrm>
              <a:off x="9435028" y="2649377"/>
              <a:ext cx="696698" cy="581625"/>
              <a:chOff x="9319204" y="2657880"/>
              <a:chExt cx="878616" cy="733496"/>
            </a:xfrm>
          </p:grpSpPr>
          <p:pic>
            <p:nvPicPr>
              <p:cNvPr id="1245" name="Picture 2" descr="数据库,存储图标ICON资源免费下载，数据库,存储图标可编辑矢量ICON免费下载"/>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319204" y="2657880"/>
                <a:ext cx="616330" cy="616330"/>
              </a:xfrm>
              <a:prstGeom prst="rect">
                <a:avLst/>
              </a:prstGeom>
              <a:noFill/>
              <a:extLst>
                <a:ext uri="{909E8E84-426E-40DD-AFC4-6F175D3DCCD1}">
                  <a14:hiddenFill xmlns:a14="http://schemas.microsoft.com/office/drawing/2010/main">
                    <a:solidFill>
                      <a:srgbClr val="FFFFFF"/>
                    </a:solidFill>
                  </a14:hiddenFill>
                </a:ext>
              </a:extLst>
            </p:spPr>
          </p:pic>
          <p:pic>
            <p:nvPicPr>
              <p:cNvPr id="1246" name="Picture 4" descr="放大镜系列-PNG-图标-素材中国-online.sccnn.com"/>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9689459" y="2883015"/>
                <a:ext cx="508361" cy="508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9" name="组合 1168"/>
            <p:cNvGrpSpPr/>
            <p:nvPr/>
          </p:nvGrpSpPr>
          <p:grpSpPr>
            <a:xfrm>
              <a:off x="9296400" y="3919792"/>
              <a:ext cx="2387167" cy="1653841"/>
              <a:chOff x="8980192" y="3844915"/>
              <a:chExt cx="2670073" cy="1849840"/>
            </a:xfrm>
          </p:grpSpPr>
          <p:grpSp>
            <p:nvGrpSpPr>
              <p:cNvPr id="1172" name="组合 1171"/>
              <p:cNvGrpSpPr/>
              <p:nvPr/>
            </p:nvGrpSpPr>
            <p:grpSpPr>
              <a:xfrm>
                <a:off x="10362212" y="3844915"/>
                <a:ext cx="1288053" cy="1849840"/>
                <a:chOff x="10375825" y="4028810"/>
                <a:chExt cx="1288053" cy="1849840"/>
              </a:xfrm>
            </p:grpSpPr>
            <p:sp>
              <p:nvSpPr>
                <p:cNvPr id="1208" name="矩形: 圆角 1207"/>
                <p:cNvSpPr/>
                <p:nvPr/>
              </p:nvSpPr>
              <p:spPr>
                <a:xfrm>
                  <a:off x="10924128" y="4028810"/>
                  <a:ext cx="444328" cy="210604"/>
                </a:xfrm>
                <a:prstGeom prst="round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en-US" altLang="zh-CN"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 </a:t>
                  </a:r>
                  <a:r>
                    <a:rPr kumimoji="0" lang="en-US" altLang="zh-CN" sz="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zh-CN" altLang="en-US" sz="600" b="1" i="0"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mn-cs"/>
                    </a:rPr>
                    <a:t> </a:t>
                  </a:r>
                  <a:r>
                    <a:rPr kumimoji="0" lang="en-US" altLang="zh-CN"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0.5]</a:t>
                  </a:r>
                  <a:endParaRPr kumimoji="0"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grpSp>
              <p:nvGrpSpPr>
                <p:cNvPr id="1209" name="组合 1208"/>
                <p:cNvGrpSpPr/>
                <p:nvPr/>
              </p:nvGrpSpPr>
              <p:grpSpPr>
                <a:xfrm>
                  <a:off x="10635269" y="4416060"/>
                  <a:ext cx="250279" cy="1279998"/>
                  <a:chOff x="10635269" y="4416060"/>
                  <a:chExt cx="250279" cy="1279998"/>
                </a:xfrm>
              </p:grpSpPr>
              <p:grpSp>
                <p:nvGrpSpPr>
                  <p:cNvPr id="1238" name="组合 1237"/>
                  <p:cNvGrpSpPr/>
                  <p:nvPr/>
                </p:nvGrpSpPr>
                <p:grpSpPr>
                  <a:xfrm>
                    <a:off x="10635269" y="4416060"/>
                    <a:ext cx="250279" cy="1279998"/>
                    <a:chOff x="10635269" y="4416060"/>
                    <a:chExt cx="250279" cy="1279998"/>
                  </a:xfrm>
                </p:grpSpPr>
                <p:sp>
                  <p:nvSpPr>
                    <p:cNvPr id="1240" name="矩形: 圆角 1239"/>
                    <p:cNvSpPr/>
                    <p:nvPr/>
                  </p:nvSpPr>
                  <p:spPr>
                    <a:xfrm>
                      <a:off x="10635269" y="4416060"/>
                      <a:ext cx="250279" cy="1279998"/>
                    </a:xfrm>
                    <a:prstGeom prst="roundRect">
                      <a:avLst>
                        <a:gd name="adj" fmla="val 0"/>
                      </a:avLst>
                    </a:prstGeom>
                    <a:gradFill>
                      <a:gsLst>
                        <a:gs pos="0">
                          <a:schemeClr val="bg1"/>
                        </a:gs>
                        <a:gs pos="100000">
                          <a:schemeClr val="tx2">
                            <a:lumMod val="60000"/>
                            <a:lumOff val="4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241" name="椭圆 1240"/>
                        <p:cNvSpPr/>
                        <p:nvPr/>
                      </p:nvSpPr>
                      <p:spPr>
                        <a:xfrm>
                          <a:off x="10655573" y="472900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𝟗</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41" name="椭圆 1240"/>
                        <p:cNvSpPr>
                          <a:spLocks noRot="1" noChangeAspect="1" noMove="1" noResize="1" noEditPoints="1" noAdjustHandles="1" noChangeArrowheads="1" noChangeShapeType="1" noTextEdit="1"/>
                        </p:cNvSpPr>
                        <p:nvPr/>
                      </p:nvSpPr>
                      <p:spPr>
                        <a:xfrm>
                          <a:off x="10655573" y="4729009"/>
                          <a:ext cx="205269" cy="205269"/>
                        </a:xfrm>
                        <a:prstGeom prst="ellipse">
                          <a:avLst/>
                        </a:prstGeom>
                        <a:blipFill rotWithShape="1">
                          <a:blip r:embed="rId27"/>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42" name="椭圆 1241"/>
                        <p:cNvSpPr/>
                        <p:nvPr/>
                      </p:nvSpPr>
                      <p:spPr>
                        <a:xfrm>
                          <a:off x="10655573" y="4969385"/>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6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6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6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6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42" name="椭圆 1241"/>
                        <p:cNvSpPr>
                          <a:spLocks noRot="1" noChangeAspect="1" noMove="1" noResize="1" noEditPoints="1" noAdjustHandles="1" noChangeArrowheads="1" noChangeShapeType="1" noTextEdit="1"/>
                        </p:cNvSpPr>
                        <p:nvPr/>
                      </p:nvSpPr>
                      <p:spPr>
                        <a:xfrm>
                          <a:off x="10655573" y="4969385"/>
                          <a:ext cx="205269" cy="205269"/>
                        </a:xfrm>
                        <a:prstGeom prst="ellipse">
                          <a:avLst/>
                        </a:prstGeom>
                        <a:blipFill rotWithShape="1">
                          <a:blip r:embed="rId28"/>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43" name="椭圆 1242"/>
                        <p:cNvSpPr/>
                        <p:nvPr/>
                      </p:nvSpPr>
                      <p:spPr>
                        <a:xfrm>
                          <a:off x="10655573" y="5209761"/>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𝟗</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43" name="椭圆 1242"/>
                        <p:cNvSpPr>
                          <a:spLocks noRot="1" noChangeAspect="1" noMove="1" noResize="1" noEditPoints="1" noAdjustHandles="1" noChangeArrowheads="1" noChangeShapeType="1" noTextEdit="1"/>
                        </p:cNvSpPr>
                        <p:nvPr/>
                      </p:nvSpPr>
                      <p:spPr>
                        <a:xfrm>
                          <a:off x="10655573" y="5209761"/>
                          <a:ext cx="205269" cy="205269"/>
                        </a:xfrm>
                        <a:prstGeom prst="ellipse">
                          <a:avLst/>
                        </a:prstGeom>
                        <a:blipFill rotWithShape="1">
                          <a:blip r:embed="rId27"/>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44" name="椭圆 1243"/>
                        <p:cNvSpPr/>
                        <p:nvPr/>
                      </p:nvSpPr>
                      <p:spPr>
                        <a:xfrm>
                          <a:off x="10655573" y="5450136"/>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7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7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7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7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44" name="椭圆 1243"/>
                        <p:cNvSpPr>
                          <a:spLocks noRot="1" noChangeAspect="1" noMove="1" noResize="1" noEditPoints="1" noAdjustHandles="1" noChangeArrowheads="1" noChangeShapeType="1" noTextEdit="1"/>
                        </p:cNvSpPr>
                        <p:nvPr/>
                      </p:nvSpPr>
                      <p:spPr>
                        <a:xfrm>
                          <a:off x="10655573" y="5450136"/>
                          <a:ext cx="205269" cy="205269"/>
                        </a:xfrm>
                        <a:prstGeom prst="ellipse">
                          <a:avLst/>
                        </a:prstGeom>
                        <a:blipFill rotWithShape="1">
                          <a:blip r:embed="rId29"/>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239" name="椭圆 1238"/>
                      <p:cNvSpPr/>
                      <p:nvPr/>
                    </p:nvSpPr>
                    <p:spPr>
                      <a:xfrm>
                        <a:off x="10655573" y="4488633"/>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𝟖</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39" name="椭圆 1238"/>
                      <p:cNvSpPr>
                        <a:spLocks noRot="1" noChangeAspect="1" noMove="1" noResize="1" noEditPoints="1" noAdjustHandles="1" noChangeArrowheads="1" noChangeShapeType="1" noTextEdit="1"/>
                      </p:cNvSpPr>
                      <p:nvPr/>
                    </p:nvSpPr>
                    <p:spPr>
                      <a:xfrm>
                        <a:off x="10655573" y="4488633"/>
                        <a:ext cx="205269" cy="205269"/>
                      </a:xfrm>
                      <a:prstGeom prst="ellipse">
                        <a:avLst/>
                      </a:prstGeom>
                      <a:blipFill rotWithShape="1">
                        <a:blip r:embed="rId30"/>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grpSp>
              <p:nvGrpSpPr>
                <p:cNvPr id="1210" name="组合 1209"/>
                <p:cNvGrpSpPr/>
                <p:nvPr/>
              </p:nvGrpSpPr>
              <p:grpSpPr>
                <a:xfrm>
                  <a:off x="10894712" y="4416060"/>
                  <a:ext cx="250279" cy="1279998"/>
                  <a:chOff x="10894712" y="4416060"/>
                  <a:chExt cx="250279" cy="1279998"/>
                </a:xfrm>
              </p:grpSpPr>
              <p:sp>
                <p:nvSpPr>
                  <p:cNvPr id="1233" name="矩形: 圆角 1232"/>
                  <p:cNvSpPr/>
                  <p:nvPr/>
                </p:nvSpPr>
                <p:spPr>
                  <a:xfrm>
                    <a:off x="10894712" y="4416060"/>
                    <a:ext cx="250279" cy="1279998"/>
                  </a:xfrm>
                  <a:prstGeom prst="roundRect">
                    <a:avLst>
                      <a:gd name="adj" fmla="val 0"/>
                    </a:avLst>
                  </a:prstGeom>
                  <a:gradFill>
                    <a:gsLst>
                      <a:gs pos="0">
                        <a:schemeClr val="bg1"/>
                      </a:gs>
                      <a:gs pos="100000">
                        <a:schemeClr val="bg1">
                          <a:lumMod val="8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234" name="椭圆 1233"/>
                      <p:cNvSpPr/>
                      <p:nvPr/>
                    </p:nvSpPr>
                    <p:spPr>
                      <a:xfrm>
                        <a:off x="10916317"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𝟖</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34" name="椭圆 1233"/>
                      <p:cNvSpPr>
                        <a:spLocks noRot="1" noChangeAspect="1" noMove="1" noResize="1" noEditPoints="1" noAdjustHandles="1" noChangeArrowheads="1" noChangeShapeType="1" noTextEdit="1"/>
                      </p:cNvSpPr>
                      <p:nvPr/>
                    </p:nvSpPr>
                    <p:spPr>
                      <a:xfrm>
                        <a:off x="10916317" y="4729009"/>
                        <a:ext cx="205269" cy="205269"/>
                      </a:xfrm>
                      <a:prstGeom prst="ellipse">
                        <a:avLst/>
                      </a:prstGeom>
                      <a:blipFill rotWithShape="1">
                        <a:blip r:embed="rId31"/>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35" name="椭圆 1234"/>
                      <p:cNvSpPr/>
                      <p:nvPr/>
                    </p:nvSpPr>
                    <p:spPr>
                      <a:xfrm>
                        <a:off x="10916317" y="4969385"/>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𝟗</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35" name="椭圆 1234"/>
                      <p:cNvSpPr>
                        <a:spLocks noRot="1" noChangeAspect="1" noMove="1" noResize="1" noEditPoints="1" noAdjustHandles="1" noChangeArrowheads="1" noChangeShapeType="1" noTextEdit="1"/>
                      </p:cNvSpPr>
                      <p:nvPr/>
                    </p:nvSpPr>
                    <p:spPr>
                      <a:xfrm>
                        <a:off x="10916317" y="4969385"/>
                        <a:ext cx="205269" cy="205269"/>
                      </a:xfrm>
                      <a:prstGeom prst="ellipse">
                        <a:avLst/>
                      </a:prstGeom>
                      <a:blipFill rotWithShape="1">
                        <a:blip r:embed="rId32"/>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36" name="椭圆 1235"/>
                      <p:cNvSpPr/>
                      <p:nvPr/>
                    </p:nvSpPr>
                    <p:spPr>
                      <a:xfrm>
                        <a:off x="10916317" y="5209761"/>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7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7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7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7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36" name="椭圆 1235"/>
                      <p:cNvSpPr>
                        <a:spLocks noRot="1" noChangeAspect="1" noMove="1" noResize="1" noEditPoints="1" noAdjustHandles="1" noChangeArrowheads="1" noChangeShapeType="1" noTextEdit="1"/>
                      </p:cNvSpPr>
                      <p:nvPr/>
                    </p:nvSpPr>
                    <p:spPr>
                      <a:xfrm>
                        <a:off x="10916317" y="5209761"/>
                        <a:ext cx="205269" cy="205269"/>
                      </a:xfrm>
                      <a:prstGeom prst="ellipse">
                        <a:avLst/>
                      </a:prstGeom>
                      <a:blipFill rotWithShape="1">
                        <a:blip r:embed="rId33"/>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37" name="椭圆 1236"/>
                      <p:cNvSpPr/>
                      <p:nvPr/>
                    </p:nvSpPr>
                    <p:spPr>
                      <a:xfrm>
                        <a:off x="10916317"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𝟕</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37" name="椭圆 1236"/>
                      <p:cNvSpPr>
                        <a:spLocks noRot="1" noChangeAspect="1" noMove="1" noResize="1" noEditPoints="1" noAdjustHandles="1" noChangeArrowheads="1" noChangeShapeType="1" noTextEdit="1"/>
                      </p:cNvSpPr>
                      <p:nvPr/>
                    </p:nvSpPr>
                    <p:spPr>
                      <a:xfrm>
                        <a:off x="10916317" y="4488633"/>
                        <a:ext cx="205269" cy="205269"/>
                      </a:xfrm>
                      <a:prstGeom prst="ellipse">
                        <a:avLst/>
                      </a:prstGeom>
                      <a:blipFill rotWithShape="1">
                        <a:blip r:embed="rId34"/>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grpSp>
              <p:nvGrpSpPr>
                <p:cNvPr id="1211" name="组合 1210"/>
                <p:cNvGrpSpPr/>
                <p:nvPr/>
              </p:nvGrpSpPr>
              <p:grpSpPr>
                <a:xfrm>
                  <a:off x="11154155" y="4416060"/>
                  <a:ext cx="250279" cy="1279998"/>
                  <a:chOff x="11154155" y="4416060"/>
                  <a:chExt cx="250279" cy="1279998"/>
                </a:xfrm>
              </p:grpSpPr>
              <p:sp>
                <p:nvSpPr>
                  <p:cNvPr id="1229" name="矩形: 圆角 1228"/>
                  <p:cNvSpPr/>
                  <p:nvPr/>
                </p:nvSpPr>
                <p:spPr>
                  <a:xfrm>
                    <a:off x="11154155" y="4416060"/>
                    <a:ext cx="250279" cy="1279998"/>
                  </a:xfrm>
                  <a:prstGeom prst="roundRect">
                    <a:avLst>
                      <a:gd name="adj" fmla="val 0"/>
                    </a:avLst>
                  </a:prstGeom>
                  <a:gradFill>
                    <a:gsLst>
                      <a:gs pos="0">
                        <a:schemeClr val="bg1"/>
                      </a:gs>
                      <a:gs pos="100000">
                        <a:schemeClr val="tx2">
                          <a:lumMod val="60000"/>
                          <a:lumOff val="4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230" name="椭圆 1229"/>
                      <p:cNvSpPr/>
                      <p:nvPr/>
                    </p:nvSpPr>
                    <p:spPr>
                      <a:xfrm>
                        <a:off x="11177061"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𝟗</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30" name="椭圆 1229"/>
                      <p:cNvSpPr>
                        <a:spLocks noRot="1" noChangeAspect="1" noMove="1" noResize="1" noEditPoints="1" noAdjustHandles="1" noChangeArrowheads="1" noChangeShapeType="1" noTextEdit="1"/>
                      </p:cNvSpPr>
                      <p:nvPr/>
                    </p:nvSpPr>
                    <p:spPr>
                      <a:xfrm>
                        <a:off x="11177061" y="4729009"/>
                        <a:ext cx="205269" cy="205269"/>
                      </a:xfrm>
                      <a:prstGeom prst="ellipse">
                        <a:avLst/>
                      </a:prstGeom>
                      <a:blipFill rotWithShape="1">
                        <a:blip r:embed="rId32"/>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31" name="椭圆 1230"/>
                      <p:cNvSpPr/>
                      <p:nvPr/>
                    </p:nvSpPr>
                    <p:spPr>
                      <a:xfrm>
                        <a:off x="11177061" y="4969385"/>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7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7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7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7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31" name="椭圆 1230"/>
                      <p:cNvSpPr>
                        <a:spLocks noRot="1" noChangeAspect="1" noMove="1" noResize="1" noEditPoints="1" noAdjustHandles="1" noChangeArrowheads="1" noChangeShapeType="1" noTextEdit="1"/>
                      </p:cNvSpPr>
                      <p:nvPr/>
                    </p:nvSpPr>
                    <p:spPr>
                      <a:xfrm>
                        <a:off x="11177061" y="4969385"/>
                        <a:ext cx="205269" cy="205269"/>
                      </a:xfrm>
                      <a:prstGeom prst="ellipse">
                        <a:avLst/>
                      </a:prstGeom>
                      <a:blipFill rotWithShape="1">
                        <a:blip r:embed="rId33"/>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32" name="椭圆 1231"/>
                      <p:cNvSpPr/>
                      <p:nvPr/>
                    </p:nvSpPr>
                    <p:spPr>
                      <a:xfrm>
                        <a:off x="11177061"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𝟕</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32" name="椭圆 1231"/>
                      <p:cNvSpPr>
                        <a:spLocks noRot="1" noChangeAspect="1" noMove="1" noResize="1" noEditPoints="1" noAdjustHandles="1" noChangeArrowheads="1" noChangeShapeType="1" noTextEdit="1"/>
                      </p:cNvSpPr>
                      <p:nvPr/>
                    </p:nvSpPr>
                    <p:spPr>
                      <a:xfrm>
                        <a:off x="11177061" y="4488633"/>
                        <a:ext cx="205269" cy="205269"/>
                      </a:xfrm>
                      <a:prstGeom prst="ellipse">
                        <a:avLst/>
                      </a:prstGeom>
                      <a:blipFill rotWithShape="1">
                        <a:blip r:embed="rId34"/>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grpSp>
              <p:nvGrpSpPr>
                <p:cNvPr id="1212" name="组合 1211"/>
                <p:cNvGrpSpPr/>
                <p:nvPr/>
              </p:nvGrpSpPr>
              <p:grpSpPr>
                <a:xfrm>
                  <a:off x="11413599" y="4416060"/>
                  <a:ext cx="250279" cy="1279998"/>
                  <a:chOff x="11413599" y="4416060"/>
                  <a:chExt cx="250279" cy="1279998"/>
                </a:xfrm>
              </p:grpSpPr>
              <p:sp>
                <p:nvSpPr>
                  <p:cNvPr id="1226" name="矩形: 圆角 1225"/>
                  <p:cNvSpPr/>
                  <p:nvPr/>
                </p:nvSpPr>
                <p:spPr>
                  <a:xfrm>
                    <a:off x="11413599" y="4416060"/>
                    <a:ext cx="250279" cy="1279998"/>
                  </a:xfrm>
                  <a:prstGeom prst="roundRect">
                    <a:avLst>
                      <a:gd name="adj" fmla="val 0"/>
                    </a:avLst>
                  </a:prstGeom>
                  <a:gradFill>
                    <a:gsLst>
                      <a:gs pos="0">
                        <a:schemeClr val="bg1"/>
                      </a:gs>
                      <a:gs pos="100000">
                        <a:schemeClr val="bg1">
                          <a:lumMod val="8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227" name="椭圆 1226"/>
                      <p:cNvSpPr/>
                      <p:nvPr/>
                    </p:nvSpPr>
                    <p:spPr>
                      <a:xfrm>
                        <a:off x="11437804" y="4488633"/>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𝟕</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27" name="椭圆 1226"/>
                      <p:cNvSpPr>
                        <a:spLocks noRot="1" noChangeAspect="1" noMove="1" noResize="1" noEditPoints="1" noAdjustHandles="1" noChangeArrowheads="1" noChangeShapeType="1" noTextEdit="1"/>
                      </p:cNvSpPr>
                      <p:nvPr/>
                    </p:nvSpPr>
                    <p:spPr>
                      <a:xfrm>
                        <a:off x="11437804" y="4488633"/>
                        <a:ext cx="205269" cy="205269"/>
                      </a:xfrm>
                      <a:prstGeom prst="ellipse">
                        <a:avLst/>
                      </a:prstGeom>
                      <a:blipFill rotWithShape="1">
                        <a:blip r:embed="rId34"/>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8" name="椭圆 1227"/>
                      <p:cNvSpPr/>
                      <p:nvPr/>
                    </p:nvSpPr>
                    <p:spPr>
                      <a:xfrm>
                        <a:off x="11437804" y="4729009"/>
                        <a:ext cx="205269" cy="205269"/>
                      </a:xfrm>
                      <a:prstGeom prst="ellipse">
                        <a:avLst/>
                      </a:prstGeom>
                      <a:solidFill>
                        <a:schemeClr val="bg1"/>
                      </a:solid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𝟗</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28" name="椭圆 1227"/>
                      <p:cNvSpPr>
                        <a:spLocks noRot="1" noChangeAspect="1" noMove="1" noResize="1" noEditPoints="1" noAdjustHandles="1" noChangeArrowheads="1" noChangeShapeType="1" noTextEdit="1"/>
                      </p:cNvSpPr>
                      <p:nvPr/>
                    </p:nvSpPr>
                    <p:spPr>
                      <a:xfrm>
                        <a:off x="11437804" y="4729009"/>
                        <a:ext cx="205269" cy="205269"/>
                      </a:xfrm>
                      <a:prstGeom prst="ellipse">
                        <a:avLst/>
                      </a:prstGeom>
                      <a:blipFill rotWithShape="1">
                        <a:blip r:embed="rId32"/>
                      </a:blipFill>
                      <a:ln w="6350">
                        <a:prstDash val="sysDash"/>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cxnSp>
              <p:nvCxnSpPr>
                <p:cNvPr id="1213" name="连接符: 肘形 1212"/>
                <p:cNvCxnSpPr>
                  <a:stCxn id="1208" idx="2"/>
                  <a:endCxn id="1240" idx="0"/>
                </p:cNvCxnSpPr>
                <p:nvPr/>
              </p:nvCxnSpPr>
              <p:spPr>
                <a:xfrm rot="5400000">
                  <a:off x="10865028" y="4134796"/>
                  <a:ext cx="176646" cy="385883"/>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214" name="连接符: 肘形 1213"/>
                <p:cNvCxnSpPr>
                  <a:stCxn id="1208" idx="2"/>
                  <a:endCxn id="1233" idx="0"/>
                </p:cNvCxnSpPr>
                <p:nvPr/>
              </p:nvCxnSpPr>
              <p:spPr>
                <a:xfrm rot="5400000">
                  <a:off x="10994749" y="4264517"/>
                  <a:ext cx="176646" cy="126440"/>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215" name="连接符: 肘形 1214"/>
                <p:cNvCxnSpPr>
                  <a:stCxn id="1208" idx="2"/>
                  <a:endCxn id="1229" idx="0"/>
                </p:cNvCxnSpPr>
                <p:nvPr/>
              </p:nvCxnSpPr>
              <p:spPr>
                <a:xfrm rot="16200000" flipH="1">
                  <a:off x="11124470" y="4261235"/>
                  <a:ext cx="176646" cy="133003"/>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cxnSp>
              <p:nvCxnSpPr>
                <p:cNvPr id="1216" name="连接符: 肘形 1215"/>
                <p:cNvCxnSpPr>
                  <a:stCxn id="1208" idx="2"/>
                  <a:endCxn id="1226" idx="0"/>
                </p:cNvCxnSpPr>
                <p:nvPr/>
              </p:nvCxnSpPr>
              <p:spPr>
                <a:xfrm rot="16200000" flipH="1">
                  <a:off x="11254192" y="4131513"/>
                  <a:ext cx="176646" cy="392447"/>
                </a:xfrm>
                <a:prstGeom prst="bentConnector3">
                  <a:avLst>
                    <a:gd name="adj1" fmla="val 50000"/>
                  </a:avLst>
                </a:prstGeom>
                <a:ln w="6350" cap="sq">
                  <a:tailEnd type="triangle" w="sm" len="sm"/>
                </a:ln>
              </p:spPr>
              <p:style>
                <a:lnRef idx="1">
                  <a:schemeClr val="accent1"/>
                </a:lnRef>
                <a:fillRef idx="0">
                  <a:schemeClr val="accent1"/>
                </a:fillRef>
                <a:effectRef idx="0">
                  <a:schemeClr val="accent1"/>
                </a:effectRef>
                <a:fontRef idx="minor">
                  <a:schemeClr val="tx1"/>
                </a:fontRef>
              </p:style>
            </p:cxnSp>
            <p:grpSp>
              <p:nvGrpSpPr>
                <p:cNvPr id="1217" name="组合 1216"/>
                <p:cNvGrpSpPr/>
                <p:nvPr/>
              </p:nvGrpSpPr>
              <p:grpSpPr>
                <a:xfrm>
                  <a:off x="10375825" y="4416060"/>
                  <a:ext cx="250279" cy="1462590"/>
                  <a:chOff x="10635269" y="4416060"/>
                  <a:chExt cx="250279" cy="1462590"/>
                </a:xfrm>
              </p:grpSpPr>
              <p:grpSp>
                <p:nvGrpSpPr>
                  <p:cNvPr id="1218" name="组合 1217"/>
                  <p:cNvGrpSpPr/>
                  <p:nvPr/>
                </p:nvGrpSpPr>
                <p:grpSpPr>
                  <a:xfrm>
                    <a:off x="10635269" y="4416060"/>
                    <a:ext cx="250279" cy="1462590"/>
                    <a:chOff x="10635269" y="4416060"/>
                    <a:chExt cx="250279" cy="1462590"/>
                  </a:xfrm>
                </p:grpSpPr>
                <p:sp>
                  <p:nvSpPr>
                    <p:cNvPr id="1220" name="矩形: 圆角 1219"/>
                    <p:cNvSpPr/>
                    <p:nvPr/>
                  </p:nvSpPr>
                  <p:spPr>
                    <a:xfrm>
                      <a:off x="10635269" y="4416060"/>
                      <a:ext cx="250279" cy="1279998"/>
                    </a:xfrm>
                    <a:prstGeom prst="roundRect">
                      <a:avLst>
                        <a:gd name="adj" fmla="val 0"/>
                      </a:avLst>
                    </a:prstGeom>
                    <a:gradFill>
                      <a:gsLst>
                        <a:gs pos="0">
                          <a:schemeClr val="bg1"/>
                        </a:gs>
                        <a:gs pos="100000">
                          <a:schemeClr val="tx2">
                            <a:lumMod val="60000"/>
                            <a:lumOff val="4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221" name="椭圆 1220"/>
                        <p:cNvSpPr/>
                        <p:nvPr/>
                      </p:nvSpPr>
                      <p:spPr>
                        <a:xfrm>
                          <a:off x="10655573" y="472900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𝟐</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21" name="椭圆 1220"/>
                        <p:cNvSpPr>
                          <a:spLocks noRot="1" noChangeAspect="1" noMove="1" noResize="1" noEditPoints="1" noAdjustHandles="1" noChangeArrowheads="1" noChangeShapeType="1" noTextEdit="1"/>
                        </p:cNvSpPr>
                        <p:nvPr/>
                      </p:nvSpPr>
                      <p:spPr>
                        <a:xfrm>
                          <a:off x="10655573" y="4729009"/>
                          <a:ext cx="205269" cy="205269"/>
                        </a:xfrm>
                        <a:prstGeom prst="ellipse">
                          <a:avLst/>
                        </a:prstGeom>
                        <a:blipFill rotWithShape="1">
                          <a:blip r:embed="rId35"/>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2" name="椭圆 1221"/>
                        <p:cNvSpPr/>
                        <p:nvPr/>
                      </p:nvSpPr>
                      <p:spPr>
                        <a:xfrm>
                          <a:off x="10655573" y="4969385"/>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𝟒</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22" name="椭圆 1221"/>
                        <p:cNvSpPr>
                          <a:spLocks noRot="1" noChangeAspect="1" noMove="1" noResize="1" noEditPoints="1" noAdjustHandles="1" noChangeArrowheads="1" noChangeShapeType="1" noTextEdit="1"/>
                        </p:cNvSpPr>
                        <p:nvPr/>
                      </p:nvSpPr>
                      <p:spPr>
                        <a:xfrm>
                          <a:off x="10655573" y="4969385"/>
                          <a:ext cx="205269" cy="205269"/>
                        </a:xfrm>
                        <a:prstGeom prst="ellipse">
                          <a:avLst/>
                        </a:prstGeom>
                        <a:blipFill rotWithShape="1">
                          <a:blip r:embed="rId36"/>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3" name="椭圆 1222"/>
                        <p:cNvSpPr/>
                        <p:nvPr/>
                      </p:nvSpPr>
                      <p:spPr>
                        <a:xfrm>
                          <a:off x="10655573" y="5209761"/>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𝟓</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23" name="椭圆 1222"/>
                        <p:cNvSpPr>
                          <a:spLocks noRot="1" noChangeAspect="1" noMove="1" noResize="1" noEditPoints="1" noAdjustHandles="1" noChangeArrowheads="1" noChangeShapeType="1" noTextEdit="1"/>
                        </p:cNvSpPr>
                        <p:nvPr/>
                      </p:nvSpPr>
                      <p:spPr>
                        <a:xfrm>
                          <a:off x="10655573" y="5209761"/>
                          <a:ext cx="205269" cy="205269"/>
                        </a:xfrm>
                        <a:prstGeom prst="ellipse">
                          <a:avLst/>
                        </a:prstGeom>
                        <a:blipFill rotWithShape="1">
                          <a:blip r:embed="rId37"/>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4" name="椭圆 1223"/>
                        <p:cNvSpPr/>
                        <p:nvPr/>
                      </p:nvSpPr>
                      <p:spPr>
                        <a:xfrm>
                          <a:off x="10655573" y="5450136"/>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𝟔</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24" name="椭圆 1223"/>
                        <p:cNvSpPr>
                          <a:spLocks noRot="1" noChangeAspect="1" noMove="1" noResize="1" noEditPoints="1" noAdjustHandles="1" noChangeArrowheads="1" noChangeShapeType="1" noTextEdit="1"/>
                        </p:cNvSpPr>
                        <p:nvPr/>
                      </p:nvSpPr>
                      <p:spPr>
                        <a:xfrm>
                          <a:off x="10655573" y="5450136"/>
                          <a:ext cx="205269" cy="205269"/>
                        </a:xfrm>
                        <a:prstGeom prst="ellipse">
                          <a:avLst/>
                        </a:prstGeom>
                        <a:blipFill rotWithShape="1">
                          <a:blip r:embed="rId38"/>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5" name="椭圆 1224"/>
                        <p:cNvSpPr/>
                        <p:nvPr/>
                      </p:nvSpPr>
                      <p:spPr>
                        <a:xfrm>
                          <a:off x="10655573" y="5673381"/>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𝟕</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25" name="椭圆 1224"/>
                        <p:cNvSpPr>
                          <a:spLocks noRot="1" noChangeAspect="1" noMove="1" noResize="1" noEditPoints="1" noAdjustHandles="1" noChangeArrowheads="1" noChangeShapeType="1" noTextEdit="1"/>
                        </p:cNvSpPr>
                        <p:nvPr/>
                      </p:nvSpPr>
                      <p:spPr>
                        <a:xfrm>
                          <a:off x="10655573" y="5673381"/>
                          <a:ext cx="205269" cy="205269"/>
                        </a:xfrm>
                        <a:prstGeom prst="ellipse">
                          <a:avLst/>
                        </a:prstGeom>
                        <a:blipFill rotWithShape="1">
                          <a:blip r:embed="rId39"/>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219" name="椭圆 1218"/>
                      <p:cNvSpPr/>
                      <p:nvPr/>
                    </p:nvSpPr>
                    <p:spPr>
                      <a:xfrm>
                        <a:off x="10655573" y="4488633"/>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𝟏</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19" name="椭圆 1218"/>
                      <p:cNvSpPr>
                        <a:spLocks noRot="1" noChangeAspect="1" noMove="1" noResize="1" noEditPoints="1" noAdjustHandles="1" noChangeArrowheads="1" noChangeShapeType="1" noTextEdit="1"/>
                      </p:cNvSpPr>
                      <p:nvPr/>
                    </p:nvSpPr>
                    <p:spPr>
                      <a:xfrm>
                        <a:off x="10655573" y="4488633"/>
                        <a:ext cx="205269" cy="205269"/>
                      </a:xfrm>
                      <a:prstGeom prst="ellipse">
                        <a:avLst/>
                      </a:prstGeom>
                      <a:blipFill rotWithShape="1">
                        <a:blip r:embed="rId40"/>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grpSp>
          <p:grpSp>
            <p:nvGrpSpPr>
              <p:cNvPr id="1173" name="组合 1172"/>
              <p:cNvGrpSpPr/>
              <p:nvPr/>
            </p:nvGrpSpPr>
            <p:grpSpPr>
              <a:xfrm>
                <a:off x="8980192" y="3844915"/>
                <a:ext cx="1441492" cy="1849840"/>
                <a:chOff x="9332533" y="3844915"/>
                <a:chExt cx="1441492" cy="1849840"/>
              </a:xfrm>
            </p:grpSpPr>
            <p:grpSp>
              <p:nvGrpSpPr>
                <p:cNvPr id="1174" name="组合 1173"/>
                <p:cNvGrpSpPr/>
                <p:nvPr/>
              </p:nvGrpSpPr>
              <p:grpSpPr>
                <a:xfrm>
                  <a:off x="9332533" y="3844915"/>
                  <a:ext cx="426766" cy="1849840"/>
                  <a:chOff x="9332533" y="3844915"/>
                  <a:chExt cx="426766" cy="1849840"/>
                </a:xfrm>
              </p:grpSpPr>
              <p:sp>
                <p:nvSpPr>
                  <p:cNvPr id="1197" name="矩形: 圆角 1196"/>
                  <p:cNvSpPr/>
                  <p:nvPr/>
                </p:nvSpPr>
                <p:spPr>
                  <a:xfrm>
                    <a:off x="9332533" y="3844915"/>
                    <a:ext cx="426766" cy="210604"/>
                  </a:xfrm>
                  <a:prstGeom prst="round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en-US" altLang="zh-CN"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a:t>
                    </a:r>
                    <a:r>
                      <a:rPr kumimoji="0"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 </a:t>
                    </a:r>
                    <a:r>
                      <a:rPr kumimoji="0" lang="en-US" altLang="zh-CN"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0.2]</a:t>
                    </a:r>
                    <a:endParaRPr kumimoji="0"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grpSp>
                <p:nvGrpSpPr>
                  <p:cNvPr id="1198" name="组合 1197"/>
                  <p:cNvGrpSpPr/>
                  <p:nvPr/>
                </p:nvGrpSpPr>
                <p:grpSpPr>
                  <a:xfrm>
                    <a:off x="9420777" y="4232165"/>
                    <a:ext cx="250279" cy="1462590"/>
                    <a:chOff x="10635269" y="4416060"/>
                    <a:chExt cx="250279" cy="1462590"/>
                  </a:xfrm>
                </p:grpSpPr>
                <p:grpSp>
                  <p:nvGrpSpPr>
                    <p:cNvPr id="1200" name="组合 1199"/>
                    <p:cNvGrpSpPr/>
                    <p:nvPr/>
                  </p:nvGrpSpPr>
                  <p:grpSpPr>
                    <a:xfrm>
                      <a:off x="10635269" y="4416060"/>
                      <a:ext cx="250279" cy="1462590"/>
                      <a:chOff x="10635269" y="4416060"/>
                      <a:chExt cx="250279" cy="1462590"/>
                    </a:xfrm>
                  </p:grpSpPr>
                  <p:sp>
                    <p:nvSpPr>
                      <p:cNvPr id="1202" name="矩形: 圆角 1201"/>
                      <p:cNvSpPr/>
                      <p:nvPr/>
                    </p:nvSpPr>
                    <p:spPr>
                      <a:xfrm>
                        <a:off x="10635269" y="4416060"/>
                        <a:ext cx="250279" cy="1279998"/>
                      </a:xfrm>
                      <a:prstGeom prst="roundRect">
                        <a:avLst>
                          <a:gd name="adj" fmla="val 0"/>
                        </a:avLst>
                      </a:prstGeom>
                      <a:gradFill>
                        <a:gsLst>
                          <a:gs pos="0">
                            <a:schemeClr val="bg1"/>
                          </a:gs>
                          <a:gs pos="100000">
                            <a:schemeClr val="bg1">
                              <a:lumMod val="8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203" name="椭圆 1202"/>
                          <p:cNvSpPr/>
                          <p:nvPr/>
                        </p:nvSpPr>
                        <p:spPr>
                          <a:xfrm>
                            <a:off x="10655573" y="472900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𝟔</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03" name="椭圆 1202"/>
                          <p:cNvSpPr>
                            <a:spLocks noRot="1" noChangeAspect="1" noMove="1" noResize="1" noEditPoints="1" noAdjustHandles="1" noChangeArrowheads="1" noChangeShapeType="1" noTextEdit="1"/>
                          </p:cNvSpPr>
                          <p:nvPr/>
                        </p:nvSpPr>
                        <p:spPr>
                          <a:xfrm>
                            <a:off x="10655573" y="4729009"/>
                            <a:ext cx="205269" cy="205269"/>
                          </a:xfrm>
                          <a:prstGeom prst="ellipse">
                            <a:avLst/>
                          </a:prstGeom>
                          <a:blipFill rotWithShape="1">
                            <a:blip r:embed="rId38"/>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4" name="椭圆 1203"/>
                          <p:cNvSpPr/>
                          <p:nvPr/>
                        </p:nvSpPr>
                        <p:spPr>
                          <a:xfrm>
                            <a:off x="10655573" y="4969385"/>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𝟕</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04" name="椭圆 1203"/>
                          <p:cNvSpPr>
                            <a:spLocks noRot="1" noChangeAspect="1" noMove="1" noResize="1" noEditPoints="1" noAdjustHandles="1" noChangeArrowheads="1" noChangeShapeType="1" noTextEdit="1"/>
                          </p:cNvSpPr>
                          <p:nvPr/>
                        </p:nvSpPr>
                        <p:spPr>
                          <a:xfrm>
                            <a:off x="10655573" y="4969385"/>
                            <a:ext cx="205269" cy="205269"/>
                          </a:xfrm>
                          <a:prstGeom prst="ellipse">
                            <a:avLst/>
                          </a:prstGeom>
                          <a:blipFill rotWithShape="1">
                            <a:blip r:embed="rId39"/>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5" name="椭圆 1204"/>
                          <p:cNvSpPr/>
                          <p:nvPr/>
                        </p:nvSpPr>
                        <p:spPr>
                          <a:xfrm>
                            <a:off x="10655573" y="5209761"/>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𝟖</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05" name="椭圆 1204"/>
                          <p:cNvSpPr>
                            <a:spLocks noRot="1" noChangeAspect="1" noMove="1" noResize="1" noEditPoints="1" noAdjustHandles="1" noChangeArrowheads="1" noChangeShapeType="1" noTextEdit="1"/>
                          </p:cNvSpPr>
                          <p:nvPr/>
                        </p:nvSpPr>
                        <p:spPr>
                          <a:xfrm>
                            <a:off x="10655573" y="5209761"/>
                            <a:ext cx="205269" cy="205269"/>
                          </a:xfrm>
                          <a:prstGeom prst="ellipse">
                            <a:avLst/>
                          </a:prstGeom>
                          <a:blipFill rotWithShape="1">
                            <a:blip r:embed="rId30"/>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6" name="椭圆 1205"/>
                          <p:cNvSpPr/>
                          <p:nvPr/>
                        </p:nvSpPr>
                        <p:spPr>
                          <a:xfrm>
                            <a:off x="10655573" y="5450136"/>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𝟗</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06" name="椭圆 1205"/>
                          <p:cNvSpPr>
                            <a:spLocks noRot="1" noChangeAspect="1" noMove="1" noResize="1" noEditPoints="1" noAdjustHandles="1" noChangeArrowheads="1" noChangeShapeType="1" noTextEdit="1"/>
                          </p:cNvSpPr>
                          <p:nvPr/>
                        </p:nvSpPr>
                        <p:spPr>
                          <a:xfrm>
                            <a:off x="10655573" y="5450136"/>
                            <a:ext cx="205269" cy="205269"/>
                          </a:xfrm>
                          <a:prstGeom prst="ellipse">
                            <a:avLst/>
                          </a:prstGeom>
                          <a:blipFill rotWithShape="1">
                            <a:blip r:embed="rId27"/>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07" name="椭圆 1206"/>
                          <p:cNvSpPr/>
                          <p:nvPr/>
                        </p:nvSpPr>
                        <p:spPr>
                          <a:xfrm>
                            <a:off x="10655573" y="5673381"/>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7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7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7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7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07" name="椭圆 1206"/>
                          <p:cNvSpPr>
                            <a:spLocks noRot="1" noChangeAspect="1" noMove="1" noResize="1" noEditPoints="1" noAdjustHandles="1" noChangeArrowheads="1" noChangeShapeType="1" noTextEdit="1"/>
                          </p:cNvSpPr>
                          <p:nvPr/>
                        </p:nvSpPr>
                        <p:spPr>
                          <a:xfrm>
                            <a:off x="10655573" y="5673381"/>
                            <a:ext cx="205269" cy="205269"/>
                          </a:xfrm>
                          <a:prstGeom prst="ellipse">
                            <a:avLst/>
                          </a:prstGeom>
                          <a:blipFill rotWithShape="1">
                            <a:blip r:embed="rId29"/>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201" name="椭圆 1200"/>
                        <p:cNvSpPr/>
                        <p:nvPr/>
                      </p:nvSpPr>
                      <p:spPr>
                        <a:xfrm>
                          <a:off x="10655573" y="4488633"/>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𝟓</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201" name="椭圆 1200"/>
                        <p:cNvSpPr>
                          <a:spLocks noRot="1" noChangeAspect="1" noMove="1" noResize="1" noEditPoints="1" noAdjustHandles="1" noChangeArrowheads="1" noChangeShapeType="1" noTextEdit="1"/>
                        </p:cNvSpPr>
                        <p:nvPr/>
                      </p:nvSpPr>
                      <p:spPr>
                        <a:xfrm>
                          <a:off x="10655573" y="4488633"/>
                          <a:ext cx="205269" cy="205269"/>
                        </a:xfrm>
                        <a:prstGeom prst="ellipse">
                          <a:avLst/>
                        </a:prstGeom>
                        <a:blipFill rotWithShape="1">
                          <a:blip r:embed="rId37"/>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cxnSp>
                <p:nvCxnSpPr>
                  <p:cNvPr id="1199" name="直接箭头连接符 1198"/>
                  <p:cNvCxnSpPr>
                    <a:stCxn id="1197" idx="2"/>
                    <a:endCxn id="1202" idx="0"/>
                  </p:cNvCxnSpPr>
                  <p:nvPr/>
                </p:nvCxnSpPr>
                <p:spPr>
                  <a:xfrm>
                    <a:off x="9545916" y="4055519"/>
                    <a:ext cx="1" cy="176646"/>
                  </a:xfrm>
                  <a:prstGeom prst="straightConnector1">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175" name="组合 1174"/>
                <p:cNvGrpSpPr/>
                <p:nvPr/>
              </p:nvGrpSpPr>
              <p:grpSpPr>
                <a:xfrm>
                  <a:off x="9799219" y="3844915"/>
                  <a:ext cx="460506" cy="1667248"/>
                  <a:chOff x="9934444" y="3844915"/>
                  <a:chExt cx="460506" cy="1667248"/>
                </a:xfrm>
              </p:grpSpPr>
              <p:sp>
                <p:nvSpPr>
                  <p:cNvPr id="1187" name="矩形: 圆角 1186"/>
                  <p:cNvSpPr/>
                  <p:nvPr/>
                </p:nvSpPr>
                <p:spPr>
                  <a:xfrm>
                    <a:off x="9934444" y="3844915"/>
                    <a:ext cx="460506" cy="210604"/>
                  </a:xfrm>
                  <a:prstGeom prst="round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en-US" altLang="zh-CN"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0.2,</a:t>
                    </a:r>
                    <a:r>
                      <a:rPr kumimoji="0"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 </a:t>
                    </a:r>
                    <a:r>
                      <a:rPr kumimoji="0" lang="en-US" altLang="zh-CN"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0.4]</a:t>
                    </a:r>
                    <a:endParaRPr kumimoji="0"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grpSp>
                <p:nvGrpSpPr>
                  <p:cNvPr id="1188" name="组合 1187"/>
                  <p:cNvGrpSpPr/>
                  <p:nvPr/>
                </p:nvGrpSpPr>
                <p:grpSpPr>
                  <a:xfrm>
                    <a:off x="10039558" y="4232165"/>
                    <a:ext cx="250279" cy="1279998"/>
                    <a:chOff x="10635269" y="4416060"/>
                    <a:chExt cx="250279" cy="1279998"/>
                  </a:xfrm>
                </p:grpSpPr>
                <p:grpSp>
                  <p:nvGrpSpPr>
                    <p:cNvPr id="1190" name="组合 1189"/>
                    <p:cNvGrpSpPr/>
                    <p:nvPr/>
                  </p:nvGrpSpPr>
                  <p:grpSpPr>
                    <a:xfrm>
                      <a:off x="10635269" y="4416060"/>
                      <a:ext cx="250279" cy="1279998"/>
                      <a:chOff x="10635269" y="4416060"/>
                      <a:chExt cx="250279" cy="1279998"/>
                    </a:xfrm>
                  </p:grpSpPr>
                  <p:sp>
                    <p:nvSpPr>
                      <p:cNvPr id="1192" name="矩形: 圆角 1191"/>
                      <p:cNvSpPr/>
                      <p:nvPr/>
                    </p:nvSpPr>
                    <p:spPr>
                      <a:xfrm>
                        <a:off x="10635269" y="4416060"/>
                        <a:ext cx="250279" cy="1279998"/>
                      </a:xfrm>
                      <a:prstGeom prst="roundRect">
                        <a:avLst>
                          <a:gd name="adj" fmla="val 0"/>
                        </a:avLst>
                      </a:prstGeom>
                      <a:gradFill>
                        <a:gsLst>
                          <a:gs pos="0">
                            <a:schemeClr val="bg1"/>
                          </a:gs>
                          <a:gs pos="100000">
                            <a:schemeClr val="tx2">
                              <a:lumMod val="60000"/>
                              <a:lumOff val="40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193" name="椭圆 1192"/>
                          <p:cNvSpPr/>
                          <p:nvPr/>
                        </p:nvSpPr>
                        <p:spPr>
                          <a:xfrm>
                            <a:off x="10655573" y="472900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93" name="椭圆 1192"/>
                          <p:cNvSpPr>
                            <a:spLocks noRot="1" noChangeAspect="1" noMove="1" noResize="1" noEditPoints="1" noAdjustHandles="1" noChangeArrowheads="1" noChangeShapeType="1" noTextEdit="1"/>
                          </p:cNvSpPr>
                          <p:nvPr/>
                        </p:nvSpPr>
                        <p:spPr>
                          <a:xfrm>
                            <a:off x="10655573" y="4729009"/>
                            <a:ext cx="205269" cy="205269"/>
                          </a:xfrm>
                          <a:prstGeom prst="ellipse">
                            <a:avLst/>
                          </a:prstGeom>
                          <a:blipFill rotWithShape="1">
                            <a:blip r:embed="rId39"/>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94" name="椭圆 1193"/>
                          <p:cNvSpPr/>
                          <p:nvPr/>
                        </p:nvSpPr>
                        <p:spPr>
                          <a:xfrm>
                            <a:off x="10655573" y="4969385"/>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𝟖</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94" name="椭圆 1193"/>
                          <p:cNvSpPr>
                            <a:spLocks noRot="1" noChangeAspect="1" noMove="1" noResize="1" noEditPoints="1" noAdjustHandles="1" noChangeArrowheads="1" noChangeShapeType="1" noTextEdit="1"/>
                          </p:cNvSpPr>
                          <p:nvPr/>
                        </p:nvSpPr>
                        <p:spPr>
                          <a:xfrm>
                            <a:off x="10655573" y="4969385"/>
                            <a:ext cx="205269" cy="205269"/>
                          </a:xfrm>
                          <a:prstGeom prst="ellipse">
                            <a:avLst/>
                          </a:prstGeom>
                          <a:blipFill rotWithShape="1">
                            <a:blip r:embed="rId30"/>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95" name="椭圆 1194"/>
                          <p:cNvSpPr/>
                          <p:nvPr/>
                        </p:nvSpPr>
                        <p:spPr>
                          <a:xfrm>
                            <a:off x="10655573" y="5209761"/>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95" name="椭圆 1194"/>
                          <p:cNvSpPr>
                            <a:spLocks noRot="1" noChangeAspect="1" noMove="1" noResize="1" noEditPoints="1" noAdjustHandles="1" noChangeArrowheads="1" noChangeShapeType="1" noTextEdit="1"/>
                          </p:cNvSpPr>
                          <p:nvPr/>
                        </p:nvSpPr>
                        <p:spPr>
                          <a:xfrm>
                            <a:off x="10655573" y="5209761"/>
                            <a:ext cx="205269" cy="205269"/>
                          </a:xfrm>
                          <a:prstGeom prst="ellipse">
                            <a:avLst/>
                          </a:prstGeom>
                          <a:blipFill rotWithShape="1">
                            <a:blip r:embed="rId27"/>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96" name="椭圆 1195"/>
                          <p:cNvSpPr/>
                          <p:nvPr/>
                        </p:nvSpPr>
                        <p:spPr>
                          <a:xfrm>
                            <a:off x="10655573" y="5450136"/>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7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700" b="1" i="0"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700" b="1" i="0"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700" b="1" i="0" u="none" strike="noStrike" kern="1200" cap="none" spc="0" normalizeH="0" baseline="0" noProof="0" dirty="0">
                              <a:ln>
                                <a:noFill/>
                              </a:ln>
                              <a:solidFill>
                                <a:srgbClr val="000000"/>
                              </a:solidFill>
                              <a:effectLst/>
                              <a:uLnTx/>
                              <a:uFillTx/>
                              <a:latin typeface="Cambria Math" panose="02040503050406030204" pitchFamily="18" charset="0"/>
                              <a:ea typeface="微软雅黑" panose="020B0503020204020204" pitchFamily="34" charset="-122"/>
                              <a:cs typeface="+mn-cs"/>
                            </a:endParaRPr>
                          </a:p>
                        </p:txBody>
                      </p:sp>
                    </mc:Choice>
                    <mc:Fallback>
                      <p:sp>
                        <p:nvSpPr>
                          <p:cNvPr id="1196" name="椭圆 1195"/>
                          <p:cNvSpPr>
                            <a:spLocks noRot="1" noChangeAspect="1" noMove="1" noResize="1" noEditPoints="1" noAdjustHandles="1" noChangeArrowheads="1" noChangeShapeType="1" noTextEdit="1"/>
                          </p:cNvSpPr>
                          <p:nvPr/>
                        </p:nvSpPr>
                        <p:spPr>
                          <a:xfrm>
                            <a:off x="10655573" y="5450136"/>
                            <a:ext cx="205269" cy="205269"/>
                          </a:xfrm>
                          <a:prstGeom prst="ellipse">
                            <a:avLst/>
                          </a:prstGeom>
                          <a:blipFill rotWithShape="1">
                            <a:blip r:embed="rId29"/>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191" name="椭圆 1190"/>
                        <p:cNvSpPr/>
                        <p:nvPr/>
                      </p:nvSpPr>
                      <p:spPr>
                        <a:xfrm>
                          <a:off x="10655573" y="4488633"/>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𝟔</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91" name="椭圆 1190"/>
                        <p:cNvSpPr>
                          <a:spLocks noRot="1" noChangeAspect="1" noMove="1" noResize="1" noEditPoints="1" noAdjustHandles="1" noChangeArrowheads="1" noChangeShapeType="1" noTextEdit="1"/>
                        </p:cNvSpPr>
                        <p:nvPr/>
                      </p:nvSpPr>
                      <p:spPr>
                        <a:xfrm>
                          <a:off x="10655573" y="4488633"/>
                          <a:ext cx="205269" cy="205269"/>
                        </a:xfrm>
                        <a:prstGeom prst="ellipse">
                          <a:avLst/>
                        </a:prstGeom>
                        <a:blipFill rotWithShape="1">
                          <a:blip r:embed="rId38"/>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cxnSp>
                <p:nvCxnSpPr>
                  <p:cNvPr id="1189" name="直接箭头连接符 1188"/>
                  <p:cNvCxnSpPr>
                    <a:stCxn id="1187" idx="2"/>
                    <a:endCxn id="1192" idx="0"/>
                  </p:cNvCxnSpPr>
                  <p:nvPr/>
                </p:nvCxnSpPr>
                <p:spPr>
                  <a:xfrm>
                    <a:off x="10164697" y="4055519"/>
                    <a:ext cx="1" cy="176646"/>
                  </a:xfrm>
                  <a:prstGeom prst="straightConnector1">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1176" name="组合 1175"/>
                <p:cNvGrpSpPr/>
                <p:nvPr/>
              </p:nvGrpSpPr>
              <p:grpSpPr>
                <a:xfrm>
                  <a:off x="10299645" y="3844915"/>
                  <a:ext cx="474380" cy="1667248"/>
                  <a:chOff x="10566683" y="3844915"/>
                  <a:chExt cx="474380" cy="1667248"/>
                </a:xfrm>
              </p:grpSpPr>
              <p:sp>
                <p:nvSpPr>
                  <p:cNvPr id="1177" name="矩形: 圆角 1176"/>
                  <p:cNvSpPr/>
                  <p:nvPr/>
                </p:nvSpPr>
                <p:spPr>
                  <a:xfrm>
                    <a:off x="10566683" y="3844915"/>
                    <a:ext cx="474380" cy="210604"/>
                  </a:xfrm>
                  <a:prstGeom prst="roundRect">
                    <a:avLst/>
                  </a:prstGeom>
                  <a:solidFill>
                    <a:schemeClr val="accent3">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7200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a:t>
                    </a:r>
                    <a:r>
                      <a:rPr kumimoji="0" lang="en-US" altLang="zh-CN"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0.4,</a:t>
                    </a:r>
                    <a:r>
                      <a:rPr kumimoji="0"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 </a:t>
                    </a:r>
                    <a:r>
                      <a:rPr kumimoji="0" lang="en-US" altLang="zh-CN"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0.5]</a:t>
                    </a:r>
                    <a:endParaRPr kumimoji="0" lang="zh-CN" altLang="en-US" sz="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grpSp>
                <p:nvGrpSpPr>
                  <p:cNvPr id="1178" name="组合 1177"/>
                  <p:cNvGrpSpPr/>
                  <p:nvPr/>
                </p:nvGrpSpPr>
                <p:grpSpPr>
                  <a:xfrm>
                    <a:off x="10678734" y="4232165"/>
                    <a:ext cx="250279" cy="1279998"/>
                    <a:chOff x="10635269" y="4416060"/>
                    <a:chExt cx="250279" cy="1279998"/>
                  </a:xfrm>
                </p:grpSpPr>
                <p:grpSp>
                  <p:nvGrpSpPr>
                    <p:cNvPr id="1180" name="组合 1179"/>
                    <p:cNvGrpSpPr/>
                    <p:nvPr/>
                  </p:nvGrpSpPr>
                  <p:grpSpPr>
                    <a:xfrm>
                      <a:off x="10635269" y="4416060"/>
                      <a:ext cx="250279" cy="1279998"/>
                      <a:chOff x="10635269" y="4416060"/>
                      <a:chExt cx="250279" cy="1279998"/>
                    </a:xfrm>
                  </p:grpSpPr>
                  <p:sp>
                    <p:nvSpPr>
                      <p:cNvPr id="1182" name="矩形: 圆角 1181"/>
                      <p:cNvSpPr/>
                      <p:nvPr/>
                    </p:nvSpPr>
                    <p:spPr>
                      <a:xfrm>
                        <a:off x="10635269" y="4416060"/>
                        <a:ext cx="250279" cy="1279998"/>
                      </a:xfrm>
                      <a:prstGeom prst="roundRect">
                        <a:avLst>
                          <a:gd name="adj" fmla="val 0"/>
                        </a:avLst>
                      </a:prstGeom>
                      <a:gradFill>
                        <a:gsLst>
                          <a:gs pos="0">
                            <a:schemeClr val="bg1"/>
                          </a:gs>
                          <a:gs pos="100000">
                            <a:schemeClr val="bg1">
                              <a:lumMod val="85000"/>
                            </a:schemeClr>
                          </a:gs>
                        </a:gsLst>
                        <a:lin ang="162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1183" name="椭圆 1182"/>
                          <p:cNvSpPr/>
                          <p:nvPr/>
                        </p:nvSpPr>
                        <p:spPr>
                          <a:xfrm>
                            <a:off x="10655573" y="4729009"/>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𝟕</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83" name="椭圆 1182"/>
                          <p:cNvSpPr>
                            <a:spLocks noRot="1" noChangeAspect="1" noMove="1" noResize="1" noEditPoints="1" noAdjustHandles="1" noChangeArrowheads="1" noChangeShapeType="1" noTextEdit="1"/>
                          </p:cNvSpPr>
                          <p:nvPr/>
                        </p:nvSpPr>
                        <p:spPr>
                          <a:xfrm>
                            <a:off x="10655573" y="4729009"/>
                            <a:ext cx="205269" cy="205269"/>
                          </a:xfrm>
                          <a:prstGeom prst="ellipse">
                            <a:avLst/>
                          </a:prstGeom>
                          <a:blipFill rotWithShape="1">
                            <a:blip r:embed="rId39"/>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84" name="椭圆 1183"/>
                          <p:cNvSpPr/>
                          <p:nvPr/>
                        </p:nvSpPr>
                        <p:spPr>
                          <a:xfrm>
                            <a:off x="10655573" y="4969385"/>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𝟖</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84" name="椭圆 1183"/>
                          <p:cNvSpPr>
                            <a:spLocks noRot="1" noChangeAspect="1" noMove="1" noResize="1" noEditPoints="1" noAdjustHandles="1" noChangeArrowheads="1" noChangeShapeType="1" noTextEdit="1"/>
                          </p:cNvSpPr>
                          <p:nvPr/>
                        </p:nvSpPr>
                        <p:spPr>
                          <a:xfrm>
                            <a:off x="10655573" y="4969385"/>
                            <a:ext cx="205269" cy="205269"/>
                          </a:xfrm>
                          <a:prstGeom prst="ellipse">
                            <a:avLst/>
                          </a:prstGeom>
                          <a:blipFill rotWithShape="1">
                            <a:blip r:embed="rId30"/>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85" name="椭圆 1184"/>
                          <p:cNvSpPr/>
                          <p:nvPr/>
                        </p:nvSpPr>
                        <p:spPr>
                          <a:xfrm>
                            <a:off x="10655573" y="5209761"/>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𝟗</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85" name="椭圆 1184"/>
                          <p:cNvSpPr>
                            <a:spLocks noRot="1" noChangeAspect="1" noMove="1" noResize="1" noEditPoints="1" noAdjustHandles="1" noChangeArrowheads="1" noChangeShapeType="1" noTextEdit="1"/>
                          </p:cNvSpPr>
                          <p:nvPr/>
                        </p:nvSpPr>
                        <p:spPr>
                          <a:xfrm>
                            <a:off x="10655573" y="5209761"/>
                            <a:ext cx="205269" cy="205269"/>
                          </a:xfrm>
                          <a:prstGeom prst="ellipse">
                            <a:avLst/>
                          </a:prstGeom>
                          <a:blipFill rotWithShape="1">
                            <a:blip r:embed="rId27"/>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86" name="椭圆 1185"/>
                          <p:cNvSpPr/>
                          <p:nvPr/>
                        </p:nvSpPr>
                        <p:spPr>
                          <a:xfrm>
                            <a:off x="10655573" y="5450136"/>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7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700" b="1" i="0"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700" b="1" i="0" u="none" strike="noStrike" kern="1200" cap="none" spc="0" normalizeH="0" baseline="0" noProof="0" dirty="0">
                                          <a:ln>
                                            <a:noFill/>
                                          </a:ln>
                                          <a:solidFill>
                                            <a:srgbClr val="000000"/>
                                          </a:solidFill>
                                          <a:effectLst/>
                                          <a:uLnTx/>
                                          <a:uFillTx/>
                                          <a:latin typeface="Cambria Math" panose="02040503050406030204" pitchFamily="18" charset="0"/>
                                          <a:cs typeface="+mn-cs"/>
                                        </a:rPr>
                                        <m:t>𝟏𝟎</m:t>
                                      </m:r>
                                    </m:sub>
                                  </m:sSub>
                                </m:oMath>
                              </m:oMathPara>
                            </a14:m>
                            <a:endParaRPr kumimoji="0" lang="zh-CN" altLang="en-US" sz="700" b="1" i="0" u="none" strike="noStrike" kern="1200" cap="none" spc="0" normalizeH="0" baseline="0" noProof="0" dirty="0">
                              <a:ln>
                                <a:noFill/>
                              </a:ln>
                              <a:solidFill>
                                <a:srgbClr val="000000"/>
                              </a:solidFill>
                              <a:effectLst/>
                              <a:uLnTx/>
                              <a:uFillTx/>
                              <a:latin typeface="Cambria Math" panose="02040503050406030204" pitchFamily="18" charset="0"/>
                              <a:ea typeface="微软雅黑" panose="020B0503020204020204" pitchFamily="34" charset="-122"/>
                              <a:cs typeface="+mn-cs"/>
                            </a:endParaRPr>
                          </a:p>
                        </p:txBody>
                      </p:sp>
                    </mc:Choice>
                    <mc:Fallback>
                      <p:sp>
                        <p:nvSpPr>
                          <p:cNvPr id="1186" name="椭圆 1185"/>
                          <p:cNvSpPr>
                            <a:spLocks noRot="1" noChangeAspect="1" noMove="1" noResize="1" noEditPoints="1" noAdjustHandles="1" noChangeArrowheads="1" noChangeShapeType="1" noTextEdit="1"/>
                          </p:cNvSpPr>
                          <p:nvPr/>
                        </p:nvSpPr>
                        <p:spPr>
                          <a:xfrm>
                            <a:off x="10655573" y="5450136"/>
                            <a:ext cx="205269" cy="205269"/>
                          </a:xfrm>
                          <a:prstGeom prst="ellipse">
                            <a:avLst/>
                          </a:prstGeom>
                          <a:blipFill rotWithShape="1">
                            <a:blip r:embed="rId29"/>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181" name="椭圆 1180"/>
                        <p:cNvSpPr/>
                        <p:nvPr/>
                      </p:nvSpPr>
                      <p:spPr>
                        <a:xfrm>
                          <a:off x="10655573" y="4488633"/>
                          <a:ext cx="205269" cy="205269"/>
                        </a:xfrm>
                        <a:prstGeom prst="ellipse">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lIns="144000" t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
                              </m:oMathParaPr>
                              <m:oMath xmlns:m="http://schemas.openxmlformats.org/officeDocument/2006/math">
                                <m:sSub>
                                  <m:sSubPr>
                                    <m:ctrlP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𝒗</m:t>
                                    </m:r>
                                  </m:e>
                                  <m:sub>
                                    <m:r>
                                      <a:rPr kumimoji="0" lang="en-US" altLang="zh-CN" sz="900" b="1" i="1" u="none" strike="noStrike" kern="1200" cap="none" spc="0" normalizeH="0" baseline="0" noProof="0" dirty="0">
                                        <a:ln>
                                          <a:noFill/>
                                        </a:ln>
                                        <a:solidFill>
                                          <a:srgbClr val="000000"/>
                                        </a:solidFill>
                                        <a:effectLst/>
                                        <a:uLnTx/>
                                        <a:uFillTx/>
                                        <a:latin typeface="Cambria Math" panose="02040503050406030204" pitchFamily="18" charset="0"/>
                                        <a:cs typeface="+mn-cs"/>
                                      </a:rPr>
                                      <m:t>𝟔</m:t>
                                    </m:r>
                                  </m:sub>
                                </m:sSub>
                              </m:oMath>
                            </m:oMathPara>
                          </a14:m>
                          <a:endParaRPr kumimoji="0" lang="zh-CN" altLang="en-US" sz="9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1181" name="椭圆 1180"/>
                        <p:cNvSpPr>
                          <a:spLocks noRot="1" noChangeAspect="1" noMove="1" noResize="1" noEditPoints="1" noAdjustHandles="1" noChangeArrowheads="1" noChangeShapeType="1" noTextEdit="1"/>
                        </p:cNvSpPr>
                        <p:nvPr/>
                      </p:nvSpPr>
                      <p:spPr>
                        <a:xfrm>
                          <a:off x="10655573" y="4488633"/>
                          <a:ext cx="205269" cy="205269"/>
                        </a:xfrm>
                        <a:prstGeom prst="ellipse">
                          <a:avLst/>
                        </a:prstGeom>
                        <a:blipFill rotWithShape="1">
                          <a:blip r:embed="rId38"/>
                        </a:blipFill>
                        <a:ln w="6350"/>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cxnSp>
                <p:nvCxnSpPr>
                  <p:cNvPr id="1179" name="直接箭头连接符 1178"/>
                  <p:cNvCxnSpPr>
                    <a:stCxn id="1177" idx="2"/>
                    <a:endCxn id="1182" idx="0"/>
                  </p:cNvCxnSpPr>
                  <p:nvPr/>
                </p:nvCxnSpPr>
                <p:spPr>
                  <a:xfrm>
                    <a:off x="10803873" y="4055519"/>
                    <a:ext cx="1" cy="176646"/>
                  </a:xfrm>
                  <a:prstGeom prst="straightConnector1">
                    <a:avLst/>
                  </a:prstGeom>
                  <a:ln>
                    <a:solidFill>
                      <a:schemeClr val="accent1"/>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grpSp>
        <p:sp>
          <p:nvSpPr>
            <p:cNvPr id="1170" name="箭头: 右 1169"/>
            <p:cNvSpPr/>
            <p:nvPr/>
          </p:nvSpPr>
          <p:spPr>
            <a:xfrm rot="7225911">
              <a:off x="10175142" y="3422408"/>
              <a:ext cx="610667" cy="279782"/>
            </a:xfrm>
            <a:prstGeom prst="rightArrow">
              <a:avLst>
                <a:gd name="adj1" fmla="val 54327"/>
                <a:gd name="adj2" fmla="val 61120"/>
              </a:avLst>
            </a:prstGeom>
            <a:gradFill flip="none" rotWithShape="1">
              <a:gsLst>
                <a:gs pos="0">
                  <a:schemeClr val="accent2">
                    <a:alpha val="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171" name="箭头: 右 1170"/>
            <p:cNvSpPr/>
            <p:nvPr/>
          </p:nvSpPr>
          <p:spPr>
            <a:xfrm rot="14374089" flipH="1">
              <a:off x="10709882" y="3422408"/>
              <a:ext cx="610667" cy="279782"/>
            </a:xfrm>
            <a:prstGeom prst="rightArrow">
              <a:avLst>
                <a:gd name="adj1" fmla="val 54327"/>
                <a:gd name="adj2" fmla="val 61120"/>
              </a:avLst>
            </a:prstGeom>
            <a:gradFill flip="none" rotWithShape="1">
              <a:gsLst>
                <a:gs pos="0">
                  <a:schemeClr val="accent2">
                    <a:alpha val="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sp>
        <p:nvSpPr>
          <p:cNvPr id="8" name="矩形: 圆角 7"/>
          <p:cNvSpPr/>
          <p:nvPr/>
        </p:nvSpPr>
        <p:spPr>
          <a:xfrm>
            <a:off x="4836182" y="4419717"/>
            <a:ext cx="771302" cy="1225103"/>
          </a:xfrm>
          <a:prstGeom prst="roundRect">
            <a:avLst>
              <a:gd name="adj" fmla="val 322"/>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 name="矩形: 圆角 9"/>
          <p:cNvSpPr/>
          <p:nvPr/>
        </p:nvSpPr>
        <p:spPr>
          <a:xfrm>
            <a:off x="5939680" y="4419717"/>
            <a:ext cx="771302" cy="1225103"/>
          </a:xfrm>
          <a:prstGeom prst="roundRect">
            <a:avLst>
              <a:gd name="adj" fmla="val 322"/>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1" name="矩形: 圆角 20"/>
          <p:cNvSpPr/>
          <p:nvPr/>
        </p:nvSpPr>
        <p:spPr>
          <a:xfrm>
            <a:off x="7042113" y="4419717"/>
            <a:ext cx="771302" cy="1225103"/>
          </a:xfrm>
          <a:prstGeom prst="roundRect">
            <a:avLst>
              <a:gd name="adj" fmla="val 322"/>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2" name="矩形: 圆角 21"/>
          <p:cNvSpPr/>
          <p:nvPr/>
        </p:nvSpPr>
        <p:spPr>
          <a:xfrm>
            <a:off x="10763885" y="4272915"/>
            <a:ext cx="941070" cy="1301115"/>
          </a:xfrm>
          <a:prstGeom prst="roundRect">
            <a:avLst>
              <a:gd name="adj" fmla="val 322"/>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4" name="文本框 23"/>
          <p:cNvSpPr txBox="1"/>
          <p:nvPr>
            <p:custDataLst>
              <p:tags r:id="rId41"/>
            </p:custDataLst>
          </p:nvPr>
        </p:nvSpPr>
        <p:spPr>
          <a:xfrm>
            <a:off x="11219815" y="3333115"/>
            <a:ext cx="690245" cy="293370"/>
          </a:xfrm>
          <a:prstGeom prst="rect">
            <a:avLst/>
          </a:prstGeom>
          <a:noFill/>
        </p:spPr>
        <p:txBody>
          <a:bodyPr wrap="square" rtlCol="0">
            <a:noAutofit/>
          </a:bodyPr>
          <a:lstStyle/>
          <a:p>
            <a:r>
              <a:rPr lang="zh-CN" altLang="en-US" b="1"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定位</a:t>
            </a:r>
            <a:endParaRPr lang="zh-CN" altLang="en-US" b="1"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25" name="文本框 24"/>
          <p:cNvSpPr txBox="1"/>
          <p:nvPr>
            <p:custDataLst>
              <p:tags r:id="rId42"/>
            </p:custDataLst>
          </p:nvPr>
        </p:nvSpPr>
        <p:spPr>
          <a:xfrm>
            <a:off x="104503" y="6408420"/>
            <a:ext cx="11982994" cy="306705"/>
          </a:xfrm>
          <a:prstGeom prst="rect">
            <a:avLst/>
          </a:prstGeom>
          <a:noFill/>
        </p:spPr>
        <p:txBody>
          <a:bodyPr wrap="square">
            <a:spAutoFit/>
          </a:bodyPr>
          <a:lstStyle/>
          <a:p>
            <a:pPr lvl="0" indent="0" algn="ctr" defTabSz="914400">
              <a:lnSpc>
                <a:spcPct val="100000"/>
              </a:lnSpc>
              <a:spcBef>
                <a:spcPts val="0"/>
              </a:spcBef>
              <a:spcAft>
                <a:spcPts val="0"/>
              </a:spcAft>
              <a:buNone/>
            </a:pP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Wenshen Luo (</a:t>
            </a:r>
            <a:r>
              <a:rPr lang="zh-CN" altLang="en-US"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学生</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周旭</a:t>
            </a:r>
            <a:r>
              <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zh-CN" altLang="en-US"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通讯</a:t>
            </a:r>
            <a:r>
              <a:rPr lang="en-US" altLang="zh-CN" sz="14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et al. Efficient influential community Search in Large Uncertain Graphs. </a:t>
            </a:r>
            <a:r>
              <a:rPr lang="en-US" altLang="zh-CN" sz="1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IEEE TKDE </a:t>
            </a:r>
            <a:r>
              <a:rPr lang="en-US" altLang="zh-CN" sz="1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en-US"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CCF A</a:t>
            </a:r>
            <a:r>
              <a:rPr lang="en-US" altLang="zh-CN" sz="1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endParaRPr lang="en-US"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Tree>
    <p:custDataLst>
      <p:tags r:id="rId4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顶角 19"/>
          <p:cNvSpPr/>
          <p:nvPr/>
        </p:nvSpPr>
        <p:spPr>
          <a:xfrm>
            <a:off x="495301" y="1411345"/>
            <a:ext cx="11201398" cy="924196"/>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 name="矩形: 圆顶角 2"/>
          <p:cNvSpPr/>
          <p:nvPr/>
        </p:nvSpPr>
        <p:spPr>
          <a:xfrm rot="5400000">
            <a:off x="799064" y="-799064"/>
            <a:ext cx="824400" cy="2422527"/>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endParaRPr>
          </a:p>
        </p:txBody>
      </p:sp>
      <p:sp>
        <p:nvSpPr>
          <p:cNvPr id="4" name="文本框 3"/>
          <p:cNvSpPr txBox="1"/>
          <p:nvPr/>
        </p:nvSpPr>
        <p:spPr>
          <a:xfrm>
            <a:off x="392422" y="181367"/>
            <a:ext cx="233807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FFFF"/>
                </a:solidFill>
                <a:effectLst>
                  <a:outerShdw blurRad="38100" dist="19050" dir="2700000" algn="tl" rotWithShape="0">
                    <a:srgbClr val="000000">
                      <a:alpha val="40000"/>
                    </a:srgbClr>
                  </a:outerShdw>
                </a:effectLst>
                <a:uLnTx/>
                <a:uFillTx/>
                <a:latin typeface="Arial" panose="020B0604020202020204"/>
                <a:ea typeface="微软雅黑" panose="020B0503020204020204" pitchFamily="34" charset="-122"/>
                <a:cs typeface="+mn-cs"/>
              </a:rPr>
              <a:t>学术成果</a:t>
            </a:r>
            <a:endParaRPr kumimoji="0" lang="zh-CN" altLang="en-US" sz="2400" b="1" i="0" u="none" strike="noStrike" kern="1200" cap="none" spc="0" normalizeH="0" baseline="0" noProof="0" dirty="0">
              <a:ln>
                <a:noFill/>
              </a:ln>
              <a:solidFill>
                <a:srgbClr val="FFFFFF"/>
              </a:solidFill>
              <a:effectLst>
                <a:outerShdw blurRad="38100" dist="19050" dir="2700000" algn="tl" rotWithShape="0">
                  <a:srgbClr val="000000">
                    <a:alpha val="40000"/>
                  </a:srgbClr>
                </a:outerShdw>
              </a:effectLst>
              <a:uLnTx/>
              <a:uFillTx/>
              <a:latin typeface="Arial" panose="020B0604020202020204"/>
              <a:ea typeface="微软雅黑" panose="020B0503020204020204" pitchFamily="34" charset="-122"/>
              <a:cs typeface="+mn-cs"/>
            </a:endParaRPr>
          </a:p>
        </p:txBody>
      </p:sp>
      <p:sp>
        <p:nvSpPr>
          <p:cNvPr id="5" name="矩形: 圆角 4"/>
          <p:cNvSpPr/>
          <p:nvPr/>
        </p:nvSpPr>
        <p:spPr>
          <a:xfrm>
            <a:off x="2387602" y="168994"/>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 name="椭圆 5"/>
          <p:cNvSpPr/>
          <p:nvPr/>
        </p:nvSpPr>
        <p:spPr>
          <a:xfrm>
            <a:off x="1816912" y="240865"/>
            <a:ext cx="342668" cy="342668"/>
          </a:xfrm>
          <a:prstGeom prst="ellipse">
            <a:avLst/>
          </a:prstGeom>
          <a:solidFill>
            <a:schemeClr val="bg1"/>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3A98"/>
                </a:solidFill>
                <a:effectLst/>
                <a:uLnTx/>
                <a:uFillTx/>
                <a:latin typeface="Arial Black" panose="020B0A04020102020204" pitchFamily="34" charset="0"/>
                <a:ea typeface="微软雅黑" panose="020B0503020204020204" pitchFamily="34" charset="-122"/>
                <a:cs typeface="+mn-cs"/>
              </a:rPr>
              <a:t>4</a:t>
            </a:r>
            <a:endParaRPr kumimoji="0" lang="zh-CN" altLang="en-US" sz="1800" b="0" i="0" u="none" strike="noStrike" kern="1200" cap="none" spc="0" normalizeH="0" baseline="0" noProof="0" dirty="0">
              <a:ln>
                <a:noFill/>
              </a:ln>
              <a:solidFill>
                <a:srgbClr val="003A98"/>
              </a:solidFill>
              <a:effectLst/>
              <a:uLnTx/>
              <a:uFillTx/>
              <a:latin typeface="Arial Black" panose="020B0A04020102020204" pitchFamily="34" charset="0"/>
              <a:ea typeface="微软雅黑" panose="020B0503020204020204" pitchFamily="34" charset="-122"/>
              <a:cs typeface="+mn-cs"/>
            </a:endParaRPr>
          </a:p>
        </p:txBody>
      </p:sp>
      <p:sp>
        <p:nvSpPr>
          <p:cNvPr id="9" name="文本框 8"/>
          <p:cNvSpPr txBox="1"/>
          <p:nvPr/>
        </p:nvSpPr>
        <p:spPr>
          <a:xfrm>
            <a:off x="2556963" y="150589"/>
            <a:ext cx="721251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gradFill>
                  <a:gsLst>
                    <a:gs pos="0">
                      <a:srgbClr val="003A98"/>
                    </a:gs>
                    <a:gs pos="100000">
                      <a:srgbClr val="003A98">
                        <a:lumMod val="75000"/>
                      </a:srgbClr>
                    </a:gs>
                  </a:gsLst>
                  <a:lin ang="5400000" scaled="1"/>
                </a:gradFill>
                <a:effectLst/>
                <a:uLnTx/>
                <a:uFillTx/>
                <a:latin typeface="Arial" panose="020B0604020202020204"/>
                <a:ea typeface="微软雅黑" panose="020B0503020204020204" pitchFamily="34" charset="-122"/>
                <a:cs typeface="+mn-cs"/>
              </a:rPr>
              <a:t>分布式</a:t>
            </a:r>
            <a:r>
              <a:rPr lang="en-US" altLang="zh-CN" sz="2800" b="1" dirty="0">
                <a:gradFill>
                  <a:gsLst>
                    <a:gs pos="0">
                      <a:srgbClr val="003A98"/>
                    </a:gs>
                    <a:gs pos="100000">
                      <a:srgbClr val="003A98">
                        <a:lumMod val="75000"/>
                      </a:srgbClr>
                    </a:gs>
                  </a:gsLst>
                  <a:lin ang="5400000" scaled="1"/>
                </a:gradFill>
                <a:latin typeface="Arial" panose="020B0604020202020204"/>
                <a:ea typeface="微软雅黑" panose="020B0503020204020204" pitchFamily="34" charset="-122"/>
              </a:rPr>
              <a:t>&amp;</a:t>
            </a:r>
            <a:r>
              <a:rPr lang="zh-CN" altLang="en-US" sz="2800" b="1" dirty="0">
                <a:gradFill>
                  <a:gsLst>
                    <a:gs pos="0">
                      <a:srgbClr val="003A98"/>
                    </a:gs>
                    <a:gs pos="100000">
                      <a:srgbClr val="003A98">
                        <a:lumMod val="75000"/>
                      </a:srgbClr>
                    </a:gs>
                  </a:gsLst>
                  <a:lin ang="5400000" scaled="1"/>
                </a:gradFill>
                <a:latin typeface="Arial" panose="020B0604020202020204"/>
                <a:ea typeface="微软雅黑" panose="020B0503020204020204" pitchFamily="34" charset="-122"/>
              </a:rPr>
              <a:t>动态维护</a:t>
            </a:r>
            <a:endParaRPr kumimoji="0" lang="zh-CN" altLang="en-US" sz="2800" b="1" i="0" u="none" strike="noStrike" kern="1200" cap="none" spc="0" normalizeH="0" baseline="0" noProof="0" dirty="0">
              <a:ln>
                <a:noFill/>
              </a:ln>
              <a:gradFill>
                <a:gsLst>
                  <a:gs pos="0">
                    <a:srgbClr val="003A98"/>
                  </a:gs>
                  <a:gs pos="100000">
                    <a:srgbClr val="003A98">
                      <a:lumMod val="75000"/>
                    </a:srgbClr>
                  </a:gs>
                </a:gsLst>
                <a:lin ang="5400000" scaled="1"/>
              </a:gradFill>
              <a:effectLst/>
              <a:uLnTx/>
              <a:uFillTx/>
              <a:latin typeface="Arial" panose="020B0604020202020204"/>
              <a:ea typeface="微软雅黑" panose="020B0503020204020204" pitchFamily="34" charset="-122"/>
              <a:cs typeface="+mn-cs"/>
            </a:endParaRPr>
          </a:p>
        </p:txBody>
      </p:sp>
      <p:sp>
        <p:nvSpPr>
          <p:cNvPr id="15" name="矩形 14"/>
          <p:cNvSpPr/>
          <p:nvPr/>
        </p:nvSpPr>
        <p:spPr>
          <a:xfrm>
            <a:off x="0" y="6280784"/>
            <a:ext cx="12192000" cy="577215"/>
          </a:xfrm>
          <a:prstGeom prst="rect">
            <a:avLst/>
          </a:prstGeom>
          <a:gradFill flip="none" rotWithShape="1">
            <a:gsLst>
              <a:gs pos="59000">
                <a:schemeClr val="bg1">
                  <a:alpha val="0"/>
                </a:schemeClr>
              </a:gs>
              <a:gs pos="100000">
                <a:schemeClr val="tx2">
                  <a:lumMod val="20000"/>
                  <a:lumOff val="80000"/>
                </a:schemeClr>
              </a:gs>
            </a:gsLst>
            <a:lin ang="16200000" scaled="1"/>
            <a:tileRect/>
          </a:gradFill>
          <a:ln w="15875">
            <a:noFill/>
            <a:headEnd type="diamo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2" name="矩形 1"/>
          <p:cNvSpPr/>
          <p:nvPr/>
        </p:nvSpPr>
        <p:spPr>
          <a:xfrm>
            <a:off x="621030" y="1430020"/>
            <a:ext cx="10828655" cy="106616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marL="0" marR="0" lvl="0" indent="0" algn="just" defTabSz="914400" rtl="0" eaLnBrk="1" fontAlgn="auto" latinLnBrk="0" hangingPunct="1">
              <a:lnSpc>
                <a:spcPct val="120000"/>
              </a:lnSpc>
              <a:spcBef>
                <a:spcPts val="0"/>
              </a:spcBef>
              <a:spcAft>
                <a:spcPts val="0"/>
              </a:spcAft>
              <a:buClrTx/>
              <a:buSzTx/>
              <a:buFontTx/>
              <a:buNone/>
              <a:defRPr/>
            </a:pP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引入</a:t>
            </a:r>
            <a:r>
              <a:rPr lang="zh-CN" altLang="en-US" sz="2000" b="1" noProof="0" dirty="0">
                <a:ln>
                  <a:noFill/>
                </a:ln>
                <a:solidFill>
                  <a:schemeClr val="accent6"/>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消息聚合</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策略和</a:t>
            </a:r>
            <a:r>
              <a:rPr lang="zh-CN" altLang="en-US" sz="2000" b="1" dirty="0">
                <a:solidFill>
                  <a:schemeClr val="accent6"/>
                </a:solidFill>
                <a:latin typeface="Times New Roman" panose="02020603050405020304" pitchFamily="18" charset="0"/>
                <a:ea typeface="微软雅黑" panose="020B0503020204020204" pitchFamily="34" charset="-122"/>
                <a:cs typeface="Times New Roman" panose="02020603050405020304" pitchFamily="18" charset="0"/>
                <a:sym typeface="+mn-ea"/>
              </a:rPr>
              <a:t>任务分解</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技术，提出分布式</a:t>
            </a:r>
            <a:r>
              <a:rPr lang="en-US" altLang="zh-CN"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Butterfly</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计数和</a:t>
            </a:r>
            <a:r>
              <a:rPr lang="en-US" altLang="zh-CN"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Tip</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值分解及维护方法，与同类算法（</a:t>
            </a:r>
            <a:r>
              <a:rPr lang="en-US" altLang="zh-CN"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PVLDB 2019</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）相比，</a:t>
            </a:r>
            <a:r>
              <a:rPr lang="zh-CN" altLang="en-US" sz="2000" b="1"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亿级</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规模图单边的动态维护时间由</a:t>
            </a:r>
            <a:r>
              <a:rPr lang="zh-CN" altLang="en-US" sz="2000" b="1" dirty="0">
                <a:solidFill>
                  <a:schemeClr val="accent6"/>
                </a:solidFill>
                <a:latin typeface="Times New Roman" panose="02020603050405020304" pitchFamily="18" charset="0"/>
                <a:ea typeface="微软雅黑" panose="020B0503020204020204" pitchFamily="34" charset="-122"/>
                <a:cs typeface="Times New Roman" panose="02020603050405020304" pitchFamily="18" charset="0"/>
                <a:sym typeface="+mn-ea"/>
              </a:rPr>
              <a:t>小时级</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减少至</a:t>
            </a:r>
            <a:r>
              <a:rPr lang="zh-CN" altLang="en-US" sz="2000" b="1" dirty="0">
                <a:solidFill>
                  <a:schemeClr val="accent6"/>
                </a:solidFill>
                <a:latin typeface="Times New Roman" panose="02020603050405020304" pitchFamily="18" charset="0"/>
                <a:ea typeface="微软雅黑" panose="020B0503020204020204" pitchFamily="34" charset="-122"/>
                <a:cs typeface="Times New Roman" panose="02020603050405020304" pitchFamily="18" charset="0"/>
                <a:sym typeface="+mn-ea"/>
              </a:rPr>
              <a:t>秒级</a:t>
            </a:r>
            <a:endParaRPr kumimoji="0" lang="zh-CN" altLang="en-US" sz="2000" b="1" i="0" u="none" strike="noStrike" kern="1200" cap="none" spc="0" normalizeH="0" baseline="0" noProof="0" dirty="0">
              <a:ln>
                <a:noFill/>
              </a:ln>
              <a:solidFill>
                <a:srgbClr val="BA2828"/>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矩形 6"/>
          <p:cNvSpPr/>
          <p:nvPr/>
        </p:nvSpPr>
        <p:spPr>
          <a:xfrm>
            <a:off x="0" y="811730"/>
            <a:ext cx="7676660" cy="576064"/>
          </a:xfrm>
          <a:prstGeom prst="rect">
            <a:avLst/>
          </a:prstGeom>
          <a:gradFill>
            <a:gsLst>
              <a:gs pos="86000">
                <a:schemeClr val="accent3">
                  <a:lumMod val="20000"/>
                  <a:lumOff val="80000"/>
                </a:schemeClr>
              </a:gs>
              <a:gs pos="0">
                <a:schemeClr val="bg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32000" rtlCol="0" anchor="ct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sym typeface="+mn-ea"/>
            </a:endParaRPr>
          </a:p>
        </p:txBody>
      </p:sp>
      <p:sp>
        <p:nvSpPr>
          <p:cNvPr id="11" name="iconfont-10774-5766810"/>
          <p:cNvSpPr/>
          <p:nvPr/>
        </p:nvSpPr>
        <p:spPr>
          <a:xfrm>
            <a:off x="438574" y="926920"/>
            <a:ext cx="345684" cy="345684"/>
          </a:xfrm>
          <a:custGeom>
            <a:avLst/>
            <a:gdLst>
              <a:gd name="T0" fmla="*/ 0 w 12800"/>
              <a:gd name="T1" fmla="*/ 6400 h 12800"/>
              <a:gd name="T2" fmla="*/ 6400 w 12800"/>
              <a:gd name="T3" fmla="*/ 12800 h 12800"/>
              <a:gd name="T4" fmla="*/ 12800 w 12800"/>
              <a:gd name="T5" fmla="*/ 6400 h 12800"/>
              <a:gd name="T6" fmla="*/ 6400 w 12800"/>
              <a:gd name="T7" fmla="*/ 0 h 12800"/>
              <a:gd name="T8" fmla="*/ 0 w 12800"/>
              <a:gd name="T9" fmla="*/ 6400 h 12800"/>
              <a:gd name="T10" fmla="*/ 5067 w 12800"/>
              <a:gd name="T11" fmla="*/ 2587 h 12800"/>
              <a:gd name="T12" fmla="*/ 8507 w 12800"/>
              <a:gd name="T13" fmla="*/ 6027 h 12800"/>
              <a:gd name="T14" fmla="*/ 8640 w 12800"/>
              <a:gd name="T15" fmla="*/ 6400 h 12800"/>
              <a:gd name="T16" fmla="*/ 8507 w 12800"/>
              <a:gd name="T17" fmla="*/ 6773 h 12800"/>
              <a:gd name="T18" fmla="*/ 5067 w 12800"/>
              <a:gd name="T19" fmla="*/ 10213 h 12800"/>
              <a:gd name="T20" fmla="*/ 4373 w 12800"/>
              <a:gd name="T21" fmla="*/ 10213 h 12800"/>
              <a:gd name="T22" fmla="*/ 4320 w 12800"/>
              <a:gd name="T23" fmla="*/ 10160 h 12800"/>
              <a:gd name="T24" fmla="*/ 4320 w 12800"/>
              <a:gd name="T25" fmla="*/ 9467 h 12800"/>
              <a:gd name="T26" fmla="*/ 7360 w 12800"/>
              <a:gd name="T27" fmla="*/ 6400 h 12800"/>
              <a:gd name="T28" fmla="*/ 4293 w 12800"/>
              <a:gd name="T29" fmla="*/ 3333 h 12800"/>
              <a:gd name="T30" fmla="*/ 4293 w 12800"/>
              <a:gd name="T31" fmla="*/ 2640 h 12800"/>
              <a:gd name="T32" fmla="*/ 4347 w 12800"/>
              <a:gd name="T33" fmla="*/ 2587 h 12800"/>
              <a:gd name="T34" fmla="*/ 5067 w 12800"/>
              <a:gd name="T35" fmla="*/ 2587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00" h="12800">
                <a:moveTo>
                  <a:pt x="0" y="6400"/>
                </a:moveTo>
                <a:cubicBezTo>
                  <a:pt x="0" y="9947"/>
                  <a:pt x="2853" y="12800"/>
                  <a:pt x="6400" y="12800"/>
                </a:cubicBezTo>
                <a:cubicBezTo>
                  <a:pt x="9947" y="12800"/>
                  <a:pt x="12800" y="9947"/>
                  <a:pt x="12800" y="6400"/>
                </a:cubicBezTo>
                <a:cubicBezTo>
                  <a:pt x="12800" y="2853"/>
                  <a:pt x="9947" y="0"/>
                  <a:pt x="6400" y="0"/>
                </a:cubicBezTo>
                <a:cubicBezTo>
                  <a:pt x="2853" y="0"/>
                  <a:pt x="0" y="2853"/>
                  <a:pt x="0" y="6400"/>
                </a:cubicBezTo>
                <a:close/>
                <a:moveTo>
                  <a:pt x="5067" y="2587"/>
                </a:moveTo>
                <a:lnTo>
                  <a:pt x="8507" y="6027"/>
                </a:lnTo>
                <a:cubicBezTo>
                  <a:pt x="8613" y="6133"/>
                  <a:pt x="8667" y="6267"/>
                  <a:pt x="8640" y="6400"/>
                </a:cubicBezTo>
                <a:cubicBezTo>
                  <a:pt x="8640" y="6533"/>
                  <a:pt x="8587" y="6667"/>
                  <a:pt x="8507" y="6773"/>
                </a:cubicBezTo>
                <a:lnTo>
                  <a:pt x="5067" y="10213"/>
                </a:lnTo>
                <a:cubicBezTo>
                  <a:pt x="4880" y="10400"/>
                  <a:pt x="4560" y="10400"/>
                  <a:pt x="4373" y="10213"/>
                </a:cubicBezTo>
                <a:lnTo>
                  <a:pt x="4320" y="10160"/>
                </a:lnTo>
                <a:cubicBezTo>
                  <a:pt x="4133" y="9973"/>
                  <a:pt x="4133" y="9653"/>
                  <a:pt x="4320" y="9467"/>
                </a:cubicBezTo>
                <a:lnTo>
                  <a:pt x="7360" y="6400"/>
                </a:lnTo>
                <a:lnTo>
                  <a:pt x="4293" y="3333"/>
                </a:lnTo>
                <a:cubicBezTo>
                  <a:pt x="4107" y="3147"/>
                  <a:pt x="4107" y="2827"/>
                  <a:pt x="4293" y="2640"/>
                </a:cubicBezTo>
                <a:lnTo>
                  <a:pt x="4347" y="2587"/>
                </a:lnTo>
                <a:cubicBezTo>
                  <a:pt x="4533" y="2400"/>
                  <a:pt x="4853" y="2400"/>
                  <a:pt x="5067" y="25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6" name="文本框 15"/>
          <p:cNvSpPr txBox="1"/>
          <p:nvPr/>
        </p:nvSpPr>
        <p:spPr>
          <a:xfrm>
            <a:off x="104503" y="6306185"/>
            <a:ext cx="11982994" cy="533400"/>
          </a:xfrm>
          <a:prstGeom prst="rect">
            <a:avLst/>
          </a:prstGeom>
          <a:noFill/>
        </p:spPr>
        <p:txBody>
          <a:bodyPr wrap="square">
            <a:spAutoFit/>
          </a:bodyPr>
          <a:lstStyle/>
          <a:p>
            <a:pPr lvl="0" algn="ctr" defTabSz="914400" fontAlgn="auto">
              <a:lnSpc>
                <a:spcPct val="120000"/>
              </a:lnSpc>
              <a:spcBef>
                <a:spcPts val="0"/>
              </a:spcBef>
              <a:spcAft>
                <a:spcPts val="0"/>
              </a:spcAft>
              <a:buNone/>
            </a:pPr>
            <a:r>
              <a:rPr lang="zh-CN" altLang="zh-CN" sz="1200" b="1" dirty="0">
                <a:latin typeface="Times New Roman" panose="02020603050405020304" pitchFamily="18" charset="0"/>
                <a:ea typeface="微软雅黑" panose="020B0503020204020204" pitchFamily="34" charset="-122"/>
                <a:cs typeface="Times New Roman" panose="02020603050405020304" pitchFamily="18" charset="0"/>
                <a:sym typeface="+mn-ea"/>
              </a:rPr>
              <a:t>周旭，</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sym typeface="+mn-ea"/>
              </a:rPr>
              <a:t>翁同峰，等</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1200" dirty="0" err="1">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面向大规模二部图的分布式Tip分解算法</a:t>
            </a:r>
            <a:r>
              <a:rPr lang="en-US" altLang="zh-CN" sz="1200"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 </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软件学报</a:t>
            </a:r>
            <a:r>
              <a:rPr lang="en-US" altLang="zh-CN" sz="1200" b="1" dirty="0">
                <a:latin typeface="Times New Roman" panose="02020603050405020304" pitchFamily="18" charset="0"/>
                <a:cs typeface="Times New Roman" panose="02020603050405020304" pitchFamily="18" charset="0"/>
                <a:sym typeface="+mn-ea"/>
              </a:rPr>
              <a:t> </a:t>
            </a:r>
            <a:r>
              <a:rPr lang="en-US" altLang="zh-CN" sz="1200" b="1" dirty="0">
                <a:solidFill>
                  <a:schemeClr val="accent6"/>
                </a:solidFill>
                <a:latin typeface="Times New Roman" panose="02020603050405020304" pitchFamily="18" charset="0"/>
                <a:cs typeface="Times New Roman" panose="02020603050405020304" pitchFamily="18" charset="0"/>
                <a:sym typeface="+mn-ea"/>
              </a:rPr>
              <a:t>(CCF A</a:t>
            </a:r>
            <a:r>
              <a:rPr lang="zh-CN" altLang="en-US" sz="1200" b="1" dirty="0">
                <a:solidFill>
                  <a:schemeClr val="accent6"/>
                </a:solidFill>
                <a:latin typeface="Times New Roman" panose="02020603050405020304" pitchFamily="18" charset="0"/>
                <a:cs typeface="Times New Roman" panose="02020603050405020304" pitchFamily="18" charset="0"/>
                <a:sym typeface="+mn-ea"/>
              </a:rPr>
              <a:t>中文</a:t>
            </a:r>
            <a:r>
              <a:rPr lang="en-US" altLang="zh-CN" sz="1200" b="1" dirty="0">
                <a:solidFill>
                  <a:schemeClr val="accent6"/>
                </a:solidFill>
                <a:latin typeface="Times New Roman" panose="02020603050405020304" pitchFamily="18" charset="0"/>
                <a:cs typeface="Times New Roman" panose="02020603050405020304" pitchFamily="18" charset="0"/>
                <a:sym typeface="+mn-ea"/>
              </a:rPr>
              <a:t>A)</a:t>
            </a:r>
            <a:r>
              <a:rPr lang="en-US" altLang="zh-CN" sz="1200" dirty="0">
                <a:latin typeface="Times New Roman" panose="02020603050405020304" pitchFamily="18" charset="0"/>
                <a:cs typeface="Times New Roman" panose="02020603050405020304" pitchFamily="18" charset="0"/>
                <a:sym typeface="微软雅黑" panose="020B0503020204020204" pitchFamily="34" charset="-122"/>
              </a:rPr>
              <a:t>;  </a:t>
            </a:r>
            <a:endParaRPr lang="en-US" altLang="zh-CN" sz="1200" dirty="0">
              <a:solidFill>
                <a:schemeClr val="tx1"/>
              </a:solidFill>
              <a:latin typeface="Times New Roman" panose="02020603050405020304" pitchFamily="18" charset="0"/>
              <a:cs typeface="Times New Roman" panose="02020603050405020304" pitchFamily="18" charset="0"/>
              <a:sym typeface="微软雅黑" panose="020B0503020204020204" pitchFamily="34" charset="-122"/>
            </a:endParaRPr>
          </a:p>
          <a:p>
            <a:pPr lvl="0" algn="ctr" defTabSz="914400" fontAlgn="auto">
              <a:lnSpc>
                <a:spcPct val="120000"/>
              </a:lnSpc>
              <a:spcBef>
                <a:spcPts val="0"/>
              </a:spcBef>
              <a:spcAft>
                <a:spcPts val="0"/>
              </a:spcAft>
              <a:buNone/>
            </a:pPr>
            <a:r>
              <a:rPr lang="en-US" altLang="zh-CN" sz="1200" dirty="0">
                <a:latin typeface="Times New Roman" panose="02020603050405020304" pitchFamily="18" charset="0"/>
                <a:cs typeface="Times New Roman" panose="02020603050405020304" pitchFamily="18" charset="0"/>
                <a:sym typeface="+mn-ea"/>
              </a:rPr>
              <a:t>Tongfeng Weng</a:t>
            </a:r>
            <a:r>
              <a:rPr lang="zh-CN" altLang="en-US" sz="1200" dirty="0">
                <a:latin typeface="Times New Roman" panose="02020603050405020304" pitchFamily="18" charset="0"/>
                <a:cs typeface="Times New Roman" panose="02020603050405020304" pitchFamily="18" charset="0"/>
                <a:sym typeface="+mn-ea"/>
              </a:rPr>
              <a:t> </a:t>
            </a:r>
            <a:r>
              <a:rPr lang="en-US" altLang="zh-CN" sz="1200" dirty="0">
                <a:latin typeface="Times New Roman" panose="02020603050405020304" pitchFamily="18" charset="0"/>
                <a:cs typeface="Times New Roman" panose="02020603050405020304" pitchFamily="18" charset="0"/>
                <a:sym typeface="+mn-ea"/>
              </a:rPr>
              <a:t>(</a:t>
            </a:r>
            <a:r>
              <a:rPr lang="zh-CN" altLang="en-US" sz="1200" dirty="0">
                <a:latin typeface="Times New Roman" panose="02020603050405020304" pitchFamily="18" charset="0"/>
                <a:ea typeface="微软雅黑" panose="020B0503020204020204" pitchFamily="34" charset="-122"/>
                <a:cs typeface="Times New Roman" panose="02020603050405020304" pitchFamily="18" charset="0"/>
                <a:sym typeface="+mn-ea"/>
              </a:rPr>
              <a:t>学生</a:t>
            </a:r>
            <a:r>
              <a:rPr lang="en-US" altLang="zh-CN" sz="1200" dirty="0">
                <a:latin typeface="Times New Roman" panose="02020603050405020304" pitchFamily="18" charset="0"/>
                <a:cs typeface="Times New Roman" panose="02020603050405020304" pitchFamily="18" charset="0"/>
                <a:sym typeface="+mn-ea"/>
              </a:rPr>
              <a:t>), </a:t>
            </a:r>
            <a:r>
              <a:rPr lang="zh-CN" altLang="en-US" sz="1200" b="1" dirty="0">
                <a:latin typeface="Times New Roman" panose="02020603050405020304" pitchFamily="18" charset="0"/>
                <a:cs typeface="Times New Roman" panose="02020603050405020304" pitchFamily="18" charset="0"/>
                <a:sym typeface="+mn-ea"/>
              </a:rPr>
              <a:t>周旭</a:t>
            </a:r>
            <a:r>
              <a:rPr lang="en-US" altLang="zh-CN" sz="1200" b="1" dirty="0">
                <a:latin typeface="Times New Roman" panose="02020603050405020304" pitchFamily="18" charset="0"/>
                <a:cs typeface="Times New Roman" panose="02020603050405020304" pitchFamily="18" charset="0"/>
                <a:sym typeface="+mn-ea"/>
              </a:rPr>
              <a:t>(</a:t>
            </a:r>
            <a:r>
              <a:rPr lang="zh-CN" altLang="en-US" sz="1200" b="1" dirty="0">
                <a:latin typeface="Times New Roman" panose="02020603050405020304" pitchFamily="18" charset="0"/>
                <a:ea typeface="微软雅黑" panose="020B0503020204020204" pitchFamily="34" charset="-122"/>
                <a:cs typeface="Times New Roman" panose="02020603050405020304" pitchFamily="18" charset="0"/>
                <a:sym typeface="+mn-ea"/>
              </a:rPr>
              <a:t>通讯</a:t>
            </a:r>
            <a:r>
              <a:rPr lang="en-US" altLang="zh-CN" sz="1200" b="1" dirty="0">
                <a:latin typeface="Times New Roman" panose="02020603050405020304" pitchFamily="18" charset="0"/>
                <a:cs typeface="Times New Roman" panose="02020603050405020304" pitchFamily="18" charset="0"/>
                <a:sym typeface="+mn-ea"/>
              </a:rPr>
              <a:t>)</a:t>
            </a:r>
            <a:r>
              <a:rPr lang="en-US" altLang="zh-CN" sz="1200" dirty="0">
                <a:latin typeface="Times New Roman" panose="02020603050405020304" pitchFamily="18" charset="0"/>
                <a:cs typeface="Times New Roman" panose="02020603050405020304" pitchFamily="18" charset="0"/>
                <a:sym typeface="+mn-ea"/>
              </a:rPr>
              <a:t>, et al. Distributed Approaches to Butterfly Analysis on Large Dynamic Bipartite Graphs.  </a:t>
            </a:r>
            <a:r>
              <a:rPr lang="en-US" altLang="zh-CN" sz="1200" b="1" i="1" dirty="0">
                <a:latin typeface="Times New Roman" panose="02020603050405020304" pitchFamily="18" charset="0"/>
                <a:cs typeface="Times New Roman" panose="02020603050405020304" pitchFamily="18" charset="0"/>
                <a:sym typeface="微软雅黑" panose="020B0503020204020204" pitchFamily="34" charset="-122"/>
              </a:rPr>
              <a:t>IEEE TPDS</a:t>
            </a:r>
            <a:r>
              <a:rPr lang="en-US" altLang="zh-CN" sz="1200" dirty="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rPr>
              <a:t> (</a:t>
            </a:r>
            <a:r>
              <a:rPr lang="en-US" altLang="zh-CN" sz="1200" b="1" dirty="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rPr>
              <a:t>CCF A</a:t>
            </a:r>
            <a:r>
              <a:rPr lang="en-US" altLang="zh-CN" sz="1200" dirty="0">
                <a:solidFill>
                  <a:srgbClr val="C00000"/>
                </a:solidFill>
                <a:latin typeface="Times New Roman" panose="02020603050405020304" pitchFamily="18" charset="0"/>
                <a:cs typeface="Times New Roman" panose="02020603050405020304" pitchFamily="18" charset="0"/>
                <a:sym typeface="微软雅黑" panose="020B0503020204020204" pitchFamily="34" charset="-122"/>
              </a:rPr>
              <a:t>)</a:t>
            </a:r>
            <a:endParaRPr kumimoji="0" lang="en-US" altLang="zh-CN" sz="1200" b="0" i="1"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48" name="矩形 47"/>
          <p:cNvSpPr/>
          <p:nvPr/>
        </p:nvSpPr>
        <p:spPr>
          <a:xfrm>
            <a:off x="832448" y="811730"/>
            <a:ext cx="7212511"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sym typeface="+mn-ea"/>
              </a:rPr>
              <a:t> </a:t>
            </a:r>
            <a:r>
              <a:rPr lang="zh-CN" altLang="en-US" sz="2400" b="1" noProof="0" dirty="0">
                <a:ln>
                  <a:noFill/>
                </a:ln>
                <a:solidFill>
                  <a:srgbClr val="003A98"/>
                </a:solidFill>
                <a:effectLst/>
                <a:uLnTx/>
                <a:uFillTx/>
                <a:latin typeface="Times New Roman" panose="02020603050405020304" pitchFamily="18" charset="0"/>
                <a:ea typeface="微软雅黑" panose="020B0503020204020204" pitchFamily="34" charset="-122"/>
                <a:sym typeface="+mn-ea"/>
              </a:rPr>
              <a:t>二部图上</a:t>
            </a:r>
            <a:r>
              <a:rPr kumimoji="0" lang="zh-CN" altLang="en-US" sz="24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sym typeface="+mn-ea"/>
              </a:rPr>
              <a:t>分布式</a:t>
            </a:r>
            <a:r>
              <a:rPr kumimoji="0" lang="en-US" altLang="zh-CN" sz="24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sym typeface="+mn-ea"/>
              </a:rPr>
              <a:t>Tip</a:t>
            </a:r>
            <a:r>
              <a:rPr kumimoji="0" lang="zh-CN" altLang="en-US" sz="24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sym typeface="+mn-ea"/>
              </a:rPr>
              <a:t>值维护关键技术</a:t>
            </a:r>
            <a:endParaRPr kumimoji="0" lang="zh-CN" altLang="en-US" sz="24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sym typeface="+mn-ea"/>
            </a:endParaRPr>
          </a:p>
        </p:txBody>
      </p:sp>
      <p:sp>
        <p:nvSpPr>
          <p:cNvPr id="153" name="矩形 152"/>
          <p:cNvSpPr/>
          <p:nvPr/>
        </p:nvSpPr>
        <p:spPr>
          <a:xfrm>
            <a:off x="0" y="2652198"/>
            <a:ext cx="12089259" cy="477193"/>
          </a:xfrm>
          <a:prstGeom prst="rect">
            <a:avLst/>
          </a:prstGeom>
          <a:gradFill flip="none" rotWithShape="1">
            <a:gsLst>
              <a:gs pos="0">
                <a:schemeClr val="accent3">
                  <a:lumMod val="20000"/>
                  <a:lumOff val="80000"/>
                  <a:alpha val="0"/>
                </a:schemeClr>
              </a:gs>
              <a:gs pos="100000">
                <a:schemeClr val="accent3">
                  <a:lumMod val="20000"/>
                  <a:lumOff val="80000"/>
                  <a:alpha val="52000"/>
                </a:schemeClr>
              </a:gs>
            </a:gsLst>
            <a:lin ang="162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21" name="组合 20"/>
          <p:cNvGrpSpPr/>
          <p:nvPr/>
        </p:nvGrpSpPr>
        <p:grpSpPr>
          <a:xfrm>
            <a:off x="4382660" y="2438582"/>
            <a:ext cx="3422696" cy="436880"/>
            <a:chOff x="3890540" y="2469212"/>
            <a:chExt cx="2825420" cy="436880"/>
          </a:xfrm>
        </p:grpSpPr>
        <p:grpSp>
          <p:nvGrpSpPr>
            <p:cNvPr id="23" name="组合 22"/>
            <p:cNvGrpSpPr/>
            <p:nvPr/>
          </p:nvGrpSpPr>
          <p:grpSpPr>
            <a:xfrm>
              <a:off x="3890540" y="2469212"/>
              <a:ext cx="2825420" cy="436880"/>
              <a:chOff x="4668374" y="2463801"/>
              <a:chExt cx="2365508" cy="436880"/>
            </a:xfrm>
            <a:solidFill>
              <a:schemeClr val="accent2">
                <a:lumMod val="20000"/>
                <a:lumOff val="80000"/>
              </a:schemeClr>
            </a:solidFill>
          </p:grpSpPr>
          <p:sp>
            <p:nvSpPr>
              <p:cNvPr id="27" name="箭头: 五边形 26"/>
              <p:cNvSpPr/>
              <p:nvPr/>
            </p:nvSpPr>
            <p:spPr>
              <a:xfrm>
                <a:off x="5713082" y="2463801"/>
                <a:ext cx="1320800" cy="43688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8" name="箭头: 五边形 27"/>
              <p:cNvSpPr/>
              <p:nvPr/>
            </p:nvSpPr>
            <p:spPr>
              <a:xfrm flipH="1">
                <a:off x="4668374" y="2463801"/>
                <a:ext cx="1320800" cy="43688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24" name="组合 23"/>
            <p:cNvGrpSpPr/>
            <p:nvPr/>
          </p:nvGrpSpPr>
          <p:grpSpPr>
            <a:xfrm>
              <a:off x="3994598" y="2469212"/>
              <a:ext cx="2620594" cy="436880"/>
              <a:chOff x="4542208" y="2463801"/>
              <a:chExt cx="2620594" cy="436880"/>
            </a:xfrm>
          </p:grpSpPr>
          <p:sp>
            <p:nvSpPr>
              <p:cNvPr id="25" name="箭头: 五边形 24"/>
              <p:cNvSpPr/>
              <p:nvPr/>
            </p:nvSpPr>
            <p:spPr>
              <a:xfrm>
                <a:off x="5842002" y="2463801"/>
                <a:ext cx="1320800" cy="436880"/>
              </a:xfrm>
              <a:prstGeom prst="homePlate">
                <a:avLst/>
              </a:prstGeom>
              <a:gradFill>
                <a:gsLst>
                  <a:gs pos="0">
                    <a:schemeClr val="accent1">
                      <a:lumMod val="7500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6" name="箭头: 五边形 25"/>
              <p:cNvSpPr/>
              <p:nvPr/>
            </p:nvSpPr>
            <p:spPr>
              <a:xfrm flipH="1">
                <a:off x="4542208" y="2463801"/>
                <a:ext cx="1320800" cy="436880"/>
              </a:xfrm>
              <a:prstGeom prst="homePlate">
                <a:avLst/>
              </a:prstGeom>
              <a:gradFill>
                <a:gsLst>
                  <a:gs pos="0">
                    <a:schemeClr val="accent1">
                      <a:lumMod val="75000"/>
                    </a:schemeClr>
                  </a:gs>
                  <a:gs pos="100000">
                    <a:schemeClr val="accent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sp>
        <p:nvSpPr>
          <p:cNvPr id="22" name="矩形: 圆角 7"/>
          <p:cNvSpPr/>
          <p:nvPr/>
        </p:nvSpPr>
        <p:spPr>
          <a:xfrm>
            <a:off x="4676265" y="2474990"/>
            <a:ext cx="2835487" cy="397933"/>
          </a:xfrm>
          <a:prstGeom prst="roundRect">
            <a:avLst>
              <a:gd name="adj" fmla="val 8439"/>
            </a:avLst>
          </a:prstGeom>
          <a:noFill/>
          <a:ln w="12700" cap="flat" cmpd="sng" algn="ctr">
            <a:noFill/>
            <a:prstDash val="solid"/>
            <a:miter lim="800000"/>
          </a:ln>
          <a:effectLst/>
        </p:spPr>
        <p:txBody>
          <a:bodyPr wrap="none" lIns="0" rIns="0" anchor="ct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marR="0" lvl="0" indent="0" algn="ctr"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zh-CN" altLang="en-US" sz="1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sym typeface="+mn-ea"/>
              </a:rPr>
              <a:t>分布式</a:t>
            </a:r>
            <a:r>
              <a:rPr kumimoji="0" lang="en-US" altLang="zh-CN" sz="1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sym typeface="+mn-ea"/>
              </a:rPr>
              <a:t>Tip</a:t>
            </a:r>
            <a:r>
              <a:rPr kumimoji="0" lang="zh-CN" altLang="en-US" sz="1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sym typeface="+mn-ea"/>
              </a:rPr>
              <a:t>值动态维护</a:t>
            </a:r>
            <a:endParaRPr kumimoji="0" lang="zh-CN" altLang="en-US" sz="1800" b="1"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sym typeface="+mn-ea"/>
            </a:endParaRPr>
          </a:p>
        </p:txBody>
      </p:sp>
      <p:sp>
        <p:nvSpPr>
          <p:cNvPr id="91" name="矩形 90"/>
          <p:cNvSpPr/>
          <p:nvPr/>
        </p:nvSpPr>
        <p:spPr>
          <a:xfrm>
            <a:off x="9352045" y="3861036"/>
            <a:ext cx="2097696" cy="1023058"/>
          </a:xfrm>
          <a:prstGeom prst="rect">
            <a:avLst/>
          </a:prstGeom>
          <a:solidFill>
            <a:schemeClr val="bg1">
              <a:lumMod val="95000"/>
            </a:schemeClr>
          </a:solidFill>
          <a:ln w="3175"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 name="箭头: 右 138"/>
          <p:cNvSpPr/>
          <p:nvPr>
            <p:custDataLst>
              <p:tags r:id="rId1"/>
            </p:custDataLst>
          </p:nvPr>
        </p:nvSpPr>
        <p:spPr>
          <a:xfrm>
            <a:off x="8825389" y="4296831"/>
            <a:ext cx="301018" cy="529007"/>
          </a:xfrm>
          <a:prstGeom prst="rightArrow">
            <a:avLst>
              <a:gd name="adj1" fmla="val 54327"/>
              <a:gd name="adj2" fmla="val 61120"/>
            </a:avLst>
          </a:prstGeom>
          <a:gradFill flip="none" rotWithShape="1">
            <a:gsLst>
              <a:gs pos="0">
                <a:schemeClr val="accent2">
                  <a:alpha val="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9" name="矩形: 圆角 58"/>
          <p:cNvSpPr/>
          <p:nvPr/>
        </p:nvSpPr>
        <p:spPr>
          <a:xfrm>
            <a:off x="9113780" y="3323282"/>
            <a:ext cx="2574226" cy="2838434"/>
          </a:xfrm>
          <a:prstGeom prst="roundRect">
            <a:avLst>
              <a:gd name="adj" fmla="val 1501"/>
            </a:avLst>
          </a:prstGeom>
          <a:noFill/>
          <a:ln w="12700">
            <a:gradFill>
              <a:gsLst>
                <a:gs pos="0">
                  <a:schemeClr val="accent1"/>
                </a:gs>
                <a:gs pos="100000">
                  <a:schemeClr val="accent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60" name="矩形: 圆角 59"/>
          <p:cNvSpPr/>
          <p:nvPr/>
        </p:nvSpPr>
        <p:spPr>
          <a:xfrm>
            <a:off x="9175864" y="3396836"/>
            <a:ext cx="2420149" cy="257507"/>
          </a:xfrm>
          <a:prstGeom prst="roundRect">
            <a:avLst/>
          </a:prstGeom>
          <a:no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任务分解策略</a:t>
            </a:r>
            <a:endPar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62" name="矩形: 圆角 61"/>
          <p:cNvSpPr/>
          <p:nvPr/>
        </p:nvSpPr>
        <p:spPr>
          <a:xfrm>
            <a:off x="9175864" y="5820565"/>
            <a:ext cx="2420149" cy="257508"/>
          </a:xfrm>
          <a:prstGeom prst="roundRect">
            <a:avLst/>
          </a:prstGeom>
          <a:no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cs"/>
              </a:rPr>
              <a:t>动态更新</a:t>
            </a:r>
            <a:r>
              <a:rPr kumimoji="0" lang="en-US" altLang="zh-CN"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tip</a:t>
            </a:r>
            <a:r>
              <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值</a:t>
            </a:r>
            <a:endPar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90" name="文本框 89"/>
          <p:cNvSpPr txBox="1"/>
          <p:nvPr/>
        </p:nvSpPr>
        <p:spPr>
          <a:xfrm>
            <a:off x="9560670" y="4600820"/>
            <a:ext cx="1680446" cy="30777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主任务分解</a:t>
            </a:r>
            <a:endParaRPr kumimoji="0" lang="zh-CN" altLang="en-US" sz="1400" b="1" i="0" u="none" strike="noStrike" kern="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endParaRPr>
          </a:p>
        </p:txBody>
      </p:sp>
      <p:sp>
        <p:nvSpPr>
          <p:cNvPr id="92" name="矩形: 圆角 91"/>
          <p:cNvSpPr/>
          <p:nvPr/>
        </p:nvSpPr>
        <p:spPr>
          <a:xfrm>
            <a:off x="9352045" y="5092025"/>
            <a:ext cx="2097696" cy="266967"/>
          </a:xfrm>
          <a:prstGeom prst="roundRect">
            <a:avLst/>
          </a:prstGeom>
          <a:gradFill>
            <a:gsLst>
              <a:gs pos="0">
                <a:schemeClr val="bg1"/>
              </a:gs>
              <a:gs pos="100000">
                <a:schemeClr val="accent3">
                  <a:lumMod val="20000"/>
                  <a:lumOff val="80000"/>
                </a:schemeClr>
              </a:gs>
            </a:gsLst>
            <a:lin ang="5400000" scaled="1"/>
          </a:gradFill>
          <a:ln w="3175" cap="flat" cmpd="sng" algn="ctr">
            <a:solidFill>
              <a:schemeClr val="accent1"/>
            </a:solid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候选集查找</a:t>
            </a:r>
            <a:endParaRPr kumimoji="0" lang="zh-CN" altLang="en-US" sz="1200" b="1" i="0" u="none" strike="noStrike" kern="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sp>
        <p:nvSpPr>
          <p:cNvPr id="93" name="矩形: 圆角 92"/>
          <p:cNvSpPr/>
          <p:nvPr/>
        </p:nvSpPr>
        <p:spPr>
          <a:xfrm>
            <a:off x="9352045" y="5384215"/>
            <a:ext cx="2097696" cy="266967"/>
          </a:xfrm>
          <a:prstGeom prst="roundRect">
            <a:avLst/>
          </a:prstGeom>
          <a:gradFill>
            <a:gsLst>
              <a:gs pos="0">
                <a:schemeClr val="bg1"/>
              </a:gs>
              <a:gs pos="100000">
                <a:schemeClr val="accent3">
                  <a:lumMod val="20000"/>
                  <a:lumOff val="80000"/>
                </a:schemeClr>
              </a:gs>
            </a:gsLst>
            <a:lin ang="5400000" scaled="1"/>
          </a:gradFill>
          <a:ln w="3175" cap="flat" cmpd="sng" algn="ctr">
            <a:solidFill>
              <a:schemeClr val="accent1"/>
            </a:solid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1" i="0" u="none" strike="noStrike" kern="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删减候选点</a:t>
            </a:r>
            <a:endParaRPr kumimoji="0" lang="zh-CN" altLang="en-US" sz="1200" b="1" i="0" u="none" strike="noStrike" kern="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cxnSp>
        <p:nvCxnSpPr>
          <p:cNvPr id="95" name="8"/>
          <p:cNvCxnSpPr/>
          <p:nvPr/>
        </p:nvCxnSpPr>
        <p:spPr>
          <a:xfrm>
            <a:off x="10400893" y="3666744"/>
            <a:ext cx="0" cy="184417"/>
          </a:xfrm>
          <a:prstGeom prst="straightConnector1">
            <a:avLst/>
          </a:prstGeom>
          <a:noFill/>
          <a:ln w="28575" cap="flat" cmpd="sng" algn="ctr">
            <a:solidFill>
              <a:schemeClr val="accent1"/>
            </a:solidFill>
            <a:prstDash val="solid"/>
            <a:miter lim="800000"/>
            <a:tailEnd type="triangle"/>
          </a:ln>
          <a:effectLst/>
        </p:spPr>
      </p:cxnSp>
      <p:cxnSp>
        <p:nvCxnSpPr>
          <p:cNvPr id="100" name="8"/>
          <p:cNvCxnSpPr/>
          <p:nvPr/>
        </p:nvCxnSpPr>
        <p:spPr>
          <a:xfrm>
            <a:off x="10400893" y="4884093"/>
            <a:ext cx="0" cy="184417"/>
          </a:xfrm>
          <a:prstGeom prst="straightConnector1">
            <a:avLst/>
          </a:prstGeom>
          <a:noFill/>
          <a:ln w="28575" cap="flat" cmpd="sng" algn="ctr">
            <a:solidFill>
              <a:schemeClr val="accent1"/>
            </a:solidFill>
            <a:prstDash val="solid"/>
            <a:miter lim="800000"/>
            <a:tailEnd type="triangle"/>
          </a:ln>
          <a:effectLst/>
        </p:spPr>
      </p:cxnSp>
      <p:cxnSp>
        <p:nvCxnSpPr>
          <p:cNvPr id="116" name="8"/>
          <p:cNvCxnSpPr/>
          <p:nvPr/>
        </p:nvCxnSpPr>
        <p:spPr>
          <a:xfrm>
            <a:off x="10400893" y="5656695"/>
            <a:ext cx="0" cy="184417"/>
          </a:xfrm>
          <a:prstGeom prst="straightConnector1">
            <a:avLst/>
          </a:prstGeom>
          <a:noFill/>
          <a:ln w="28575" cap="flat" cmpd="sng" algn="ctr">
            <a:solidFill>
              <a:schemeClr val="accent1"/>
            </a:solidFill>
            <a:prstDash val="solid"/>
            <a:miter lim="800000"/>
            <a:tailEnd type="triangle"/>
          </a:ln>
          <a:effectLst/>
        </p:spPr>
      </p:cxnSp>
      <p:sp>
        <p:nvSpPr>
          <p:cNvPr id="18" name="矩形: 圆顶角 17"/>
          <p:cNvSpPr/>
          <p:nvPr/>
        </p:nvSpPr>
        <p:spPr>
          <a:xfrm>
            <a:off x="9368396" y="3009513"/>
            <a:ext cx="2064995" cy="312341"/>
          </a:xfrm>
          <a:prstGeom prst="round2SameRect">
            <a:avLst>
              <a:gd name="adj1" fmla="val 26154"/>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分布式</a:t>
            </a:r>
            <a:r>
              <a:rPr kumimoji="0" lang="en-US" altLang="zh-CN"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Tip</a:t>
            </a:r>
            <a:r>
              <a:rPr kumimoji="0" lang="zh-CN" altLang="en-US"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维护算法</a:t>
            </a:r>
            <a:endParaRPr kumimoji="0" lang="zh-CN" altLang="en-US"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9" name="矩形: 圆角 28"/>
          <p:cNvSpPr/>
          <p:nvPr/>
        </p:nvSpPr>
        <p:spPr>
          <a:xfrm>
            <a:off x="503994" y="3323282"/>
            <a:ext cx="2574226" cy="2838434"/>
          </a:xfrm>
          <a:prstGeom prst="roundRect">
            <a:avLst>
              <a:gd name="adj" fmla="val 1501"/>
            </a:avLst>
          </a:prstGeom>
          <a:noFill/>
          <a:ln w="12700">
            <a:gradFill>
              <a:gsLst>
                <a:gs pos="0">
                  <a:schemeClr val="accent1"/>
                </a:gs>
                <a:gs pos="100000">
                  <a:schemeClr val="accent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5" name="矩形: 圆角 34"/>
          <p:cNvSpPr/>
          <p:nvPr/>
        </p:nvSpPr>
        <p:spPr>
          <a:xfrm>
            <a:off x="566078" y="3396836"/>
            <a:ext cx="2420149" cy="257507"/>
          </a:xfrm>
          <a:prstGeom prst="roundRect">
            <a:avLst/>
          </a:prstGeom>
          <a:no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大规模二部图数据</a:t>
            </a:r>
            <a:endPar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6" name="矩形: 圆角 35"/>
          <p:cNvSpPr/>
          <p:nvPr/>
        </p:nvSpPr>
        <p:spPr>
          <a:xfrm>
            <a:off x="566078" y="5814706"/>
            <a:ext cx="2420149" cy="257508"/>
          </a:xfrm>
          <a:prstGeom prst="roundRect">
            <a:avLst/>
          </a:prstGeom>
          <a:no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hash</a:t>
            </a:r>
            <a:r>
              <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图划分</a:t>
            </a:r>
            <a:endPar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65" name="下箭头 22"/>
          <p:cNvSpPr/>
          <p:nvPr/>
        </p:nvSpPr>
        <p:spPr>
          <a:xfrm>
            <a:off x="1601031" y="3690694"/>
            <a:ext cx="380153" cy="72840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数据存储</a:t>
            </a:r>
            <a:endParaRPr kumimoji="1" lang="zh-CN" altLang="en-US" sz="10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3" name="矩形: 圆顶角 12"/>
          <p:cNvSpPr/>
          <p:nvPr/>
        </p:nvSpPr>
        <p:spPr>
          <a:xfrm>
            <a:off x="758610" y="3009513"/>
            <a:ext cx="2064995" cy="312341"/>
          </a:xfrm>
          <a:prstGeom prst="round2SameRect">
            <a:avLst>
              <a:gd name="adj1" fmla="val 26154"/>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分布式存储</a:t>
            </a:r>
            <a:endParaRPr kumimoji="0" lang="zh-CN" altLang="en-US"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215" name="组合 214"/>
          <p:cNvGrpSpPr/>
          <p:nvPr/>
        </p:nvGrpSpPr>
        <p:grpSpPr>
          <a:xfrm>
            <a:off x="858026" y="4443738"/>
            <a:ext cx="1866163" cy="1123310"/>
            <a:chOff x="939443" y="4443738"/>
            <a:chExt cx="1866163" cy="1123310"/>
          </a:xfrm>
        </p:grpSpPr>
        <p:grpSp>
          <p:nvGrpSpPr>
            <p:cNvPr id="117" name="组合 116"/>
            <p:cNvGrpSpPr/>
            <p:nvPr/>
          </p:nvGrpSpPr>
          <p:grpSpPr>
            <a:xfrm>
              <a:off x="939443" y="4443738"/>
              <a:ext cx="1866163" cy="863808"/>
              <a:chOff x="-1416363" y="4466693"/>
              <a:chExt cx="1866163" cy="896268"/>
            </a:xfrm>
          </p:grpSpPr>
          <p:grpSp>
            <p:nvGrpSpPr>
              <p:cNvPr id="119" name="组合 118"/>
              <p:cNvGrpSpPr/>
              <p:nvPr/>
            </p:nvGrpSpPr>
            <p:grpSpPr>
              <a:xfrm>
                <a:off x="-1409112" y="4466693"/>
                <a:ext cx="1851660" cy="282882"/>
                <a:chOff x="-1438336" y="4538314"/>
                <a:chExt cx="1507764" cy="282882"/>
              </a:xfrm>
            </p:grpSpPr>
            <p:sp>
              <p:nvSpPr>
                <p:cNvPr id="138" name="圆柱体 137"/>
                <p:cNvSpPr/>
                <p:nvPr/>
              </p:nvSpPr>
              <p:spPr>
                <a:xfrm rot="5400000">
                  <a:off x="-825895" y="3925873"/>
                  <a:ext cx="282882" cy="1507764"/>
                </a:xfrm>
                <a:prstGeom prst="can">
                  <a:avLst/>
                </a:prstGeom>
                <a:gradFill flip="none" rotWithShape="1">
                  <a:gsLst>
                    <a:gs pos="0">
                      <a:schemeClr val="accent1"/>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40" name="文本框 139"/>
                <p:cNvSpPr txBox="1"/>
                <p:nvPr/>
              </p:nvSpPr>
              <p:spPr>
                <a:xfrm>
                  <a:off x="-1288229" y="4548950"/>
                  <a:ext cx="120755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分布式存储</a:t>
                  </a:r>
                  <a:endParaRPr kumimoji="0" lang="zh-CN" altLang="en-US" sz="11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120" name="组合 119"/>
              <p:cNvGrpSpPr/>
              <p:nvPr/>
            </p:nvGrpSpPr>
            <p:grpSpPr>
              <a:xfrm>
                <a:off x="-1416363" y="4999222"/>
                <a:ext cx="1866163" cy="363739"/>
                <a:chOff x="-1416363" y="4999222"/>
                <a:chExt cx="1866163" cy="363739"/>
              </a:xfrm>
            </p:grpSpPr>
            <p:sp>
              <p:nvSpPr>
                <p:cNvPr id="135" name="圆柱体 134"/>
                <p:cNvSpPr/>
                <p:nvPr/>
              </p:nvSpPr>
              <p:spPr>
                <a:xfrm>
                  <a:off x="-1416363" y="4999222"/>
                  <a:ext cx="503273" cy="363739"/>
                </a:xfrm>
                <a:prstGeom prst="can">
                  <a:avLst/>
                </a:prstGeom>
                <a:gradFill flip="none" rotWithShape="1">
                  <a:gsLst>
                    <a:gs pos="0">
                      <a:schemeClr val="accent3">
                        <a:lumMod val="40000"/>
                        <a:lumOff val="60000"/>
                      </a:schemeClr>
                    </a:gs>
                    <a:gs pos="100000">
                      <a:schemeClr val="bg1"/>
                    </a:gs>
                  </a:gsLst>
                  <a:lin ang="16200000" scaled="1"/>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数据库</a:t>
                  </a:r>
                  <a:r>
                    <a:rPr kumimoji="0" lang="en-US" altLang="zh-CN" sz="9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-0</a:t>
                  </a:r>
                  <a:endParaRPr kumimoji="0" lang="zh-CN" altLang="en-US" sz="9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131" name="圆柱体 130"/>
                <p:cNvSpPr/>
                <p:nvPr/>
              </p:nvSpPr>
              <p:spPr>
                <a:xfrm>
                  <a:off x="-864663" y="4999222"/>
                  <a:ext cx="503273" cy="363739"/>
                </a:xfrm>
                <a:prstGeom prst="can">
                  <a:avLst/>
                </a:prstGeom>
                <a:gradFill flip="none" rotWithShape="1">
                  <a:gsLst>
                    <a:gs pos="0">
                      <a:schemeClr val="accent3">
                        <a:lumMod val="40000"/>
                        <a:lumOff val="60000"/>
                      </a:schemeClr>
                    </a:gs>
                    <a:gs pos="100000">
                      <a:schemeClr val="bg1"/>
                    </a:gs>
                  </a:gsLst>
                  <a:lin ang="16200000" scaled="1"/>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数据库</a:t>
                  </a:r>
                  <a:r>
                    <a:rPr kumimoji="0" lang="en-US" altLang="zh-CN" sz="9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-1</a:t>
                  </a:r>
                  <a:endParaRPr kumimoji="0" lang="zh-CN" altLang="en-US" sz="9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127" name="圆柱体 126"/>
                <p:cNvSpPr/>
                <p:nvPr/>
              </p:nvSpPr>
              <p:spPr>
                <a:xfrm>
                  <a:off x="-53473" y="4999222"/>
                  <a:ext cx="503273" cy="363739"/>
                </a:xfrm>
                <a:prstGeom prst="can">
                  <a:avLst/>
                </a:prstGeom>
                <a:gradFill flip="none" rotWithShape="1">
                  <a:gsLst>
                    <a:gs pos="0">
                      <a:schemeClr val="accent3">
                        <a:lumMod val="40000"/>
                        <a:lumOff val="60000"/>
                      </a:schemeClr>
                    </a:gs>
                    <a:gs pos="100000">
                      <a:schemeClr val="bg1"/>
                    </a:gs>
                  </a:gsLst>
                  <a:lin ang="16200000" scaled="1"/>
                  <a:tileRect/>
                </a:gra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数据库</a:t>
                  </a:r>
                  <a:r>
                    <a:rPr kumimoji="0" lang="en-US" altLang="zh-CN" sz="9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-n</a:t>
                  </a:r>
                  <a:endParaRPr kumimoji="0" lang="zh-CN" altLang="en-US" sz="9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126" name="文本框 125"/>
                <p:cNvSpPr txBox="1"/>
                <p:nvPr/>
              </p:nvSpPr>
              <p:spPr>
                <a:xfrm>
                  <a:off x="-312963" y="5064139"/>
                  <a:ext cx="211063"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a:t>
                  </a:r>
                  <a:endParaRPr kumimoji="0" lang="zh-CN" altLang="en-US" sz="8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cxnSp>
          <p:nvCxnSpPr>
            <p:cNvPr id="142" name="直接连接符 141"/>
            <p:cNvCxnSpPr/>
            <p:nvPr/>
          </p:nvCxnSpPr>
          <p:spPr>
            <a:xfrm flipV="1">
              <a:off x="1191080" y="4711019"/>
              <a:ext cx="2720" cy="295316"/>
            </a:xfrm>
            <a:prstGeom prst="line">
              <a:avLst/>
            </a:prstGeom>
            <a:ln w="3175">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V="1">
              <a:off x="1750060" y="4711019"/>
              <a:ext cx="2720" cy="295316"/>
            </a:xfrm>
            <a:prstGeom prst="line">
              <a:avLst/>
            </a:prstGeom>
            <a:ln w="3175">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V="1">
              <a:off x="2557242" y="4711019"/>
              <a:ext cx="2720" cy="295316"/>
            </a:xfrm>
            <a:prstGeom prst="line">
              <a:avLst/>
            </a:prstGeom>
            <a:ln w="3175">
              <a:solidFill>
                <a:schemeClr val="accent1"/>
              </a:solidFill>
              <a:prstDash val="lgDash"/>
            </a:ln>
          </p:spPr>
          <p:style>
            <a:lnRef idx="1">
              <a:schemeClr val="accent1"/>
            </a:lnRef>
            <a:fillRef idx="0">
              <a:schemeClr val="accent1"/>
            </a:fillRef>
            <a:effectRef idx="0">
              <a:schemeClr val="accent1"/>
            </a:effectRef>
            <a:fontRef idx="minor">
              <a:schemeClr val="tx1"/>
            </a:fontRef>
          </p:style>
        </p:cxnSp>
        <p:pic>
          <p:nvPicPr>
            <p:cNvPr id="61" name="图片 60"/>
            <p:cNvPicPr>
              <a:picLocks noChangeAspect="1"/>
            </p:cNvPicPr>
            <p:nvPr/>
          </p:nvPicPr>
          <p:blipFill rotWithShape="1">
            <a:blip r:embed="rId2"/>
            <a:srcRect t="81702" r="74446"/>
            <a:stretch>
              <a:fillRect/>
            </a:stretch>
          </p:blipFill>
          <p:spPr>
            <a:xfrm>
              <a:off x="981761" y="5341478"/>
              <a:ext cx="418636" cy="225570"/>
            </a:xfrm>
            <a:prstGeom prst="rect">
              <a:avLst/>
            </a:prstGeom>
          </p:spPr>
        </p:pic>
        <p:pic>
          <p:nvPicPr>
            <p:cNvPr id="64" name="图片 63"/>
            <p:cNvPicPr>
              <a:picLocks noChangeAspect="1"/>
            </p:cNvPicPr>
            <p:nvPr/>
          </p:nvPicPr>
          <p:blipFill rotWithShape="1">
            <a:blip r:embed="rId2"/>
            <a:srcRect t="81702" r="74446"/>
            <a:stretch>
              <a:fillRect/>
            </a:stretch>
          </p:blipFill>
          <p:spPr>
            <a:xfrm>
              <a:off x="1544023" y="5341478"/>
              <a:ext cx="418636" cy="225570"/>
            </a:xfrm>
            <a:prstGeom prst="rect">
              <a:avLst/>
            </a:prstGeom>
          </p:spPr>
        </p:pic>
        <p:pic>
          <p:nvPicPr>
            <p:cNvPr id="67" name="图片 66"/>
            <p:cNvPicPr>
              <a:picLocks noChangeAspect="1"/>
            </p:cNvPicPr>
            <p:nvPr/>
          </p:nvPicPr>
          <p:blipFill rotWithShape="1">
            <a:blip r:embed="rId2"/>
            <a:srcRect t="81702" r="74446"/>
            <a:stretch>
              <a:fillRect/>
            </a:stretch>
          </p:blipFill>
          <p:spPr>
            <a:xfrm>
              <a:off x="2339343" y="5341478"/>
              <a:ext cx="418636" cy="225570"/>
            </a:xfrm>
            <a:prstGeom prst="rect">
              <a:avLst/>
            </a:prstGeom>
          </p:spPr>
        </p:pic>
      </p:grpSp>
      <p:cxnSp>
        <p:nvCxnSpPr>
          <p:cNvPr id="179" name="8"/>
          <p:cNvCxnSpPr/>
          <p:nvPr/>
        </p:nvCxnSpPr>
        <p:spPr>
          <a:xfrm flipV="1">
            <a:off x="1791107" y="5612973"/>
            <a:ext cx="0" cy="176107"/>
          </a:xfrm>
          <a:prstGeom prst="straightConnector1">
            <a:avLst/>
          </a:prstGeom>
          <a:noFill/>
          <a:ln w="28575" cap="flat" cmpd="sng" algn="ctr">
            <a:solidFill>
              <a:schemeClr val="accent1"/>
            </a:solidFill>
            <a:prstDash val="solid"/>
            <a:miter lim="800000"/>
            <a:tailEnd type="triangle"/>
          </a:ln>
          <a:effectLst/>
        </p:spPr>
      </p:cxnSp>
      <p:sp>
        <p:nvSpPr>
          <p:cNvPr id="38" name="矩形: 圆角 37"/>
          <p:cNvSpPr/>
          <p:nvPr/>
        </p:nvSpPr>
        <p:spPr>
          <a:xfrm>
            <a:off x="3373923" y="3323282"/>
            <a:ext cx="2574226" cy="2838434"/>
          </a:xfrm>
          <a:prstGeom prst="roundRect">
            <a:avLst>
              <a:gd name="adj" fmla="val 1501"/>
            </a:avLst>
          </a:prstGeom>
          <a:noFill/>
          <a:ln w="12700">
            <a:gradFill>
              <a:gsLst>
                <a:gs pos="0">
                  <a:schemeClr val="accent1"/>
                </a:gs>
                <a:gs pos="100000">
                  <a:schemeClr val="accent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42" name="矩形: 圆角 41"/>
          <p:cNvSpPr/>
          <p:nvPr/>
        </p:nvSpPr>
        <p:spPr>
          <a:xfrm>
            <a:off x="3436007" y="3396836"/>
            <a:ext cx="2420149" cy="257507"/>
          </a:xfrm>
          <a:prstGeom prst="roundRect">
            <a:avLst/>
          </a:prstGeom>
          <a:no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重定义顶点优先级</a:t>
            </a:r>
            <a:endPar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43" name="矩形: 圆角 42"/>
          <p:cNvSpPr/>
          <p:nvPr/>
        </p:nvSpPr>
        <p:spPr>
          <a:xfrm>
            <a:off x="3436007" y="5820565"/>
            <a:ext cx="2420149" cy="257508"/>
          </a:xfrm>
          <a:prstGeom prst="roundRect">
            <a:avLst/>
          </a:prstGeom>
          <a:no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Butterfly </a:t>
            </a:r>
            <a:r>
              <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度</a:t>
            </a:r>
            <a:endPar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74" name="矩形: 圆角 73"/>
          <p:cNvSpPr/>
          <p:nvPr/>
        </p:nvSpPr>
        <p:spPr>
          <a:xfrm>
            <a:off x="3439989" y="5325807"/>
            <a:ext cx="2412184" cy="281307"/>
          </a:xfrm>
          <a:prstGeom prst="roundRect">
            <a:avLst/>
          </a:prstGeom>
          <a:noFill/>
          <a:ln w="3175"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BA2828"/>
                </a:solidFill>
                <a:effectLst/>
                <a:uLnTx/>
                <a:uFillTx/>
                <a:latin typeface="Arial" panose="020B0604020202020204"/>
                <a:ea typeface="微软雅黑" panose="020B0503020204020204" pitchFamily="34" charset="-122"/>
                <a:cs typeface="+mn-cs"/>
              </a:rPr>
              <a:t>消息聚合策略</a:t>
            </a:r>
            <a:endParaRPr kumimoji="0" lang="zh-CN" altLang="en-US" sz="1400" b="1" i="0" u="none" strike="noStrike" kern="0" cap="none" spc="0" normalizeH="0" baseline="0" noProof="0" dirty="0">
              <a:ln>
                <a:noFill/>
              </a:ln>
              <a:solidFill>
                <a:srgbClr val="BA2828"/>
              </a:solidFill>
              <a:effectLst/>
              <a:uLnTx/>
              <a:uFillTx/>
              <a:latin typeface="Arial" panose="020B0604020202020204"/>
              <a:ea typeface="微软雅黑" panose="020B0503020204020204" pitchFamily="34" charset="-122"/>
              <a:cs typeface="+mn-cs"/>
            </a:endParaRPr>
          </a:p>
        </p:txBody>
      </p:sp>
      <p:sp>
        <p:nvSpPr>
          <p:cNvPr id="14" name="矩形: 圆顶角 13"/>
          <p:cNvSpPr/>
          <p:nvPr/>
        </p:nvSpPr>
        <p:spPr>
          <a:xfrm>
            <a:off x="3628539" y="3009513"/>
            <a:ext cx="2064995" cy="312341"/>
          </a:xfrm>
          <a:prstGeom prst="round2SameRect">
            <a:avLst>
              <a:gd name="adj1" fmla="val 26154"/>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分布式</a:t>
            </a:r>
            <a:r>
              <a:rPr kumimoji="0" lang="en-US" altLang="zh-CN"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Butterfly</a:t>
            </a:r>
            <a:r>
              <a:rPr kumimoji="0" lang="zh-CN" altLang="en-US"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计数算法</a:t>
            </a:r>
            <a:endParaRPr kumimoji="0" lang="zh-CN" altLang="en-US"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grpSp>
        <p:nvGrpSpPr>
          <p:cNvPr id="79" name="组合 78"/>
          <p:cNvGrpSpPr/>
          <p:nvPr/>
        </p:nvGrpSpPr>
        <p:grpSpPr>
          <a:xfrm>
            <a:off x="3454944" y="3912005"/>
            <a:ext cx="2412184" cy="1204373"/>
            <a:chOff x="3485674" y="3861036"/>
            <a:chExt cx="2412184" cy="1204373"/>
          </a:xfrm>
        </p:grpSpPr>
        <p:sp>
          <p:nvSpPr>
            <p:cNvPr id="72" name="矩形 71"/>
            <p:cNvSpPr/>
            <p:nvPr/>
          </p:nvSpPr>
          <p:spPr>
            <a:xfrm>
              <a:off x="3485674" y="3861036"/>
              <a:ext cx="2412184" cy="1204373"/>
            </a:xfrm>
            <a:prstGeom prst="rect">
              <a:avLst/>
            </a:prstGeom>
            <a:solidFill>
              <a:schemeClr val="bg1">
                <a:lumMod val="95000"/>
              </a:schemeClr>
            </a:solidFill>
            <a:ln w="3175"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69" name="文本框 68"/>
            <p:cNvSpPr txBox="1"/>
            <p:nvPr/>
          </p:nvSpPr>
          <p:spPr>
            <a:xfrm>
              <a:off x="3568130" y="4774869"/>
              <a:ext cx="2247272" cy="280017"/>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Butterfly</a:t>
              </a:r>
              <a:r>
                <a:rPr kumimoji="0" lang="zh-CN" altLang="en-US" sz="1200" b="1" i="0" u="none" strike="noStrike" kern="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统计</a:t>
              </a:r>
              <a:endParaRPr kumimoji="0" lang="zh-CN" altLang="en-US" sz="1200" b="1" i="0" u="none" strike="noStrike" kern="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sp>
          <p:nvSpPr>
            <p:cNvPr id="34" name="矩形: 圆角 33"/>
            <p:cNvSpPr/>
            <p:nvPr/>
          </p:nvSpPr>
          <p:spPr>
            <a:xfrm>
              <a:off x="3591431" y="4418651"/>
              <a:ext cx="2200671" cy="334274"/>
            </a:xfrm>
            <a:prstGeom prst="roundRect">
              <a:avLst>
                <a:gd name="adj" fmla="val 5744"/>
              </a:avLst>
            </a:prstGeom>
            <a:solidFill>
              <a:schemeClr val="bg1"/>
            </a:solidFill>
            <a:ln w="3175" cap="flat" cmpd="sng" algn="ctr">
              <a:solidFill>
                <a:schemeClr val="accent1"/>
              </a:solid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3" name="矩形: 圆角 32"/>
            <p:cNvSpPr/>
            <p:nvPr/>
          </p:nvSpPr>
          <p:spPr>
            <a:xfrm>
              <a:off x="3591431" y="3927919"/>
              <a:ext cx="2200671" cy="456105"/>
            </a:xfrm>
            <a:prstGeom prst="roundRect">
              <a:avLst>
                <a:gd name="adj" fmla="val 5181"/>
              </a:avLst>
            </a:prstGeom>
            <a:solidFill>
              <a:schemeClr val="bg1"/>
            </a:solidFill>
            <a:ln w="3175" cap="flat" cmpd="sng" algn="ctr">
              <a:solidFill>
                <a:schemeClr val="accent1"/>
              </a:solid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31" name="文本框 30"/>
                <p:cNvSpPr txBox="1"/>
                <p:nvPr/>
              </p:nvSpPr>
              <p:spPr>
                <a:xfrm>
                  <a:off x="3928937" y="3958687"/>
                  <a:ext cx="1584856" cy="35747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zh-CN" altLang="en-US"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zh-CN" altLang="en-US" sz="1200" b="1" i="1" u="none" strike="noStrike" kern="1200" cap="none" spc="0" normalizeH="0" baseline="0" noProof="0">
                                <a:ln>
                                  <a:noFill/>
                                </a:ln>
                                <a:solidFill>
                                  <a:srgbClr val="000000"/>
                                </a:solidFill>
                                <a:effectLst/>
                                <a:uLnTx/>
                                <a:uFillTx/>
                                <a:latin typeface="Cambria Math" panose="02040503050406030204" pitchFamily="18" charset="0"/>
                                <a:cs typeface="+mn-cs"/>
                              </a:rPr>
                              <m:t>𝑩</m:t>
                            </m:r>
                          </m:e>
                          <m:sub>
                            <m:r>
                              <a:rPr kumimoji="0" lang="zh-CN"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rPr>
                              <m:t>𝟏</m:t>
                            </m:r>
                          </m:sub>
                        </m:sSub>
                        <m:r>
                          <a:rPr kumimoji="0" lang="zh-CN"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rPr>
                          <m:t>=</m:t>
                        </m:r>
                        <m:sSubSup>
                          <m:sSubSupPr>
                            <m:ctrlPr>
                              <a:rPr kumimoji="0" lang="zh-CN" altLang="en-US"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sSubSupPr>
                          <m:e>
                            <m:r>
                              <a:rPr kumimoji="0" lang="zh-CN" altLang="en-US" sz="1200" b="1" i="1" u="none" strike="noStrike" kern="1200" cap="none" spc="0" normalizeH="0" baseline="0" noProof="0">
                                <a:ln>
                                  <a:noFill/>
                                </a:ln>
                                <a:solidFill>
                                  <a:srgbClr val="000000"/>
                                </a:solidFill>
                                <a:effectLst/>
                                <a:uLnTx/>
                                <a:uFillTx/>
                                <a:latin typeface="Cambria Math" panose="02040503050406030204" pitchFamily="18" charset="0"/>
                                <a:cs typeface="+mn-cs"/>
                              </a:rPr>
                              <m:t>𝑪</m:t>
                            </m:r>
                          </m:e>
                          <m:sub>
                            <m:r>
                              <a:rPr kumimoji="0" lang="zh-CN" altLang="en-US" sz="1200" b="1" i="1" u="none" strike="noStrike" kern="1200" cap="none" spc="0" normalizeH="0" baseline="0" noProof="0">
                                <a:ln>
                                  <a:noFill/>
                                </a:ln>
                                <a:solidFill>
                                  <a:srgbClr val="000000"/>
                                </a:solidFill>
                                <a:effectLst/>
                                <a:uLnTx/>
                                <a:uFillTx/>
                                <a:latin typeface="Cambria Math" panose="02040503050406030204" pitchFamily="18" charset="0"/>
                                <a:cs typeface="+mn-cs"/>
                              </a:rPr>
                              <m:t>𝒏</m:t>
                            </m:r>
                          </m:sub>
                          <m:sup>
                            <m:r>
                              <a:rPr kumimoji="0" lang="zh-CN"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rPr>
                              <m:t>𝟐</m:t>
                            </m:r>
                          </m:sup>
                        </m:sSubSup>
                        <m:r>
                          <a:rPr kumimoji="0" lang="zh-CN"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r>
                              <a:rPr kumimoji="0" lang="zh-CN" altLang="en-US" sz="1200" b="1" i="1" u="none" strike="noStrike" kern="1200" cap="none" spc="0" normalizeH="0" baseline="0" noProof="0">
                                <a:ln>
                                  <a:noFill/>
                                </a:ln>
                                <a:solidFill>
                                  <a:srgbClr val="000000"/>
                                </a:solidFill>
                                <a:effectLst/>
                                <a:uLnTx/>
                                <a:uFillTx/>
                                <a:latin typeface="Cambria Math" panose="02040503050406030204" pitchFamily="18" charset="0"/>
                                <a:cs typeface="+mn-cs"/>
                              </a:rPr>
                              <m:t>𝒏</m:t>
                            </m:r>
                            <m:r>
                              <a:rPr kumimoji="0" lang="zh-CN"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rPr>
                              <m:t>×</m:t>
                            </m:r>
                            <m:d>
                              <m:dPr>
                                <m:ctrlPr>
                                  <a:rPr kumimoji="0" lang="zh-CN" altLang="en-US" sz="1200" b="1" i="1" u="none" strike="noStrike" kern="1200" cap="none" spc="0" normalizeH="0" baseline="0" noProof="0">
                                    <a:ln>
                                      <a:noFill/>
                                    </a:ln>
                                    <a:solidFill>
                                      <a:srgbClr val="000000"/>
                                    </a:solidFill>
                                    <a:effectLst/>
                                    <a:uLnTx/>
                                    <a:uFillTx/>
                                    <a:latin typeface="Cambria Math" panose="02040503050406030204" pitchFamily="18" charset="0"/>
                                    <a:cs typeface="+mn-cs"/>
                                  </a:rPr>
                                </m:ctrlPr>
                              </m:dPr>
                              <m:e>
                                <m:r>
                                  <a:rPr kumimoji="0" lang="zh-CN" altLang="en-US" sz="1200" b="1" i="1" u="none" strike="noStrike" kern="1200" cap="none" spc="0" normalizeH="0" baseline="0" noProof="0">
                                    <a:ln>
                                      <a:noFill/>
                                    </a:ln>
                                    <a:solidFill>
                                      <a:srgbClr val="000000"/>
                                    </a:solidFill>
                                    <a:effectLst/>
                                    <a:uLnTx/>
                                    <a:uFillTx/>
                                    <a:latin typeface="Cambria Math" panose="02040503050406030204" pitchFamily="18" charset="0"/>
                                    <a:cs typeface="+mn-cs"/>
                                  </a:rPr>
                                  <m:t>𝒏</m:t>
                                </m:r>
                                <m:r>
                                  <a:rPr kumimoji="0" lang="zh-CN"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rPr>
                                  <m:t>𝟏</m:t>
                                </m:r>
                              </m:e>
                            </m:d>
                          </m:num>
                          <m:den>
                            <m:r>
                              <a:rPr kumimoji="0" lang="zh-CN"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rPr>
                              <m:t>𝟐</m:t>
                            </m:r>
                          </m:den>
                        </m:f>
                      </m:oMath>
                    </m:oMathPara>
                  </a14:m>
                  <a:endPar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31" name="文本框 30"/>
                <p:cNvSpPr txBox="1">
                  <a:spLocks noRot="1" noChangeAspect="1" noMove="1" noResize="1" noEditPoints="1" noAdjustHandles="1" noChangeArrowheads="1" noChangeShapeType="1" noTextEdit="1"/>
                </p:cNvSpPr>
                <p:nvPr/>
              </p:nvSpPr>
              <p:spPr>
                <a:xfrm>
                  <a:off x="3928937" y="3958687"/>
                  <a:ext cx="1584856" cy="35747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文本框 31"/>
                <p:cNvSpPr txBox="1"/>
                <p:nvPr/>
              </p:nvSpPr>
              <p:spPr>
                <a:xfrm>
                  <a:off x="3928937" y="4493455"/>
                  <a:ext cx="798295"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zh-CN" altLang="en-US"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zh-CN" altLang="en-US" sz="1200" b="1" i="1" u="none" strike="noStrike" kern="1200" cap="none" spc="0" normalizeH="0" baseline="0" noProof="0">
                                <a:ln>
                                  <a:noFill/>
                                </a:ln>
                                <a:solidFill>
                                  <a:srgbClr val="000000"/>
                                </a:solidFill>
                                <a:effectLst/>
                                <a:uLnTx/>
                                <a:uFillTx/>
                                <a:latin typeface="Cambria Math" panose="02040503050406030204" pitchFamily="18" charset="0"/>
                                <a:cs typeface="+mn-cs"/>
                              </a:rPr>
                              <m:t>𝑩</m:t>
                            </m:r>
                          </m:e>
                          <m:sub>
                            <m:r>
                              <a:rPr kumimoji="0" lang="en-US" altLang="zh-CN"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𝟐</m:t>
                            </m:r>
                          </m:sub>
                        </m:sSub>
                        <m:r>
                          <a:rPr kumimoji="0" lang="zh-CN" altLang="en-US" sz="1200" b="1"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en-US" altLang="zh-CN"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𝒏</m:t>
                        </m:r>
                        <m:r>
                          <a:rPr kumimoji="0" lang="en-US" altLang="zh-CN"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m:t>
                        </m:r>
                        <m:r>
                          <a:rPr kumimoji="0" lang="en-US" altLang="zh-CN" sz="1200" b="1" i="1" u="none" strike="noStrike" kern="1200" cap="none" spc="0" normalizeH="0" baseline="0" noProof="0" smtClean="0">
                            <a:ln>
                              <a:noFill/>
                            </a:ln>
                            <a:solidFill>
                              <a:srgbClr val="000000"/>
                            </a:solidFill>
                            <a:effectLst/>
                            <a:uLnTx/>
                            <a:uFillTx/>
                            <a:latin typeface="Cambria Math" panose="02040503050406030204" pitchFamily="18" charset="0"/>
                            <a:cs typeface="+mn-cs"/>
                          </a:rPr>
                          <m:t>𝟏</m:t>
                        </m:r>
                      </m:oMath>
                    </m:oMathPara>
                  </a14:m>
                  <a:endParaRPr kumimoji="0" lang="zh-CN" altLang="en-US" sz="1200" b="1"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mc:Choice>
          <mc:Fallback>
            <p:sp>
              <p:nvSpPr>
                <p:cNvPr id="32" name="文本框 31"/>
                <p:cNvSpPr txBox="1">
                  <a:spLocks noRot="1" noChangeAspect="1" noMove="1" noResize="1" noEditPoints="1" noAdjustHandles="1" noChangeArrowheads="1" noChangeShapeType="1" noTextEdit="1"/>
                </p:cNvSpPr>
                <p:nvPr/>
              </p:nvSpPr>
              <p:spPr>
                <a:xfrm>
                  <a:off x="3928937" y="4493455"/>
                  <a:ext cx="798295" cy="184666"/>
                </a:xfrm>
                <a:prstGeom prst="rect">
                  <a:avLst/>
                </a:prstGeom>
                <a:blipFill rotWithShape="1">
                  <a:blip r:embed="rId4"/>
                </a:blipFill>
              </p:spPr>
              <p:txBody>
                <a:bodyPr/>
                <a:lstStyle/>
                <a:p>
                  <a:r>
                    <a:rPr lang="zh-CN" altLang="en-US">
                      <a:noFill/>
                    </a:rPr>
                    <a:t> </a:t>
                  </a:r>
                </a:p>
              </p:txBody>
            </p:sp>
          </mc:Fallback>
        </mc:AlternateContent>
      </p:grpSp>
      <p:cxnSp>
        <p:nvCxnSpPr>
          <p:cNvPr id="180" name="8"/>
          <p:cNvCxnSpPr/>
          <p:nvPr/>
        </p:nvCxnSpPr>
        <p:spPr>
          <a:xfrm>
            <a:off x="4661036" y="5122191"/>
            <a:ext cx="0" cy="219287"/>
          </a:xfrm>
          <a:prstGeom prst="straightConnector1">
            <a:avLst/>
          </a:prstGeom>
          <a:noFill/>
          <a:ln w="28575" cap="flat" cmpd="sng" algn="ctr">
            <a:solidFill>
              <a:schemeClr val="accent1"/>
            </a:solidFill>
            <a:prstDash val="solid"/>
            <a:miter lim="800000"/>
            <a:tailEnd type="triangle"/>
          </a:ln>
          <a:effectLst/>
        </p:spPr>
      </p:cxnSp>
      <p:cxnSp>
        <p:nvCxnSpPr>
          <p:cNvPr id="181" name="8"/>
          <p:cNvCxnSpPr/>
          <p:nvPr/>
        </p:nvCxnSpPr>
        <p:spPr>
          <a:xfrm>
            <a:off x="4661036" y="3690694"/>
            <a:ext cx="0" cy="191347"/>
          </a:xfrm>
          <a:prstGeom prst="straightConnector1">
            <a:avLst/>
          </a:prstGeom>
          <a:noFill/>
          <a:ln w="28575" cap="flat" cmpd="sng" algn="ctr">
            <a:solidFill>
              <a:schemeClr val="accent1"/>
            </a:solidFill>
            <a:prstDash val="solid"/>
            <a:miter lim="800000"/>
            <a:tailEnd type="triangle"/>
          </a:ln>
          <a:effectLst/>
        </p:spPr>
      </p:cxnSp>
      <p:cxnSp>
        <p:nvCxnSpPr>
          <p:cNvPr id="182" name="8"/>
          <p:cNvCxnSpPr/>
          <p:nvPr/>
        </p:nvCxnSpPr>
        <p:spPr>
          <a:xfrm>
            <a:off x="4661036" y="5645600"/>
            <a:ext cx="0" cy="191347"/>
          </a:xfrm>
          <a:prstGeom prst="straightConnector1">
            <a:avLst/>
          </a:prstGeom>
          <a:noFill/>
          <a:ln w="28575" cap="flat" cmpd="sng" algn="ctr">
            <a:solidFill>
              <a:schemeClr val="accent1"/>
            </a:solidFill>
            <a:prstDash val="solid"/>
            <a:miter lim="800000"/>
            <a:tailEnd type="triangle"/>
          </a:ln>
          <a:effectLst/>
        </p:spPr>
      </p:cxnSp>
      <p:sp>
        <p:nvSpPr>
          <p:cNvPr id="45" name="矩形: 圆角 44"/>
          <p:cNvSpPr/>
          <p:nvPr/>
        </p:nvSpPr>
        <p:spPr>
          <a:xfrm>
            <a:off x="6243852" y="3323282"/>
            <a:ext cx="2574226" cy="2838434"/>
          </a:xfrm>
          <a:prstGeom prst="roundRect">
            <a:avLst>
              <a:gd name="adj" fmla="val 1501"/>
            </a:avLst>
          </a:prstGeom>
          <a:noFill/>
          <a:ln w="12700">
            <a:gradFill>
              <a:gsLst>
                <a:gs pos="0">
                  <a:schemeClr val="accent1"/>
                </a:gs>
                <a:gs pos="100000">
                  <a:schemeClr val="accent1">
                    <a:alpha val="0"/>
                  </a:scheme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3" name="矩形: 圆角 52"/>
          <p:cNvSpPr/>
          <p:nvPr/>
        </p:nvSpPr>
        <p:spPr>
          <a:xfrm>
            <a:off x="6305935" y="3396836"/>
            <a:ext cx="2420149" cy="257507"/>
          </a:xfrm>
          <a:prstGeom prst="roundRect">
            <a:avLst/>
          </a:prstGeom>
          <a:no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高并发顶点删减</a:t>
            </a:r>
            <a:endPar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56" name="矩形: 圆角 55"/>
          <p:cNvSpPr/>
          <p:nvPr/>
        </p:nvSpPr>
        <p:spPr>
          <a:xfrm>
            <a:off x="6305935" y="5820565"/>
            <a:ext cx="2420149" cy="257508"/>
          </a:xfrm>
          <a:prstGeom prst="roundRect">
            <a:avLst/>
          </a:prstGeom>
          <a:no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cs"/>
              </a:rPr>
              <a:t>顶点</a:t>
            </a:r>
            <a:r>
              <a:rPr kumimoji="0" lang="en-US" altLang="zh-CN"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tip</a:t>
            </a:r>
            <a:r>
              <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值</a:t>
            </a:r>
            <a:endParaRPr kumimoji="0" lang="zh-CN" altLang="en-US" sz="1400" b="1"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87" name="矩形: 圆角 86"/>
          <p:cNvSpPr/>
          <p:nvPr/>
        </p:nvSpPr>
        <p:spPr>
          <a:xfrm>
            <a:off x="6498467" y="4847059"/>
            <a:ext cx="2064995" cy="777453"/>
          </a:xfrm>
          <a:prstGeom prst="roundRect">
            <a:avLst>
              <a:gd name="adj" fmla="val 0"/>
            </a:avLst>
          </a:prstGeom>
          <a:solidFill>
            <a:schemeClr val="bg1">
              <a:lumMod val="95000"/>
            </a:schemeClr>
          </a:solidFill>
          <a:ln w="3175"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89" name="文本框 88"/>
          <p:cNvSpPr txBox="1"/>
          <p:nvPr/>
        </p:nvSpPr>
        <p:spPr>
          <a:xfrm>
            <a:off x="6498467" y="4908490"/>
            <a:ext cx="98803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rPr>
              <a:t>迭代删减</a:t>
            </a:r>
            <a:r>
              <a:rPr kumimoji="0" lang="en-US" altLang="zh-CN" sz="12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rPr>
              <a:t>butterfly</a:t>
            </a:r>
            <a:r>
              <a:rPr kumimoji="0" lang="zh-CN" altLang="en-US" sz="12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rPr>
              <a:t>度最小顶点</a:t>
            </a:r>
            <a:endParaRPr kumimoji="0" lang="zh-CN" altLang="en-US" sz="1200" b="1" i="0" u="none" strike="noStrike" kern="1200" cap="none" spc="0" normalizeH="0" baseline="0" noProof="0" dirty="0">
              <a:ln>
                <a:noFill/>
              </a:ln>
              <a:solidFill>
                <a:srgbClr val="003A98"/>
              </a:solidFill>
              <a:effectLst/>
              <a:uLnTx/>
              <a:uFillTx/>
              <a:latin typeface="Times New Roman" panose="02020603050405020304" pitchFamily="18" charset="0"/>
              <a:ea typeface="微软雅黑" panose="020B0503020204020204" pitchFamily="34" charset="-122"/>
              <a:cs typeface="+mn-cs"/>
            </a:endParaRPr>
          </a:p>
        </p:txBody>
      </p:sp>
      <p:sp>
        <p:nvSpPr>
          <p:cNvPr id="17" name="矩形: 圆顶角 16"/>
          <p:cNvSpPr/>
          <p:nvPr/>
        </p:nvSpPr>
        <p:spPr>
          <a:xfrm>
            <a:off x="6498467" y="3009513"/>
            <a:ext cx="2064995" cy="312341"/>
          </a:xfrm>
          <a:prstGeom prst="round2SameRect">
            <a:avLst>
              <a:gd name="adj1" fmla="val 26154"/>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分布式</a:t>
            </a:r>
            <a:r>
              <a:rPr kumimoji="0" lang="en-US" altLang="zh-CN"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Tip</a:t>
            </a:r>
            <a:r>
              <a:rPr kumimoji="0" lang="zh-CN" altLang="en-US"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分解算法</a:t>
            </a:r>
            <a:endParaRPr kumimoji="0" lang="zh-CN" altLang="en-US" sz="1400" b="1" i="0" u="none" strike="noStrike" kern="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58" name="矩形: 圆角 57"/>
          <p:cNvSpPr/>
          <p:nvPr/>
        </p:nvSpPr>
        <p:spPr>
          <a:xfrm>
            <a:off x="6498467" y="3831528"/>
            <a:ext cx="2064995" cy="822160"/>
          </a:xfrm>
          <a:prstGeom prst="roundRect">
            <a:avLst>
              <a:gd name="adj" fmla="val 0"/>
            </a:avLst>
          </a:prstGeom>
          <a:solidFill>
            <a:schemeClr val="bg1">
              <a:lumMod val="95000"/>
            </a:schemeClr>
          </a:solidFill>
          <a:ln w="3175"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cs typeface="+mn-cs"/>
            </a:endParaRPr>
          </a:p>
        </p:txBody>
      </p:sp>
      <p:sp>
        <p:nvSpPr>
          <p:cNvPr id="133" name="文本框 132"/>
          <p:cNvSpPr txBox="1"/>
          <p:nvPr/>
        </p:nvSpPr>
        <p:spPr>
          <a:xfrm>
            <a:off x="7203637" y="4390132"/>
            <a:ext cx="654654" cy="3286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2-tip</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grpSp>
        <p:nvGrpSpPr>
          <p:cNvPr id="178" name="组合 177"/>
          <p:cNvGrpSpPr/>
          <p:nvPr/>
        </p:nvGrpSpPr>
        <p:grpSpPr>
          <a:xfrm>
            <a:off x="6750168" y="3867601"/>
            <a:ext cx="1561592" cy="595800"/>
            <a:chOff x="6927366" y="3920051"/>
            <a:chExt cx="1152917" cy="439876"/>
          </a:xfrm>
        </p:grpSpPr>
        <p:grpSp>
          <p:nvGrpSpPr>
            <p:cNvPr id="129" name="组合 128"/>
            <p:cNvGrpSpPr/>
            <p:nvPr/>
          </p:nvGrpSpPr>
          <p:grpSpPr>
            <a:xfrm flipV="1">
              <a:off x="6927366" y="3920051"/>
              <a:ext cx="1152917" cy="439876"/>
              <a:chOff x="7038921" y="4040854"/>
              <a:chExt cx="1152917" cy="439882"/>
            </a:xfrm>
          </p:grpSpPr>
          <p:grpSp>
            <p:nvGrpSpPr>
              <p:cNvPr id="99" name="组合 98"/>
              <p:cNvGrpSpPr/>
              <p:nvPr/>
            </p:nvGrpSpPr>
            <p:grpSpPr>
              <a:xfrm>
                <a:off x="7038921" y="4040854"/>
                <a:ext cx="1152917" cy="154707"/>
                <a:chOff x="7168339" y="4968660"/>
                <a:chExt cx="1152917" cy="154707"/>
              </a:xfrm>
            </p:grpSpPr>
            <p:sp>
              <p:nvSpPr>
                <p:cNvPr id="105" name="椭圆 104"/>
                <p:cNvSpPr/>
                <p:nvPr/>
              </p:nvSpPr>
              <p:spPr>
                <a:xfrm>
                  <a:off x="7501076" y="4968660"/>
                  <a:ext cx="154707" cy="154707"/>
                </a:xfrm>
                <a:prstGeom prst="ellipse">
                  <a:avLst/>
                </a:prstGeom>
                <a:gradFill flip="none" rotWithShape="1">
                  <a:gsLst>
                    <a:gs pos="40000">
                      <a:schemeClr val="accent1">
                        <a:lumMod val="75000"/>
                      </a:schemeClr>
                    </a:gs>
                    <a:gs pos="11000">
                      <a:schemeClr val="accent1">
                        <a:lumMod val="75000"/>
                      </a:schemeClr>
                    </a:gs>
                    <a:gs pos="100000">
                      <a:schemeClr val="accent1">
                        <a:lumMod val="20000"/>
                        <a:lumOff val="80000"/>
                      </a:schemeClr>
                    </a:gs>
                  </a:gsLst>
                  <a:path path="circle">
                    <a:fillToRect l="100000" b="100000"/>
                  </a:path>
                  <a:tileRect t="-100000" r="-100000"/>
                </a:gradFill>
                <a:ln w="6350">
                  <a:gradFill>
                    <a:gsLst>
                      <a:gs pos="0">
                        <a:schemeClr val="accent1"/>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6" name="椭圆 105"/>
                <p:cNvSpPr/>
                <p:nvPr/>
              </p:nvSpPr>
              <p:spPr>
                <a:xfrm>
                  <a:off x="7833813" y="4968660"/>
                  <a:ext cx="154707" cy="154707"/>
                </a:xfrm>
                <a:prstGeom prst="ellipse">
                  <a:avLst/>
                </a:prstGeom>
                <a:gradFill flip="none" rotWithShape="1">
                  <a:gsLst>
                    <a:gs pos="40000">
                      <a:schemeClr val="accent1">
                        <a:lumMod val="75000"/>
                      </a:schemeClr>
                    </a:gs>
                    <a:gs pos="11000">
                      <a:schemeClr val="accent1">
                        <a:lumMod val="75000"/>
                      </a:schemeClr>
                    </a:gs>
                    <a:gs pos="100000">
                      <a:schemeClr val="accent1">
                        <a:lumMod val="20000"/>
                        <a:lumOff val="80000"/>
                      </a:schemeClr>
                    </a:gs>
                  </a:gsLst>
                  <a:path path="circle">
                    <a:fillToRect l="100000" b="100000"/>
                  </a:path>
                  <a:tileRect t="-100000" r="-100000"/>
                </a:gradFill>
                <a:ln w="6350">
                  <a:gradFill>
                    <a:gsLst>
                      <a:gs pos="0">
                        <a:schemeClr val="accent1"/>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07" name="椭圆 106"/>
                <p:cNvSpPr/>
                <p:nvPr/>
              </p:nvSpPr>
              <p:spPr>
                <a:xfrm>
                  <a:off x="8166549" y="4968660"/>
                  <a:ext cx="154707" cy="154707"/>
                </a:xfrm>
                <a:prstGeom prst="ellipse">
                  <a:avLst/>
                </a:prstGeom>
                <a:gradFill flip="none" rotWithShape="1">
                  <a:gsLst>
                    <a:gs pos="40000">
                      <a:schemeClr val="accent1">
                        <a:lumMod val="75000"/>
                      </a:schemeClr>
                    </a:gs>
                    <a:gs pos="11000">
                      <a:schemeClr val="accent1">
                        <a:lumMod val="75000"/>
                      </a:schemeClr>
                    </a:gs>
                    <a:gs pos="100000">
                      <a:schemeClr val="accent1">
                        <a:lumMod val="20000"/>
                        <a:lumOff val="80000"/>
                      </a:schemeClr>
                    </a:gs>
                  </a:gsLst>
                  <a:path path="circle">
                    <a:fillToRect l="100000" b="100000"/>
                  </a:path>
                  <a:tileRect t="-100000" r="-100000"/>
                </a:gradFill>
                <a:ln w="6350">
                  <a:gradFill>
                    <a:gsLst>
                      <a:gs pos="0">
                        <a:schemeClr val="accent1"/>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08" name="椭圆 107"/>
                <p:cNvSpPr/>
                <p:nvPr/>
              </p:nvSpPr>
              <p:spPr>
                <a:xfrm>
                  <a:off x="7168339" y="4968660"/>
                  <a:ext cx="154707" cy="154707"/>
                </a:xfrm>
                <a:prstGeom prst="ellipse">
                  <a:avLst/>
                </a:prstGeom>
                <a:gradFill flip="none" rotWithShape="1">
                  <a:gsLst>
                    <a:gs pos="40000">
                      <a:schemeClr val="accent1">
                        <a:lumMod val="75000"/>
                      </a:schemeClr>
                    </a:gs>
                    <a:gs pos="11000">
                      <a:schemeClr val="accent1">
                        <a:lumMod val="75000"/>
                      </a:schemeClr>
                    </a:gs>
                    <a:gs pos="100000">
                      <a:schemeClr val="accent1">
                        <a:lumMod val="20000"/>
                        <a:lumOff val="80000"/>
                      </a:schemeClr>
                    </a:gs>
                  </a:gsLst>
                  <a:path path="circle">
                    <a:fillToRect l="100000" b="100000"/>
                  </a:path>
                  <a:tileRect t="-100000" r="-100000"/>
                </a:gradFill>
                <a:ln w="6350">
                  <a:gradFill>
                    <a:gsLst>
                      <a:gs pos="0">
                        <a:schemeClr val="accent1"/>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115" name="组合 114"/>
              <p:cNvGrpSpPr/>
              <p:nvPr/>
            </p:nvGrpSpPr>
            <p:grpSpPr>
              <a:xfrm>
                <a:off x="7205287" y="4326029"/>
                <a:ext cx="820181" cy="154707"/>
                <a:chOff x="7168339" y="4968660"/>
                <a:chExt cx="820181" cy="154707"/>
              </a:xfrm>
            </p:grpSpPr>
            <p:sp>
              <p:nvSpPr>
                <p:cNvPr id="118" name="椭圆 117"/>
                <p:cNvSpPr/>
                <p:nvPr/>
              </p:nvSpPr>
              <p:spPr>
                <a:xfrm>
                  <a:off x="7501076" y="4968660"/>
                  <a:ext cx="154707" cy="154707"/>
                </a:xfrm>
                <a:prstGeom prst="ellipse">
                  <a:avLst/>
                </a:prstGeom>
                <a:gradFill flip="none" rotWithShape="1">
                  <a:gsLst>
                    <a:gs pos="0">
                      <a:schemeClr val="accent3">
                        <a:lumMod val="40000"/>
                        <a:lumOff val="60000"/>
                      </a:schemeClr>
                    </a:gs>
                    <a:gs pos="81000">
                      <a:schemeClr val="accent3">
                        <a:lumMod val="50000"/>
                      </a:schemeClr>
                    </a:gs>
                    <a:gs pos="51000">
                      <a:schemeClr val="accent3"/>
                    </a:gs>
                  </a:gsLst>
                  <a:path path="circle">
                    <a:fillToRect t="100000" r="100000"/>
                  </a:path>
                  <a:tileRect l="-100000" b="-100000"/>
                </a:gradFill>
                <a:ln w="6350">
                  <a:gradFill>
                    <a:gsLst>
                      <a:gs pos="0">
                        <a:schemeClr val="accent3"/>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21" name="椭圆 120"/>
                <p:cNvSpPr/>
                <p:nvPr/>
              </p:nvSpPr>
              <p:spPr>
                <a:xfrm>
                  <a:off x="7833813" y="4968660"/>
                  <a:ext cx="154707" cy="154707"/>
                </a:xfrm>
                <a:prstGeom prst="ellipse">
                  <a:avLst/>
                </a:prstGeom>
                <a:gradFill flip="none" rotWithShape="1">
                  <a:gsLst>
                    <a:gs pos="0">
                      <a:schemeClr val="accent3">
                        <a:lumMod val="40000"/>
                        <a:lumOff val="60000"/>
                      </a:schemeClr>
                    </a:gs>
                    <a:gs pos="81000">
                      <a:schemeClr val="accent3">
                        <a:lumMod val="50000"/>
                      </a:schemeClr>
                    </a:gs>
                    <a:gs pos="51000">
                      <a:schemeClr val="accent3"/>
                    </a:gs>
                  </a:gsLst>
                  <a:path path="circle">
                    <a:fillToRect t="100000" r="100000"/>
                  </a:path>
                  <a:tileRect l="-100000" b="-100000"/>
                </a:gradFill>
                <a:ln w="6350">
                  <a:gradFill>
                    <a:gsLst>
                      <a:gs pos="0">
                        <a:schemeClr val="accent3"/>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128" name="椭圆 127"/>
                <p:cNvSpPr/>
                <p:nvPr/>
              </p:nvSpPr>
              <p:spPr>
                <a:xfrm>
                  <a:off x="7168339" y="4968660"/>
                  <a:ext cx="154707" cy="154707"/>
                </a:xfrm>
                <a:prstGeom prst="ellipse">
                  <a:avLst/>
                </a:prstGeom>
                <a:gradFill flip="none" rotWithShape="1">
                  <a:gsLst>
                    <a:gs pos="0">
                      <a:schemeClr val="accent3">
                        <a:lumMod val="40000"/>
                        <a:lumOff val="60000"/>
                      </a:schemeClr>
                    </a:gs>
                    <a:gs pos="81000">
                      <a:schemeClr val="accent3">
                        <a:lumMod val="50000"/>
                      </a:schemeClr>
                    </a:gs>
                    <a:gs pos="51000">
                      <a:schemeClr val="accent3"/>
                    </a:gs>
                  </a:gsLst>
                  <a:path path="circle">
                    <a:fillToRect t="100000" r="100000"/>
                  </a:path>
                  <a:tileRect l="-100000" b="-100000"/>
                </a:gradFill>
                <a:ln w="6350">
                  <a:gradFill>
                    <a:gsLst>
                      <a:gs pos="0">
                        <a:schemeClr val="accent3"/>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cxnSp>
          <p:nvCxnSpPr>
            <p:cNvPr id="137" name="直接连接符 136"/>
            <p:cNvCxnSpPr>
              <a:stCxn id="108" idx="5"/>
              <a:endCxn id="128" idx="0"/>
            </p:cNvCxnSpPr>
            <p:nvPr/>
          </p:nvCxnSpPr>
          <p:spPr>
            <a:xfrm flipV="1">
              <a:off x="7059417" y="4074756"/>
              <a:ext cx="111669"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05" idx="3"/>
              <a:endCxn id="128" idx="0"/>
            </p:cNvCxnSpPr>
            <p:nvPr/>
          </p:nvCxnSpPr>
          <p:spPr>
            <a:xfrm flipH="1" flipV="1">
              <a:off x="7171086" y="4074756"/>
              <a:ext cx="111673"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05" idx="5"/>
              <a:endCxn id="118" idx="0"/>
            </p:cNvCxnSpPr>
            <p:nvPr/>
          </p:nvCxnSpPr>
          <p:spPr>
            <a:xfrm flipV="1">
              <a:off x="7392154" y="4074756"/>
              <a:ext cx="111669"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54" name="直接连接符 153"/>
            <p:cNvCxnSpPr>
              <a:stCxn id="106" idx="3"/>
              <a:endCxn id="118" idx="0"/>
            </p:cNvCxnSpPr>
            <p:nvPr/>
          </p:nvCxnSpPr>
          <p:spPr>
            <a:xfrm flipH="1" flipV="1">
              <a:off x="7503823" y="4074756"/>
              <a:ext cx="111673"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57" name="直接连接符 156"/>
            <p:cNvCxnSpPr>
              <a:stCxn id="106" idx="5"/>
              <a:endCxn id="121" idx="0"/>
            </p:cNvCxnSpPr>
            <p:nvPr/>
          </p:nvCxnSpPr>
          <p:spPr>
            <a:xfrm flipV="1">
              <a:off x="7724891" y="4074756"/>
              <a:ext cx="111669"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60" name="直接连接符 159"/>
            <p:cNvCxnSpPr>
              <a:stCxn id="107" idx="3"/>
              <a:endCxn id="121" idx="0"/>
            </p:cNvCxnSpPr>
            <p:nvPr/>
          </p:nvCxnSpPr>
          <p:spPr>
            <a:xfrm flipH="1" flipV="1">
              <a:off x="7836560" y="4074756"/>
              <a:ext cx="111672"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107" idx="3"/>
              <a:endCxn id="118" idx="0"/>
            </p:cNvCxnSpPr>
            <p:nvPr/>
          </p:nvCxnSpPr>
          <p:spPr>
            <a:xfrm flipH="1" flipV="1">
              <a:off x="7503823" y="4074756"/>
              <a:ext cx="444409"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66" name="直接连接符 165"/>
            <p:cNvCxnSpPr>
              <a:stCxn id="128" idx="0"/>
              <a:endCxn id="106" idx="3"/>
            </p:cNvCxnSpPr>
            <p:nvPr/>
          </p:nvCxnSpPr>
          <p:spPr>
            <a:xfrm>
              <a:off x="7171086" y="4074756"/>
              <a:ext cx="444410"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2" name="直接连接符 171"/>
            <p:cNvCxnSpPr>
              <a:stCxn id="108" idx="5"/>
              <a:endCxn id="118" idx="0"/>
            </p:cNvCxnSpPr>
            <p:nvPr/>
          </p:nvCxnSpPr>
          <p:spPr>
            <a:xfrm flipV="1">
              <a:off x="7059417" y="4074756"/>
              <a:ext cx="444406"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75" name="直接连接符 174"/>
            <p:cNvCxnSpPr>
              <a:stCxn id="105" idx="5"/>
            </p:cNvCxnSpPr>
            <p:nvPr/>
          </p:nvCxnSpPr>
          <p:spPr>
            <a:xfrm flipV="1">
              <a:off x="7392154" y="4086953"/>
              <a:ext cx="442434" cy="140925"/>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cxnSp>
        <p:nvCxnSpPr>
          <p:cNvPr id="183" name="8"/>
          <p:cNvCxnSpPr/>
          <p:nvPr/>
        </p:nvCxnSpPr>
        <p:spPr>
          <a:xfrm flipH="1">
            <a:off x="7526038" y="3654108"/>
            <a:ext cx="1" cy="181870"/>
          </a:xfrm>
          <a:prstGeom prst="straightConnector1">
            <a:avLst/>
          </a:prstGeom>
          <a:noFill/>
          <a:ln w="28575" cap="flat" cmpd="sng" algn="ctr">
            <a:solidFill>
              <a:schemeClr val="accent1"/>
            </a:solidFill>
            <a:prstDash val="solid"/>
            <a:miter lim="800000"/>
            <a:tailEnd type="triangle"/>
          </a:ln>
          <a:effectLst/>
        </p:spPr>
      </p:cxnSp>
      <p:cxnSp>
        <p:nvCxnSpPr>
          <p:cNvPr id="184" name="8"/>
          <p:cNvCxnSpPr>
            <a:endCxn id="87" idx="0"/>
          </p:cNvCxnSpPr>
          <p:nvPr/>
        </p:nvCxnSpPr>
        <p:spPr>
          <a:xfrm>
            <a:off x="7530964" y="4655116"/>
            <a:ext cx="1" cy="191943"/>
          </a:xfrm>
          <a:prstGeom prst="straightConnector1">
            <a:avLst/>
          </a:prstGeom>
          <a:noFill/>
          <a:ln w="28575" cap="flat" cmpd="sng" algn="ctr">
            <a:solidFill>
              <a:schemeClr val="accent1"/>
            </a:solidFill>
            <a:prstDash val="solid"/>
            <a:miter lim="800000"/>
            <a:tailEnd type="triangle"/>
          </a:ln>
          <a:effectLst/>
        </p:spPr>
      </p:cxnSp>
      <p:cxnSp>
        <p:nvCxnSpPr>
          <p:cNvPr id="185" name="8"/>
          <p:cNvCxnSpPr/>
          <p:nvPr/>
        </p:nvCxnSpPr>
        <p:spPr>
          <a:xfrm>
            <a:off x="7528037" y="5656695"/>
            <a:ext cx="0" cy="163870"/>
          </a:xfrm>
          <a:prstGeom prst="straightConnector1">
            <a:avLst/>
          </a:prstGeom>
          <a:noFill/>
          <a:ln w="28575" cap="flat" cmpd="sng" algn="ctr">
            <a:solidFill>
              <a:schemeClr val="accent1"/>
            </a:solidFill>
            <a:prstDash val="solid"/>
            <a:miter lim="800000"/>
            <a:tailEnd type="triangle"/>
          </a:ln>
          <a:effectLst/>
        </p:spPr>
      </p:cxnSp>
      <p:grpSp>
        <p:nvGrpSpPr>
          <p:cNvPr id="189" name="组合 188"/>
          <p:cNvGrpSpPr/>
          <p:nvPr/>
        </p:nvGrpSpPr>
        <p:grpSpPr>
          <a:xfrm flipV="1">
            <a:off x="7369802" y="4892671"/>
            <a:ext cx="1110910" cy="595798"/>
            <a:chOff x="6927366" y="3920051"/>
            <a:chExt cx="820181" cy="439876"/>
          </a:xfrm>
        </p:grpSpPr>
        <p:grpSp>
          <p:nvGrpSpPr>
            <p:cNvPr id="190" name="组合 189"/>
            <p:cNvGrpSpPr/>
            <p:nvPr/>
          </p:nvGrpSpPr>
          <p:grpSpPr>
            <a:xfrm flipV="1">
              <a:off x="6927366" y="3920051"/>
              <a:ext cx="820181" cy="439876"/>
              <a:chOff x="7038921" y="4040854"/>
              <a:chExt cx="820181" cy="439882"/>
            </a:xfrm>
          </p:grpSpPr>
          <p:grpSp>
            <p:nvGrpSpPr>
              <p:cNvPr id="201" name="组合 200"/>
              <p:cNvGrpSpPr/>
              <p:nvPr/>
            </p:nvGrpSpPr>
            <p:grpSpPr>
              <a:xfrm>
                <a:off x="7038921" y="4040854"/>
                <a:ext cx="820181" cy="154707"/>
                <a:chOff x="7168339" y="4968660"/>
                <a:chExt cx="820181" cy="154707"/>
              </a:xfrm>
            </p:grpSpPr>
            <p:sp>
              <p:nvSpPr>
                <p:cNvPr id="206" name="椭圆 205"/>
                <p:cNvSpPr/>
                <p:nvPr/>
              </p:nvSpPr>
              <p:spPr>
                <a:xfrm>
                  <a:off x="7501076" y="4968660"/>
                  <a:ext cx="154707" cy="154707"/>
                </a:xfrm>
                <a:prstGeom prst="ellipse">
                  <a:avLst/>
                </a:prstGeom>
                <a:gradFill flip="none" rotWithShape="1">
                  <a:gsLst>
                    <a:gs pos="0">
                      <a:schemeClr val="accent3">
                        <a:lumMod val="40000"/>
                        <a:lumOff val="60000"/>
                      </a:schemeClr>
                    </a:gs>
                    <a:gs pos="81000">
                      <a:schemeClr val="accent3">
                        <a:lumMod val="50000"/>
                      </a:schemeClr>
                    </a:gs>
                    <a:gs pos="51000">
                      <a:schemeClr val="accent3"/>
                    </a:gs>
                  </a:gsLst>
                  <a:path path="circle">
                    <a:fillToRect r="100000" b="100000"/>
                  </a:path>
                  <a:tileRect l="-100000" t="-100000"/>
                </a:gradFill>
                <a:ln w="6350">
                  <a:gradFill>
                    <a:gsLst>
                      <a:gs pos="0">
                        <a:schemeClr val="accent3"/>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07" name="椭圆 206"/>
                <p:cNvSpPr/>
                <p:nvPr/>
              </p:nvSpPr>
              <p:spPr>
                <a:xfrm>
                  <a:off x="7833813" y="4968660"/>
                  <a:ext cx="154707" cy="154707"/>
                </a:xfrm>
                <a:prstGeom prst="ellipse">
                  <a:avLst/>
                </a:prstGeom>
                <a:gradFill flip="none" rotWithShape="1">
                  <a:gsLst>
                    <a:gs pos="0">
                      <a:schemeClr val="accent3">
                        <a:lumMod val="40000"/>
                        <a:lumOff val="60000"/>
                      </a:schemeClr>
                    </a:gs>
                    <a:gs pos="81000">
                      <a:schemeClr val="accent3">
                        <a:lumMod val="50000"/>
                      </a:schemeClr>
                    </a:gs>
                    <a:gs pos="51000">
                      <a:schemeClr val="accent3"/>
                    </a:gs>
                  </a:gsLst>
                  <a:path path="circle">
                    <a:fillToRect r="100000" b="100000"/>
                  </a:path>
                  <a:tileRect l="-100000" t="-100000"/>
                </a:gradFill>
                <a:ln w="6350">
                  <a:gradFill>
                    <a:gsLst>
                      <a:gs pos="0">
                        <a:schemeClr val="accent3"/>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09" name="椭圆 208"/>
                <p:cNvSpPr/>
                <p:nvPr/>
              </p:nvSpPr>
              <p:spPr>
                <a:xfrm>
                  <a:off x="7168339" y="4968660"/>
                  <a:ext cx="154707" cy="154707"/>
                </a:xfrm>
                <a:prstGeom prst="ellipse">
                  <a:avLst/>
                </a:prstGeom>
                <a:gradFill flip="none" rotWithShape="1">
                  <a:gsLst>
                    <a:gs pos="0">
                      <a:schemeClr val="accent3">
                        <a:lumMod val="40000"/>
                        <a:lumOff val="60000"/>
                      </a:schemeClr>
                    </a:gs>
                    <a:gs pos="81000">
                      <a:schemeClr val="accent3">
                        <a:lumMod val="50000"/>
                      </a:schemeClr>
                    </a:gs>
                    <a:gs pos="51000">
                      <a:schemeClr val="accent3"/>
                    </a:gs>
                  </a:gsLst>
                  <a:path path="circle">
                    <a:fillToRect r="100000" b="100000"/>
                  </a:path>
                  <a:tileRect l="-100000" t="-100000"/>
                </a:gradFill>
                <a:ln w="6350">
                  <a:gradFill>
                    <a:gsLst>
                      <a:gs pos="0">
                        <a:schemeClr val="accent3"/>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202" name="组合 201"/>
              <p:cNvGrpSpPr/>
              <p:nvPr/>
            </p:nvGrpSpPr>
            <p:grpSpPr>
              <a:xfrm>
                <a:off x="7205287" y="4326029"/>
                <a:ext cx="487444" cy="154707"/>
                <a:chOff x="7168339" y="4968660"/>
                <a:chExt cx="487444" cy="154707"/>
              </a:xfrm>
            </p:grpSpPr>
            <p:sp>
              <p:nvSpPr>
                <p:cNvPr id="203" name="椭圆 202"/>
                <p:cNvSpPr/>
                <p:nvPr/>
              </p:nvSpPr>
              <p:spPr>
                <a:xfrm>
                  <a:off x="7501076" y="4968660"/>
                  <a:ext cx="154707" cy="154707"/>
                </a:xfrm>
                <a:prstGeom prst="ellipse">
                  <a:avLst/>
                </a:prstGeom>
                <a:gradFill flip="none" rotWithShape="1">
                  <a:gsLst>
                    <a:gs pos="40000">
                      <a:schemeClr val="accent1">
                        <a:lumMod val="75000"/>
                      </a:schemeClr>
                    </a:gs>
                    <a:gs pos="11000">
                      <a:schemeClr val="accent1">
                        <a:lumMod val="75000"/>
                      </a:schemeClr>
                    </a:gs>
                    <a:gs pos="100000">
                      <a:schemeClr val="accent1">
                        <a:lumMod val="20000"/>
                        <a:lumOff val="80000"/>
                      </a:schemeClr>
                    </a:gs>
                  </a:gsLst>
                  <a:path path="circle">
                    <a:fillToRect l="100000" t="100000"/>
                  </a:path>
                  <a:tileRect r="-100000" b="-100000"/>
                </a:gradFill>
                <a:ln w="6350">
                  <a:gradFill>
                    <a:gsLst>
                      <a:gs pos="0">
                        <a:schemeClr val="accent1"/>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05" name="椭圆 204"/>
                <p:cNvSpPr/>
                <p:nvPr/>
              </p:nvSpPr>
              <p:spPr>
                <a:xfrm>
                  <a:off x="7168339" y="4968660"/>
                  <a:ext cx="154707" cy="154707"/>
                </a:xfrm>
                <a:prstGeom prst="ellipse">
                  <a:avLst/>
                </a:prstGeom>
                <a:gradFill flip="none" rotWithShape="1">
                  <a:gsLst>
                    <a:gs pos="40000">
                      <a:schemeClr val="accent1">
                        <a:lumMod val="75000"/>
                      </a:schemeClr>
                    </a:gs>
                    <a:gs pos="11000">
                      <a:schemeClr val="accent1">
                        <a:lumMod val="75000"/>
                      </a:schemeClr>
                    </a:gs>
                    <a:gs pos="100000">
                      <a:schemeClr val="accent1">
                        <a:lumMod val="20000"/>
                        <a:lumOff val="80000"/>
                      </a:schemeClr>
                    </a:gs>
                  </a:gsLst>
                  <a:path path="circle">
                    <a:fillToRect l="100000" t="100000"/>
                  </a:path>
                  <a:tileRect r="-100000" b="-100000"/>
                </a:gradFill>
                <a:ln w="6350">
                  <a:gradFill>
                    <a:gsLst>
                      <a:gs pos="0">
                        <a:schemeClr val="accent1"/>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cxnSp>
          <p:nvCxnSpPr>
            <p:cNvPr id="191" name="直接连接符 190"/>
            <p:cNvCxnSpPr>
              <a:stCxn id="209" idx="5"/>
              <a:endCxn id="205" idx="0"/>
            </p:cNvCxnSpPr>
            <p:nvPr/>
          </p:nvCxnSpPr>
          <p:spPr>
            <a:xfrm flipV="1">
              <a:off x="7059417" y="4074756"/>
              <a:ext cx="111669"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2" name="直接连接符 191"/>
            <p:cNvCxnSpPr>
              <a:stCxn id="206" idx="3"/>
              <a:endCxn id="205" idx="0"/>
            </p:cNvCxnSpPr>
            <p:nvPr/>
          </p:nvCxnSpPr>
          <p:spPr>
            <a:xfrm flipH="1" flipV="1">
              <a:off x="7171086" y="4074756"/>
              <a:ext cx="111673"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3" name="直接连接符 192"/>
            <p:cNvCxnSpPr>
              <a:stCxn id="206" idx="5"/>
              <a:endCxn id="203" idx="0"/>
            </p:cNvCxnSpPr>
            <p:nvPr/>
          </p:nvCxnSpPr>
          <p:spPr>
            <a:xfrm flipV="1">
              <a:off x="7392154" y="4074756"/>
              <a:ext cx="111669"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4" name="直接连接符 193"/>
            <p:cNvCxnSpPr>
              <a:stCxn id="207" idx="3"/>
              <a:endCxn id="203" idx="0"/>
            </p:cNvCxnSpPr>
            <p:nvPr/>
          </p:nvCxnSpPr>
          <p:spPr>
            <a:xfrm flipH="1" flipV="1">
              <a:off x="7503823" y="4074756"/>
              <a:ext cx="111673"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8" name="直接连接符 197"/>
            <p:cNvCxnSpPr>
              <a:stCxn id="205" idx="0"/>
              <a:endCxn id="207" idx="3"/>
            </p:cNvCxnSpPr>
            <p:nvPr/>
          </p:nvCxnSpPr>
          <p:spPr>
            <a:xfrm>
              <a:off x="7171086" y="4074756"/>
              <a:ext cx="444410"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99" name="直接连接符 198"/>
            <p:cNvCxnSpPr>
              <a:stCxn id="209" idx="5"/>
              <a:endCxn id="203" idx="0"/>
            </p:cNvCxnSpPr>
            <p:nvPr/>
          </p:nvCxnSpPr>
          <p:spPr>
            <a:xfrm flipV="1">
              <a:off x="7059417" y="4074756"/>
              <a:ext cx="444406"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grpSp>
      <p:sp>
        <p:nvSpPr>
          <p:cNvPr id="210" name="文本框 209"/>
          <p:cNvSpPr txBox="1"/>
          <p:nvPr/>
        </p:nvSpPr>
        <p:spPr>
          <a:xfrm>
            <a:off x="7597930" y="5394282"/>
            <a:ext cx="654653" cy="32861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3-tip</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p:sp>
        <p:nvSpPr>
          <p:cNvPr id="211" name="箭头: 右 138"/>
          <p:cNvSpPr/>
          <p:nvPr>
            <p:custDataLst>
              <p:tags r:id="rId5"/>
            </p:custDataLst>
          </p:nvPr>
        </p:nvSpPr>
        <p:spPr>
          <a:xfrm>
            <a:off x="5945491" y="4296831"/>
            <a:ext cx="301018" cy="529007"/>
          </a:xfrm>
          <a:prstGeom prst="rightArrow">
            <a:avLst>
              <a:gd name="adj1" fmla="val 54327"/>
              <a:gd name="adj2" fmla="val 61120"/>
            </a:avLst>
          </a:prstGeom>
          <a:gradFill flip="none" rotWithShape="1">
            <a:gsLst>
              <a:gs pos="0">
                <a:schemeClr val="accent2">
                  <a:alpha val="0"/>
                </a:schemeClr>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nvGrpSpPr>
          <p:cNvPr id="246" name="组合 245"/>
          <p:cNvGrpSpPr/>
          <p:nvPr/>
        </p:nvGrpSpPr>
        <p:grpSpPr>
          <a:xfrm>
            <a:off x="9692829" y="3930251"/>
            <a:ext cx="1336255" cy="598816"/>
            <a:chOff x="9960179" y="3904915"/>
            <a:chExt cx="1126358" cy="504755"/>
          </a:xfrm>
        </p:grpSpPr>
        <p:grpSp>
          <p:nvGrpSpPr>
            <p:cNvPr id="218" name="组合 217"/>
            <p:cNvGrpSpPr/>
            <p:nvPr/>
          </p:nvGrpSpPr>
          <p:grpSpPr>
            <a:xfrm>
              <a:off x="9960179" y="3907458"/>
              <a:ext cx="1126358" cy="502212"/>
              <a:chOff x="7093732" y="3920051"/>
              <a:chExt cx="986551" cy="439876"/>
            </a:xfrm>
          </p:grpSpPr>
          <p:grpSp>
            <p:nvGrpSpPr>
              <p:cNvPr id="219" name="组合 218"/>
              <p:cNvGrpSpPr/>
              <p:nvPr/>
            </p:nvGrpSpPr>
            <p:grpSpPr>
              <a:xfrm flipV="1">
                <a:off x="7093732" y="3920051"/>
                <a:ext cx="986551" cy="439876"/>
                <a:chOff x="7205287" y="4040854"/>
                <a:chExt cx="986551" cy="439882"/>
              </a:xfrm>
            </p:grpSpPr>
            <p:grpSp>
              <p:nvGrpSpPr>
                <p:cNvPr id="230" name="组合 229"/>
                <p:cNvGrpSpPr/>
                <p:nvPr/>
              </p:nvGrpSpPr>
              <p:grpSpPr>
                <a:xfrm>
                  <a:off x="7371658" y="4040854"/>
                  <a:ext cx="820180" cy="154707"/>
                  <a:chOff x="7501076" y="4968660"/>
                  <a:chExt cx="820180" cy="154707"/>
                </a:xfrm>
              </p:grpSpPr>
              <p:sp>
                <p:nvSpPr>
                  <p:cNvPr id="235" name="椭圆 234"/>
                  <p:cNvSpPr/>
                  <p:nvPr/>
                </p:nvSpPr>
                <p:spPr>
                  <a:xfrm>
                    <a:off x="7501076" y="4968660"/>
                    <a:ext cx="154707" cy="154707"/>
                  </a:xfrm>
                  <a:prstGeom prst="ellipse">
                    <a:avLst/>
                  </a:prstGeom>
                  <a:gradFill flip="none" rotWithShape="1">
                    <a:gsLst>
                      <a:gs pos="40000">
                        <a:schemeClr val="accent1">
                          <a:lumMod val="75000"/>
                        </a:schemeClr>
                      </a:gs>
                      <a:gs pos="11000">
                        <a:schemeClr val="accent1">
                          <a:lumMod val="75000"/>
                        </a:schemeClr>
                      </a:gs>
                      <a:gs pos="100000">
                        <a:schemeClr val="accent1">
                          <a:lumMod val="20000"/>
                          <a:lumOff val="80000"/>
                        </a:schemeClr>
                      </a:gs>
                    </a:gsLst>
                    <a:path path="circle">
                      <a:fillToRect l="100000" b="100000"/>
                    </a:path>
                    <a:tileRect t="-100000" r="-100000"/>
                  </a:gradFill>
                  <a:ln w="6350">
                    <a:gradFill>
                      <a:gsLst>
                        <a:gs pos="0">
                          <a:schemeClr val="accent1"/>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36" name="椭圆 235"/>
                  <p:cNvSpPr/>
                  <p:nvPr/>
                </p:nvSpPr>
                <p:spPr>
                  <a:xfrm>
                    <a:off x="7833813" y="4968660"/>
                    <a:ext cx="154707" cy="154707"/>
                  </a:xfrm>
                  <a:prstGeom prst="ellipse">
                    <a:avLst/>
                  </a:prstGeom>
                  <a:gradFill flip="none" rotWithShape="1">
                    <a:gsLst>
                      <a:gs pos="40000">
                        <a:schemeClr val="accent1">
                          <a:lumMod val="75000"/>
                        </a:schemeClr>
                      </a:gs>
                      <a:gs pos="11000">
                        <a:schemeClr val="accent1">
                          <a:lumMod val="75000"/>
                        </a:schemeClr>
                      </a:gs>
                      <a:gs pos="100000">
                        <a:schemeClr val="accent1">
                          <a:lumMod val="20000"/>
                          <a:lumOff val="80000"/>
                        </a:schemeClr>
                      </a:gs>
                    </a:gsLst>
                    <a:path path="circle">
                      <a:fillToRect l="100000" b="100000"/>
                    </a:path>
                    <a:tileRect t="-100000" r="-100000"/>
                  </a:gradFill>
                  <a:ln w="6350">
                    <a:gradFill>
                      <a:gsLst>
                        <a:gs pos="0">
                          <a:schemeClr val="accent1"/>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37" name="椭圆 236"/>
                  <p:cNvSpPr/>
                  <p:nvPr/>
                </p:nvSpPr>
                <p:spPr>
                  <a:xfrm>
                    <a:off x="8166549" y="4968660"/>
                    <a:ext cx="154707" cy="154707"/>
                  </a:xfrm>
                  <a:prstGeom prst="ellipse">
                    <a:avLst/>
                  </a:prstGeom>
                  <a:gradFill flip="none" rotWithShape="1">
                    <a:gsLst>
                      <a:gs pos="40000">
                        <a:schemeClr val="accent1">
                          <a:lumMod val="75000"/>
                        </a:schemeClr>
                      </a:gs>
                      <a:gs pos="11000">
                        <a:schemeClr val="accent1">
                          <a:lumMod val="75000"/>
                        </a:schemeClr>
                      </a:gs>
                      <a:gs pos="100000">
                        <a:schemeClr val="accent1">
                          <a:lumMod val="20000"/>
                          <a:lumOff val="80000"/>
                        </a:schemeClr>
                      </a:gs>
                    </a:gsLst>
                    <a:path path="circle">
                      <a:fillToRect l="100000" b="100000"/>
                    </a:path>
                    <a:tileRect t="-100000" r="-100000"/>
                  </a:gradFill>
                  <a:ln w="6350">
                    <a:gradFill>
                      <a:gsLst>
                        <a:gs pos="0">
                          <a:schemeClr val="accent1"/>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nvGrpSpPr>
                <p:cNvPr id="231" name="组合 230"/>
                <p:cNvGrpSpPr/>
                <p:nvPr/>
              </p:nvGrpSpPr>
              <p:grpSpPr>
                <a:xfrm>
                  <a:off x="7205287" y="4326029"/>
                  <a:ext cx="820181" cy="154707"/>
                  <a:chOff x="7168339" y="4968660"/>
                  <a:chExt cx="820181" cy="154707"/>
                </a:xfrm>
              </p:grpSpPr>
              <p:sp>
                <p:nvSpPr>
                  <p:cNvPr id="232" name="椭圆 231"/>
                  <p:cNvSpPr/>
                  <p:nvPr/>
                </p:nvSpPr>
                <p:spPr>
                  <a:xfrm>
                    <a:off x="7501076" y="4968660"/>
                    <a:ext cx="154707" cy="154707"/>
                  </a:xfrm>
                  <a:prstGeom prst="ellipse">
                    <a:avLst/>
                  </a:prstGeom>
                  <a:gradFill flip="none" rotWithShape="1">
                    <a:gsLst>
                      <a:gs pos="0">
                        <a:schemeClr val="accent3">
                          <a:lumMod val="40000"/>
                          <a:lumOff val="60000"/>
                        </a:schemeClr>
                      </a:gs>
                      <a:gs pos="81000">
                        <a:schemeClr val="accent3">
                          <a:lumMod val="50000"/>
                        </a:schemeClr>
                      </a:gs>
                      <a:gs pos="51000">
                        <a:schemeClr val="accent3"/>
                      </a:gs>
                    </a:gsLst>
                    <a:path path="circle">
                      <a:fillToRect t="100000" r="100000"/>
                    </a:path>
                    <a:tileRect l="-100000" b="-100000"/>
                  </a:gradFill>
                  <a:ln w="6350">
                    <a:gradFill>
                      <a:gsLst>
                        <a:gs pos="0">
                          <a:schemeClr val="accent3"/>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33" name="椭圆 232"/>
                  <p:cNvSpPr/>
                  <p:nvPr/>
                </p:nvSpPr>
                <p:spPr>
                  <a:xfrm>
                    <a:off x="7833813" y="4968660"/>
                    <a:ext cx="154707" cy="154707"/>
                  </a:xfrm>
                  <a:prstGeom prst="ellipse">
                    <a:avLst/>
                  </a:prstGeom>
                  <a:gradFill flip="none" rotWithShape="1">
                    <a:gsLst>
                      <a:gs pos="0">
                        <a:schemeClr val="accent3">
                          <a:lumMod val="40000"/>
                          <a:lumOff val="60000"/>
                        </a:schemeClr>
                      </a:gs>
                      <a:gs pos="81000">
                        <a:schemeClr val="accent3">
                          <a:lumMod val="50000"/>
                        </a:schemeClr>
                      </a:gs>
                      <a:gs pos="51000">
                        <a:schemeClr val="accent3"/>
                      </a:gs>
                    </a:gsLst>
                    <a:path path="circle">
                      <a:fillToRect t="100000" r="100000"/>
                    </a:path>
                    <a:tileRect l="-100000" b="-100000"/>
                  </a:gradFill>
                  <a:ln w="6350">
                    <a:gradFill>
                      <a:gsLst>
                        <a:gs pos="0">
                          <a:schemeClr val="accent3"/>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34" name="椭圆 233"/>
                  <p:cNvSpPr/>
                  <p:nvPr/>
                </p:nvSpPr>
                <p:spPr>
                  <a:xfrm>
                    <a:off x="7168339" y="4968660"/>
                    <a:ext cx="154707" cy="154707"/>
                  </a:xfrm>
                  <a:prstGeom prst="ellipse">
                    <a:avLst/>
                  </a:prstGeom>
                  <a:gradFill flip="none" rotWithShape="1">
                    <a:gsLst>
                      <a:gs pos="0">
                        <a:schemeClr val="accent3">
                          <a:lumMod val="40000"/>
                          <a:lumOff val="60000"/>
                        </a:schemeClr>
                      </a:gs>
                      <a:gs pos="81000">
                        <a:schemeClr val="accent3">
                          <a:lumMod val="50000"/>
                        </a:schemeClr>
                      </a:gs>
                      <a:gs pos="51000">
                        <a:schemeClr val="accent3"/>
                      </a:gs>
                    </a:gsLst>
                    <a:path path="circle">
                      <a:fillToRect t="100000" r="100000"/>
                    </a:path>
                    <a:tileRect l="-100000" b="-100000"/>
                  </a:gradFill>
                  <a:ln w="6350">
                    <a:gradFill>
                      <a:gsLst>
                        <a:gs pos="0">
                          <a:schemeClr val="accent3"/>
                        </a:gs>
                        <a:gs pos="100000">
                          <a:schemeClr val="accent3">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grpSp>
          </p:grpSp>
          <p:cxnSp>
            <p:nvCxnSpPr>
              <p:cNvPr id="221" name="直接连接符 220"/>
              <p:cNvCxnSpPr>
                <a:stCxn id="235" idx="3"/>
                <a:endCxn id="234" idx="0"/>
              </p:cNvCxnSpPr>
              <p:nvPr/>
            </p:nvCxnSpPr>
            <p:spPr>
              <a:xfrm flipH="1" flipV="1">
                <a:off x="7171086" y="4074756"/>
                <a:ext cx="111673"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2" name="直接连接符 221"/>
              <p:cNvCxnSpPr>
                <a:stCxn id="235" idx="5"/>
                <a:endCxn id="232" idx="0"/>
              </p:cNvCxnSpPr>
              <p:nvPr/>
            </p:nvCxnSpPr>
            <p:spPr>
              <a:xfrm flipV="1">
                <a:off x="7392154" y="4074756"/>
                <a:ext cx="111669"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3" name="直接连接符 222"/>
              <p:cNvCxnSpPr>
                <a:stCxn id="236" idx="3"/>
                <a:endCxn id="232" idx="0"/>
              </p:cNvCxnSpPr>
              <p:nvPr/>
            </p:nvCxnSpPr>
            <p:spPr>
              <a:xfrm flipH="1" flipV="1">
                <a:off x="7503823" y="4074756"/>
                <a:ext cx="111673"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4" name="直接连接符 223"/>
              <p:cNvCxnSpPr>
                <a:stCxn id="236" idx="5"/>
                <a:endCxn id="233" idx="0"/>
              </p:cNvCxnSpPr>
              <p:nvPr/>
            </p:nvCxnSpPr>
            <p:spPr>
              <a:xfrm flipV="1">
                <a:off x="7724891" y="4074756"/>
                <a:ext cx="111669"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5" name="直接连接符 224"/>
              <p:cNvCxnSpPr>
                <a:stCxn id="237" idx="3"/>
                <a:endCxn id="233" idx="0"/>
              </p:cNvCxnSpPr>
              <p:nvPr/>
            </p:nvCxnSpPr>
            <p:spPr>
              <a:xfrm flipH="1" flipV="1">
                <a:off x="7836560" y="4074756"/>
                <a:ext cx="111672"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6" name="直接连接符 225"/>
              <p:cNvCxnSpPr>
                <a:stCxn id="237" idx="3"/>
                <a:endCxn id="232" idx="0"/>
              </p:cNvCxnSpPr>
              <p:nvPr/>
            </p:nvCxnSpPr>
            <p:spPr>
              <a:xfrm flipH="1" flipV="1">
                <a:off x="7503823" y="4074756"/>
                <a:ext cx="444409"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7" name="直接连接符 226"/>
              <p:cNvCxnSpPr>
                <a:stCxn id="234" idx="0"/>
                <a:endCxn id="236" idx="3"/>
              </p:cNvCxnSpPr>
              <p:nvPr/>
            </p:nvCxnSpPr>
            <p:spPr>
              <a:xfrm>
                <a:off x="7171086" y="4074756"/>
                <a:ext cx="444410" cy="153122"/>
              </a:xfrm>
              <a:prstGeom prst="line">
                <a:avLst/>
              </a:prstGeom>
              <a:ln w="31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29" name="直接连接符 228"/>
              <p:cNvCxnSpPr>
                <a:stCxn id="235" idx="5"/>
                <a:endCxn id="233" idx="0"/>
              </p:cNvCxnSpPr>
              <p:nvPr/>
            </p:nvCxnSpPr>
            <p:spPr>
              <a:xfrm flipV="1">
                <a:off x="7392154" y="4074756"/>
                <a:ext cx="444406" cy="153122"/>
              </a:xfrm>
              <a:prstGeom prst="line">
                <a:avLst/>
              </a:prstGeom>
              <a:ln w="127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240" name="文本框 239"/>
                <p:cNvSpPr txBox="1"/>
                <p:nvPr/>
              </p:nvSpPr>
              <p:spPr>
                <a:xfrm>
                  <a:off x="10722953" y="3904915"/>
                  <a:ext cx="160307" cy="1426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Sup>
                          <m:sSubSupPr>
                            <m:ctrlPr>
                              <a:rPr kumimoji="0" lang="zh-CN" altLang="en-US"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𝒗</m:t>
                            </m:r>
                          </m:e>
                          <m:sub>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𝟒</m:t>
                            </m:r>
                          </m:sub>
                          <m:sup>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 </m:t>
                            </m:r>
                          </m:sup>
                        </m:sSubSup>
                      </m:oMath>
                    </m:oMathPara>
                  </a14:m>
                  <a:endParaRPr kumimoji="0" lang="zh-CN" altLang="en-US" sz="1100" b="1" i="1" u="none" strike="noStrike" kern="1200" cap="none" spc="0" normalizeH="0" baseline="0" noProof="0" dirty="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Arial" panose="020B0604020202020204"/>
                    <a:ea typeface="微软雅黑" panose="020B0503020204020204" pitchFamily="34" charset="-122"/>
                    <a:cs typeface="+mn-cs"/>
                  </a:endParaRPr>
                </a:p>
              </p:txBody>
            </p:sp>
          </mc:Choice>
          <mc:Fallback>
            <p:sp>
              <p:nvSpPr>
                <p:cNvPr id="240" name="文本框 239"/>
                <p:cNvSpPr txBox="1">
                  <a:spLocks noRot="1" noChangeAspect="1" noMove="1" noResize="1" noEditPoints="1" noAdjustHandles="1" noChangeArrowheads="1" noChangeShapeType="1" noTextEdit="1"/>
                </p:cNvSpPr>
                <p:nvPr/>
              </p:nvSpPr>
              <p:spPr>
                <a:xfrm>
                  <a:off x="10722953" y="3904915"/>
                  <a:ext cx="160307" cy="142687"/>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1" name="文本框 240"/>
                <p:cNvSpPr txBox="1"/>
                <p:nvPr/>
              </p:nvSpPr>
              <p:spPr>
                <a:xfrm>
                  <a:off x="10154238" y="4235758"/>
                  <a:ext cx="165712" cy="1426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Sup>
                          <m:sSubSupPr>
                            <m:ctrlPr>
                              <a:rPr kumimoji="0" lang="zh-CN" altLang="en-US"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𝒖</m:t>
                            </m:r>
                          </m:e>
                          <m:sub>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𝟑</m:t>
                            </m:r>
                          </m:sub>
                          <m:sup>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 </m:t>
                            </m:r>
                          </m:sup>
                        </m:sSubSup>
                      </m:oMath>
                    </m:oMathPara>
                  </a14:m>
                  <a:endParaRPr kumimoji="0" lang="zh-CN" altLang="en-US" sz="1100" b="1" i="1" u="none" strike="noStrike" kern="1200" cap="none" spc="0" normalizeH="0" baseline="0" noProof="0" dirty="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Arial" panose="020B0604020202020204"/>
                    <a:ea typeface="微软雅黑" panose="020B0503020204020204" pitchFamily="34" charset="-122"/>
                    <a:cs typeface="+mn-cs"/>
                  </a:endParaRPr>
                </a:p>
              </p:txBody>
            </p:sp>
          </mc:Choice>
          <mc:Fallback>
            <p:sp>
              <p:nvSpPr>
                <p:cNvPr id="241" name="文本框 240"/>
                <p:cNvSpPr txBox="1">
                  <a:spLocks noRot="1" noChangeAspect="1" noMove="1" noResize="1" noEditPoints="1" noAdjustHandles="1" noChangeArrowheads="1" noChangeShapeType="1" noTextEdit="1"/>
                </p:cNvSpPr>
                <p:nvPr/>
              </p:nvSpPr>
              <p:spPr>
                <a:xfrm>
                  <a:off x="10154238" y="4235758"/>
                  <a:ext cx="165712" cy="142687"/>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2" name="文本框 241"/>
                <p:cNvSpPr txBox="1"/>
                <p:nvPr/>
              </p:nvSpPr>
              <p:spPr>
                <a:xfrm>
                  <a:off x="10527555" y="4235758"/>
                  <a:ext cx="165712" cy="1426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Sup>
                          <m:sSubSupPr>
                            <m:ctrlPr>
                              <a:rPr kumimoji="0" lang="zh-CN" altLang="en-US"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𝒖</m:t>
                            </m:r>
                          </m:e>
                          <m:sub>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𝟒</m:t>
                            </m:r>
                          </m:sub>
                          <m:sup>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 </m:t>
                            </m:r>
                          </m:sup>
                        </m:sSubSup>
                      </m:oMath>
                    </m:oMathPara>
                  </a14:m>
                  <a:endParaRPr kumimoji="0" lang="zh-CN" altLang="en-US" sz="1100" b="1" i="1" u="none" strike="noStrike" kern="1200" cap="none" spc="0" normalizeH="0" baseline="0" noProof="0" dirty="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Arial" panose="020B0604020202020204"/>
                    <a:ea typeface="微软雅黑" panose="020B0503020204020204" pitchFamily="34" charset="-122"/>
                    <a:cs typeface="+mn-cs"/>
                  </a:endParaRPr>
                </a:p>
              </p:txBody>
            </p:sp>
          </mc:Choice>
          <mc:Fallback>
            <p:sp>
              <p:nvSpPr>
                <p:cNvPr id="242" name="文本框 241"/>
                <p:cNvSpPr txBox="1">
                  <a:spLocks noRot="1" noChangeAspect="1" noMove="1" noResize="1" noEditPoints="1" noAdjustHandles="1" noChangeArrowheads="1" noChangeShapeType="1" noTextEdit="1"/>
                </p:cNvSpPr>
                <p:nvPr/>
              </p:nvSpPr>
              <p:spPr>
                <a:xfrm>
                  <a:off x="10527555" y="4235758"/>
                  <a:ext cx="165712" cy="142687"/>
                </a:xfrm>
                <a:prstGeom prst="rect">
                  <a:avLst/>
                </a:prstGeom>
                <a:blipFill rotWithShape="1">
                  <a:blip r:embed="rId8"/>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5" name="文本框 244"/>
                <p:cNvSpPr txBox="1"/>
                <p:nvPr/>
              </p:nvSpPr>
              <p:spPr>
                <a:xfrm>
                  <a:off x="10911518" y="4235758"/>
                  <a:ext cx="165712" cy="14322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Sup>
                          <m:sSubSupPr>
                            <m:ctrlPr>
                              <a:rPr kumimoji="0" lang="zh-CN" altLang="en-US"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ctrlPr>
                          </m:sSubSupPr>
                          <m:e>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𝒖</m:t>
                            </m:r>
                          </m:e>
                          <m:sub>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𝟓</m:t>
                            </m:r>
                          </m:sub>
                          <m:sup>
                            <m:r>
                              <a:rPr kumimoji="0" lang="en-US" altLang="zh-CN" sz="1100" b="1" i="1" u="none" strike="noStrike" kern="1200" cap="none" spc="0" normalizeH="0" baseline="0" noProof="0" smtClean="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Cambria Math" panose="02040503050406030204" pitchFamily="18" charset="0"/>
                                <a:cs typeface="+mn-cs"/>
                              </a:rPr>
                              <m:t> </m:t>
                            </m:r>
                          </m:sup>
                        </m:sSubSup>
                      </m:oMath>
                    </m:oMathPara>
                  </a14:m>
                  <a:endParaRPr kumimoji="0" lang="zh-CN" altLang="en-US" sz="1100" b="1" i="1" u="none" strike="noStrike" kern="1200" cap="none" spc="0" normalizeH="0" baseline="0" noProof="0" dirty="0">
                    <a:ln>
                      <a:noFill/>
                    </a:ln>
                    <a:solidFill>
                      <a:srgbClr val="FFFFFF"/>
                    </a:solidFill>
                    <a:effectLst>
                      <a:glow rad="38100">
                        <a:srgbClr val="003A98">
                          <a:lumMod val="50000"/>
                        </a:srgbClr>
                      </a:glow>
                      <a:outerShdw blurRad="38100" dist="38100" dir="2700000" algn="tl">
                        <a:srgbClr val="000000">
                          <a:alpha val="43137"/>
                        </a:srgbClr>
                      </a:outerShdw>
                    </a:effectLst>
                    <a:uLnTx/>
                    <a:uFillTx/>
                    <a:latin typeface="Arial" panose="020B0604020202020204"/>
                    <a:ea typeface="微软雅黑" panose="020B0503020204020204" pitchFamily="34" charset="-122"/>
                    <a:cs typeface="+mn-cs"/>
                  </a:endParaRPr>
                </a:p>
              </p:txBody>
            </p:sp>
          </mc:Choice>
          <mc:Fallback>
            <p:sp>
              <p:nvSpPr>
                <p:cNvPr id="245" name="文本框 244"/>
                <p:cNvSpPr txBox="1">
                  <a:spLocks noRot="1" noChangeAspect="1" noMove="1" noResize="1" noEditPoints="1" noAdjustHandles="1" noChangeArrowheads="1" noChangeShapeType="1" noTextEdit="1"/>
                </p:cNvSpPr>
                <p:nvPr/>
              </p:nvSpPr>
              <p:spPr>
                <a:xfrm>
                  <a:off x="10911518" y="4235758"/>
                  <a:ext cx="165712" cy="143228"/>
                </a:xfrm>
                <a:prstGeom prst="rect">
                  <a:avLst/>
                </a:prstGeom>
                <a:blipFill rotWithShape="1">
                  <a:blip r:embed="rId9"/>
                </a:blipFill>
              </p:spPr>
              <p:txBody>
                <a:bodyPr/>
                <a:lstStyle/>
                <a:p>
                  <a:r>
                    <a:rPr lang="zh-CN" altLang="en-US">
                      <a:noFill/>
                    </a:rPr>
                    <a:t> </a:t>
                  </a:r>
                </a:p>
              </p:txBody>
            </p:sp>
          </mc:Fallback>
        </mc:AlternateContent>
      </p:grpSp>
      <p:sp>
        <p:nvSpPr>
          <p:cNvPr id="248" name="文本框 247"/>
          <p:cNvSpPr txBox="1"/>
          <p:nvPr/>
        </p:nvSpPr>
        <p:spPr>
          <a:xfrm>
            <a:off x="10824306" y="3893040"/>
            <a:ext cx="681251"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rPr>
              <a:t>sub-task</a:t>
            </a:r>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mc:AlternateContent xmlns:mc="http://schemas.openxmlformats.org/markup-compatibility/2006">
        <mc:Choice xmlns:a14="http://schemas.microsoft.com/office/drawing/2010/main" Requires="a14">
          <p:sp>
            <p:nvSpPr>
              <p:cNvPr id="249" name="文本框 248"/>
              <p:cNvSpPr txBox="1"/>
              <p:nvPr/>
            </p:nvSpPr>
            <p:spPr>
              <a:xfrm>
                <a:off x="10819538" y="4070954"/>
                <a:ext cx="681251"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begChr m:val="{"/>
                          <m:endChr m:val="}"/>
                          <m:ctrlPr>
                            <a:rPr kumimoji="0" lang="zh-CN" altLang="en-US" sz="1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dPr>
                        <m:e>
                          <m:sSub>
                            <m:sSubPr>
                              <m:ctrlPr>
                                <a:rPr kumimoji="0" lang="zh-CN" altLang="en-US" sz="1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𝑡</m:t>
                              </m:r>
                            </m:e>
                            <m:sub>
                              <m:r>
                                <a:rPr kumimoji="0" lang="zh-CN" altLang="en-US" sz="1000" b="0" i="0" u="none" strike="noStrike" kern="1200" cap="none" spc="0" normalizeH="0" baseline="0" noProof="0" dirty="0">
                                  <a:ln>
                                    <a:noFill/>
                                  </a:ln>
                                  <a:solidFill>
                                    <a:srgbClr val="000000"/>
                                  </a:solidFill>
                                  <a:effectLst/>
                                  <a:uLnTx/>
                                  <a:uFillTx/>
                                  <a:latin typeface="Cambria Math" panose="02040503050406030204" pitchFamily="18" charset="0"/>
                                  <a:cs typeface="+mn-cs"/>
                                </a:rPr>
                                <m:t>1</m:t>
                              </m:r>
                            </m:sub>
                          </m:sSub>
                          <m:r>
                            <a:rPr kumimoji="0" lang="zh-CN" altLang="en-US" sz="1000" b="0" i="0" u="none" strike="noStrike" kern="1200" cap="none" spc="0" normalizeH="0" baseline="0" noProof="0" dirty="0">
                              <a:ln>
                                <a:noFill/>
                              </a:ln>
                              <a:solidFill>
                                <a:srgbClr val="000000"/>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𝑡</m:t>
                              </m:r>
                            </m:e>
                            <m:sub>
                              <m:r>
                                <a:rPr kumimoji="0" lang="zh-CN" altLang="en-US" sz="1000" b="0" i="0" u="none" strike="noStrike" kern="1200" cap="none" spc="0" normalizeH="0" baseline="0" noProof="0" dirty="0">
                                  <a:ln>
                                    <a:noFill/>
                                  </a:ln>
                                  <a:solidFill>
                                    <a:srgbClr val="000000"/>
                                  </a:solidFill>
                                  <a:effectLst/>
                                  <a:uLnTx/>
                                  <a:uFillTx/>
                                  <a:latin typeface="Cambria Math" panose="02040503050406030204" pitchFamily="18" charset="0"/>
                                  <a:cs typeface="+mn-cs"/>
                                </a:rPr>
                                <m:t>2</m:t>
                              </m:r>
                            </m:sub>
                          </m:sSub>
                          <m:r>
                            <a:rPr kumimoji="0" lang="zh-CN" altLang="en-US" sz="1000" b="0" i="0" u="none" strike="noStrike" kern="1200" cap="none" spc="0" normalizeH="0" baseline="0" noProof="0" dirty="0">
                              <a:ln>
                                <a:noFill/>
                              </a:ln>
                              <a:solidFill>
                                <a:srgbClr val="000000"/>
                              </a:solidFill>
                              <a:effectLst/>
                              <a:uLnTx/>
                              <a:uFillTx/>
                              <a:latin typeface="Cambria Math" panose="02040503050406030204" pitchFamily="18" charset="0"/>
                              <a:cs typeface="+mn-cs"/>
                            </a:rPr>
                            <m:t>,</m:t>
                          </m:r>
                          <m:sSub>
                            <m:sSubPr>
                              <m:ctrlPr>
                                <a:rPr kumimoji="0" lang="zh-CN" altLang="en-US" sz="1000" b="0" i="1" u="none" strike="noStrike" kern="1200" cap="none" spc="0" normalizeH="0" baseline="0" noProof="0" dirty="0">
                                  <a:ln>
                                    <a:noFill/>
                                  </a:ln>
                                  <a:solidFill>
                                    <a:srgbClr val="000000"/>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dirty="0">
                                  <a:ln>
                                    <a:noFill/>
                                  </a:ln>
                                  <a:solidFill>
                                    <a:srgbClr val="000000"/>
                                  </a:solidFill>
                                  <a:effectLst/>
                                  <a:uLnTx/>
                                  <a:uFillTx/>
                                  <a:latin typeface="Cambria Math" panose="02040503050406030204" pitchFamily="18" charset="0"/>
                                  <a:cs typeface="+mn-cs"/>
                                </a:rPr>
                                <m:t>𝑡</m:t>
                              </m:r>
                            </m:e>
                            <m:sub>
                              <m:r>
                                <a:rPr kumimoji="0" lang="en-US" altLang="zh-CN" sz="1000" b="0" i="0" u="none" strike="noStrike" kern="1200" cap="none" spc="0" normalizeH="0" baseline="0" noProof="0" dirty="0" smtClean="0">
                                  <a:ln>
                                    <a:noFill/>
                                  </a:ln>
                                  <a:solidFill>
                                    <a:srgbClr val="000000"/>
                                  </a:solidFill>
                                  <a:effectLst/>
                                  <a:uLnTx/>
                                  <a:uFillTx/>
                                  <a:latin typeface="Cambria Math" panose="02040503050406030204" pitchFamily="18" charset="0"/>
                                  <a:cs typeface="+mn-cs"/>
                                </a:rPr>
                                <m:t>3</m:t>
                              </m:r>
                            </m:sub>
                          </m:sSub>
                        </m:e>
                      </m:d>
                    </m:oMath>
                  </m:oMathPara>
                </a14:m>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mc:Choice>
        <mc:Fallback>
          <p:sp>
            <p:nvSpPr>
              <p:cNvPr id="249" name="文本框 248"/>
              <p:cNvSpPr txBox="1">
                <a:spLocks noRot="1" noChangeAspect="1" noMove="1" noResize="1" noEditPoints="1" noAdjustHandles="1" noChangeArrowheads="1" noChangeShapeType="1" noTextEdit="1"/>
              </p:cNvSpPr>
              <p:nvPr/>
            </p:nvSpPr>
            <p:spPr>
              <a:xfrm>
                <a:off x="10819538" y="4070954"/>
                <a:ext cx="681251" cy="246221"/>
              </a:xfrm>
              <a:prstGeom prst="rect">
                <a:avLst/>
              </a:prstGeom>
              <a:blipFill rotWithShape="1">
                <a:blip r:embed="rId10"/>
                <a:stretch>
                  <a:fillRect l="-60" t="-245" r="45" b="181"/>
                </a:stretch>
              </a:blipFill>
            </p:spPr>
            <p:txBody>
              <a:bodyPr/>
              <a:lstStyle/>
              <a:p>
                <a:r>
                  <a:rPr lang="zh-CN" altLang="en-US">
                    <a:noFill/>
                  </a:rPr>
                  <a:t> </a:t>
                </a:r>
              </a:p>
            </p:txBody>
          </p:sp>
        </mc:Fallback>
      </mc:AlternateContent>
      <p:cxnSp>
        <p:nvCxnSpPr>
          <p:cNvPr id="250" name="直接连接符 249"/>
          <p:cNvCxnSpPr/>
          <p:nvPr/>
        </p:nvCxnSpPr>
        <p:spPr>
          <a:xfrm>
            <a:off x="10158855" y="4423772"/>
            <a:ext cx="178859" cy="0"/>
          </a:xfrm>
          <a:prstGeom prst="line">
            <a:avLst/>
          </a:prstGeom>
          <a:ln w="127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10158855" y="4474244"/>
            <a:ext cx="178859" cy="0"/>
          </a:xfrm>
          <a:prstGeom prst="line">
            <a:avLst/>
          </a:prstGeom>
          <a:ln w="127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10615814" y="4441750"/>
            <a:ext cx="178859" cy="0"/>
          </a:xfrm>
          <a:prstGeom prst="line">
            <a:avLst/>
          </a:prstGeom>
          <a:ln w="12700">
            <a:solidFill>
              <a:schemeClr val="accent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7" name="文本框 256"/>
              <p:cNvSpPr txBox="1"/>
              <p:nvPr/>
            </p:nvSpPr>
            <p:spPr>
              <a:xfrm>
                <a:off x="10108327" y="4219888"/>
                <a:ext cx="311511"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𝑡</m:t>
                          </m:r>
                        </m:e>
                        <m:sub>
                          <m:r>
                            <a:rPr kumimoji="0" lang="zh-CN" altLang="en-US" sz="1000" b="0" i="0" u="none" strike="noStrike" kern="1200" cap="none" spc="0" normalizeH="0" baseline="0" noProof="0" dirty="0" smtClean="0">
                              <a:ln>
                                <a:noFill/>
                              </a:ln>
                              <a:solidFill>
                                <a:srgbClr val="000000"/>
                              </a:solidFill>
                              <a:effectLst/>
                              <a:uLnTx/>
                              <a:uFillTx/>
                              <a:latin typeface="Cambria Math" panose="02040503050406030204" pitchFamily="18" charset="0"/>
                              <a:cs typeface="+mn-cs"/>
                            </a:rPr>
                            <m:t>1</m:t>
                          </m:r>
                        </m:sub>
                      </m:sSub>
                    </m:oMath>
                  </m:oMathPara>
                </a14:m>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mc:Choice>
        <mc:Fallback>
          <p:sp>
            <p:nvSpPr>
              <p:cNvPr id="257" name="文本框 256"/>
              <p:cNvSpPr txBox="1">
                <a:spLocks noRot="1" noChangeAspect="1" noMove="1" noResize="1" noEditPoints="1" noAdjustHandles="1" noChangeArrowheads="1" noChangeShapeType="1" noTextEdit="1"/>
              </p:cNvSpPr>
              <p:nvPr/>
            </p:nvSpPr>
            <p:spPr>
              <a:xfrm>
                <a:off x="10108327" y="4219888"/>
                <a:ext cx="311511" cy="246221"/>
              </a:xfrm>
              <a:prstGeom prst="rect">
                <a:avLst/>
              </a:prstGeom>
              <a:blipFill rotWithShape="1">
                <a:blip r:embed="rId11"/>
                <a:stretch>
                  <a:fillRect l="-127" t="-127" r="39" b="6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8" name="文本框 257"/>
              <p:cNvSpPr txBox="1"/>
              <p:nvPr/>
            </p:nvSpPr>
            <p:spPr>
              <a:xfrm>
                <a:off x="10108327" y="4411516"/>
                <a:ext cx="311511"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𝑡</m:t>
                          </m:r>
                        </m:e>
                        <m:sub>
                          <m:r>
                            <a:rPr kumimoji="0" lang="en-US" altLang="zh-CN" sz="1000" b="0" i="0" u="none" strike="noStrike" kern="1200" cap="none" spc="0" normalizeH="0" baseline="0" noProof="0" dirty="0" smtClean="0">
                              <a:ln>
                                <a:noFill/>
                              </a:ln>
                              <a:solidFill>
                                <a:srgbClr val="000000"/>
                              </a:solidFill>
                              <a:effectLst/>
                              <a:uLnTx/>
                              <a:uFillTx/>
                              <a:latin typeface="Cambria Math" panose="02040503050406030204" pitchFamily="18" charset="0"/>
                              <a:cs typeface="+mn-cs"/>
                            </a:rPr>
                            <m:t>2</m:t>
                          </m:r>
                        </m:sub>
                      </m:sSub>
                    </m:oMath>
                  </m:oMathPara>
                </a14:m>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mc:Choice>
        <mc:Fallback>
          <p:sp>
            <p:nvSpPr>
              <p:cNvPr id="258" name="文本框 257"/>
              <p:cNvSpPr txBox="1">
                <a:spLocks noRot="1" noChangeAspect="1" noMove="1" noResize="1" noEditPoints="1" noAdjustHandles="1" noChangeArrowheads="1" noChangeShapeType="1" noTextEdit="1"/>
              </p:cNvSpPr>
              <p:nvPr/>
            </p:nvSpPr>
            <p:spPr>
              <a:xfrm>
                <a:off x="10108327" y="4411516"/>
                <a:ext cx="311511" cy="246221"/>
              </a:xfrm>
              <a:prstGeom prst="rect">
                <a:avLst/>
              </a:prstGeom>
              <a:blipFill rotWithShape="1">
                <a:blip r:embed="rId12"/>
                <a:stretch>
                  <a:fillRect l="-127" t="-69" r="39" b="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9" name="文本框 258"/>
              <p:cNvSpPr txBox="1"/>
              <p:nvPr/>
            </p:nvSpPr>
            <p:spPr>
              <a:xfrm>
                <a:off x="10546774" y="4411516"/>
                <a:ext cx="311511"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zh-CN" altLang="en-US" sz="1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ctrlPr>
                        </m:sSubPr>
                        <m:e>
                          <m:r>
                            <a:rPr kumimoji="0" lang="zh-CN" altLang="en-US" sz="1000" b="0" i="1" u="none" strike="noStrike" kern="1200" cap="none" spc="0" normalizeH="0" baseline="0" noProof="0" dirty="0" smtClean="0">
                              <a:ln>
                                <a:noFill/>
                              </a:ln>
                              <a:solidFill>
                                <a:srgbClr val="000000"/>
                              </a:solidFill>
                              <a:effectLst/>
                              <a:uLnTx/>
                              <a:uFillTx/>
                              <a:latin typeface="Cambria Math" panose="02040503050406030204" pitchFamily="18" charset="0"/>
                              <a:cs typeface="+mn-cs"/>
                            </a:rPr>
                            <m:t>𝑡</m:t>
                          </m:r>
                        </m:e>
                        <m:sub>
                          <m:r>
                            <a:rPr kumimoji="0" lang="en-US" altLang="zh-CN" sz="1000" b="0" i="0" u="none" strike="noStrike" kern="1200" cap="none" spc="0" normalizeH="0" baseline="0" noProof="0" dirty="0" smtClean="0">
                              <a:ln>
                                <a:noFill/>
                              </a:ln>
                              <a:solidFill>
                                <a:srgbClr val="000000"/>
                              </a:solidFill>
                              <a:effectLst/>
                              <a:uLnTx/>
                              <a:uFillTx/>
                              <a:latin typeface="Cambria Math" panose="02040503050406030204" pitchFamily="18" charset="0"/>
                              <a:cs typeface="+mn-cs"/>
                            </a:rPr>
                            <m:t>3</m:t>
                          </m:r>
                        </m:sub>
                      </m:sSub>
                    </m:oMath>
                  </m:oMathPara>
                </a14:m>
                <a:endParaRPr kumimoji="0" lang="zh-CN" alt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endParaRPr>
              </a:p>
            </p:txBody>
          </p:sp>
        </mc:Choice>
        <mc:Fallback>
          <p:sp>
            <p:nvSpPr>
              <p:cNvPr id="259" name="文本框 258"/>
              <p:cNvSpPr txBox="1">
                <a:spLocks noRot="1" noChangeAspect="1" noMove="1" noResize="1" noEditPoints="1" noAdjustHandles="1" noChangeArrowheads="1" noChangeShapeType="1" noTextEdit="1"/>
              </p:cNvSpPr>
              <p:nvPr/>
            </p:nvSpPr>
            <p:spPr>
              <a:xfrm>
                <a:off x="10546774" y="4411516"/>
                <a:ext cx="311511" cy="246221"/>
              </a:xfrm>
              <a:prstGeom prst="rect">
                <a:avLst/>
              </a:prstGeom>
              <a:blipFill rotWithShape="1">
                <a:blip r:embed="rId13"/>
                <a:stretch>
                  <a:fillRect l="-19" t="-69" r="135" b="5"/>
                </a:stretch>
              </a:blipFill>
            </p:spPr>
            <p:txBody>
              <a:bodyPr/>
              <a:lstStyle/>
              <a:p>
                <a:r>
                  <a:rPr lang="zh-CN" altLang="en-US">
                    <a:noFill/>
                  </a:rPr>
                  <a:t> </a:t>
                </a:r>
              </a:p>
            </p:txBody>
          </p:sp>
        </mc:Fallback>
      </mc:AlternateContent>
    </p:spTree>
    <p:custDataLst>
      <p:tags r:id="rId1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 name="组合 343"/>
          <p:cNvGrpSpPr/>
          <p:nvPr/>
        </p:nvGrpSpPr>
        <p:grpSpPr>
          <a:xfrm>
            <a:off x="1189846" y="3629527"/>
            <a:ext cx="1217774" cy="1089092"/>
            <a:chOff x="1217240" y="3382300"/>
            <a:chExt cx="1385974" cy="1239518"/>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19098" y="3382300"/>
              <a:ext cx="1268951" cy="95279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7240" y="4278330"/>
              <a:ext cx="1385974" cy="34348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74" name="矩形 273"/>
          <p:cNvSpPr/>
          <p:nvPr/>
        </p:nvSpPr>
        <p:spPr>
          <a:xfrm>
            <a:off x="0" y="6421120"/>
            <a:ext cx="11464925" cy="436880"/>
          </a:xfrm>
          <a:prstGeom prst="rect">
            <a:avLst/>
          </a:prstGeom>
          <a:gradFill>
            <a:gsLst>
              <a:gs pos="10000">
                <a:schemeClr val="accent3">
                  <a:lumMod val="20000"/>
                  <a:lumOff val="80000"/>
                  <a:alpha val="0"/>
                </a:schemeClr>
              </a:gs>
              <a:gs pos="100000">
                <a:schemeClr val="accent3">
                  <a:lumMod val="20000"/>
                  <a:lumOff val="8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8" name="矩形: 圆角 7"/>
          <p:cNvSpPr/>
          <p:nvPr/>
        </p:nvSpPr>
        <p:spPr>
          <a:xfrm>
            <a:off x="488950" y="1117600"/>
            <a:ext cx="11214100" cy="859790"/>
          </a:xfrm>
          <a:prstGeom prst="roundRect">
            <a:avLst>
              <a:gd name="adj" fmla="val 5983"/>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 name="标题 1"/>
          <p:cNvSpPr>
            <a:spLocks noGrp="1"/>
          </p:cNvSpPr>
          <p:nvPr>
            <p:ph type="ctrTitle"/>
          </p:nvPr>
        </p:nvSpPr>
        <p:spPr>
          <a:xfrm>
            <a:off x="363537" y="181636"/>
            <a:ext cx="11030374" cy="523220"/>
          </a:xfrm>
        </p:spPr>
        <p:txBody>
          <a:bodyPr/>
          <a:lstStyle/>
          <a:p>
            <a:r>
              <a:rPr lang="zh-CN" altLang="en-US" dirty="0"/>
              <a:t>技术应用</a:t>
            </a:r>
            <a:r>
              <a:rPr lang="en-US" altLang="zh-CN" dirty="0"/>
              <a:t>—</a:t>
            </a:r>
            <a:r>
              <a:rPr lang="zh-CN" altLang="en-US" dirty="0">
                <a:solidFill>
                  <a:schemeClr val="accent6"/>
                </a:solidFill>
              </a:rPr>
              <a:t>天枢可视分析平台 </a:t>
            </a:r>
            <a:endParaRPr lang="zh-CN" altLang="en-US" dirty="0">
              <a:solidFill>
                <a:schemeClr val="accent6"/>
              </a:solidFill>
            </a:endParaRPr>
          </a:p>
        </p:txBody>
      </p:sp>
      <p:sp>
        <p:nvSpPr>
          <p:cNvPr id="7" name="矩形 6"/>
          <p:cNvSpPr/>
          <p:nvPr/>
        </p:nvSpPr>
        <p:spPr>
          <a:xfrm>
            <a:off x="632619" y="1071011"/>
            <a:ext cx="10926763" cy="950984"/>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实现大规模图数据交互、分析和挖掘。通过</a:t>
            </a:r>
            <a:r>
              <a:rPr kumimoji="0" lang="zh-CN" altLang="en-US" sz="2000"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近似计算</a:t>
            </a:r>
            <a:r>
              <a:rPr kumimoji="0" lang="zh-CN" altLang="en-US" sz="20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，中介中心性计算性能提升</a:t>
            </a:r>
            <a:r>
              <a:rPr kumimoji="0" lang="en-US" altLang="zh-CN" sz="2000"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2</a:t>
            </a:r>
            <a:r>
              <a:rPr kumimoji="0" lang="zh-CN" altLang="en-US" sz="2000"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个数量级</a:t>
            </a:r>
            <a:r>
              <a:rPr kumimoji="0" lang="zh-CN" altLang="en-US" sz="20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   引入</a:t>
            </a:r>
            <a:r>
              <a:rPr kumimoji="0" lang="zh-CN" altLang="en-US" sz="2000"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预计算</a:t>
            </a:r>
            <a:r>
              <a:rPr kumimoji="0" lang="zh-CN" altLang="en-US" sz="20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方法，社团检测、路径搜索的性能提升约</a:t>
            </a:r>
            <a:r>
              <a:rPr kumimoji="0" lang="en-US" altLang="zh-CN" sz="2000"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1</a:t>
            </a:r>
            <a:r>
              <a:rPr kumimoji="0" lang="zh-CN" altLang="en-US" sz="2000"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个数量级</a:t>
            </a:r>
            <a:endParaRPr kumimoji="0" lang="zh-CN" altLang="en-US" sz="2000"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7714743" y="2238729"/>
            <a:ext cx="3981957" cy="3965657"/>
            <a:chOff x="7863874" y="2660472"/>
            <a:chExt cx="3832826" cy="3969968"/>
          </a:xfrm>
        </p:grpSpPr>
        <p:pic>
          <p:nvPicPr>
            <p:cNvPr id="23" name="图片 22"/>
            <p:cNvPicPr/>
            <p:nvPr>
              <p:custDataLst>
                <p:tags r:id="rId3"/>
              </p:custDataLst>
            </p:nvPr>
          </p:nvPicPr>
          <p:blipFill rotWithShape="1">
            <a:blip r:embed="rId4"/>
            <a:srcRect t="693" r="805"/>
            <a:stretch>
              <a:fillRect/>
            </a:stretch>
          </p:blipFill>
          <p:spPr>
            <a:xfrm>
              <a:off x="7863876" y="2660472"/>
              <a:ext cx="3832824" cy="2211706"/>
            </a:xfrm>
            <a:prstGeom prst="rect">
              <a:avLst/>
            </a:prstGeom>
            <a:ln>
              <a:solidFill>
                <a:schemeClr val="bg1">
                  <a:lumMod val="85000"/>
                </a:schemeClr>
              </a:solidFill>
            </a:ln>
            <a:effectLst>
              <a:outerShdw blurRad="127000" dist="38100" dir="5400000" algn="t" rotWithShape="0">
                <a:prstClr val="black">
                  <a:alpha val="28000"/>
                </a:prstClr>
              </a:outerShdw>
            </a:effectLst>
          </p:spPr>
        </p:pic>
        <p:pic>
          <p:nvPicPr>
            <p:cNvPr id="26" name="图片 27"/>
            <p:cNvPicPr/>
            <p:nvPr>
              <p:custDataLst>
                <p:tags r:id="rId5"/>
              </p:custDataLst>
            </p:nvPr>
          </p:nvPicPr>
          <p:blipFill rotWithShape="1">
            <a:blip r:embed="rId6"/>
            <a:srcRect t="3988" b="4455"/>
            <a:stretch>
              <a:fillRect/>
            </a:stretch>
          </p:blipFill>
          <p:spPr>
            <a:xfrm>
              <a:off x="7863874" y="5007638"/>
              <a:ext cx="3832824" cy="1622802"/>
            </a:xfrm>
            <a:prstGeom prst="rect">
              <a:avLst/>
            </a:prstGeom>
            <a:ln>
              <a:solidFill>
                <a:schemeClr val="bg1">
                  <a:lumMod val="85000"/>
                </a:schemeClr>
              </a:solidFill>
            </a:ln>
            <a:effectLst>
              <a:outerShdw blurRad="127000" dist="38100" dir="5400000" algn="t" rotWithShape="0">
                <a:prstClr val="black">
                  <a:alpha val="28000"/>
                </a:prstClr>
              </a:outerShdw>
            </a:effectLst>
          </p:spPr>
        </p:pic>
        <p:sp>
          <p:nvSpPr>
            <p:cNvPr id="29" name="矩形 28"/>
            <p:cNvSpPr/>
            <p:nvPr/>
          </p:nvSpPr>
          <p:spPr>
            <a:xfrm flipH="1">
              <a:off x="10033000" y="2660472"/>
              <a:ext cx="1663700" cy="338883"/>
            </a:xfrm>
            <a:prstGeom prst="rect">
              <a:avLst/>
            </a:prstGeom>
            <a:gradFill flip="none" rotWithShape="1">
              <a:gsLst>
                <a:gs pos="0">
                  <a:schemeClr val="accent6">
                    <a:lumMod val="20000"/>
                    <a:lumOff val="80000"/>
                    <a:alpha val="0"/>
                  </a:schemeClr>
                </a:gs>
                <a:gs pos="100000">
                  <a:schemeClr val="accent6">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图数据统计</a:t>
              </a:r>
              <a:endParaRPr kumimoji="0" lang="zh-CN" altLang="en-US" sz="1600"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endParaRPr>
            </a:p>
          </p:txBody>
        </p:sp>
        <p:sp>
          <p:nvSpPr>
            <p:cNvPr id="31" name="矩形 30"/>
            <p:cNvSpPr/>
            <p:nvPr/>
          </p:nvSpPr>
          <p:spPr>
            <a:xfrm flipH="1">
              <a:off x="10033000" y="5007638"/>
              <a:ext cx="1663700" cy="338883"/>
            </a:xfrm>
            <a:prstGeom prst="rect">
              <a:avLst/>
            </a:prstGeom>
            <a:gradFill flip="none" rotWithShape="1">
              <a:gsLst>
                <a:gs pos="0">
                  <a:schemeClr val="accent6">
                    <a:lumMod val="20000"/>
                    <a:lumOff val="80000"/>
                    <a:alpha val="0"/>
                  </a:schemeClr>
                </a:gs>
                <a:gs pos="100000">
                  <a:schemeClr val="accent6">
                    <a:lumMod val="20000"/>
                    <a:lumOff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rPr>
                <a:t>社团检测</a:t>
              </a:r>
              <a:endParaRPr kumimoji="0" lang="zh-CN" altLang="en-US" sz="1600" b="1" i="0" u="none" strike="noStrike" kern="1200" cap="none" spc="0" normalizeH="0" baseline="0" noProof="0" dirty="0">
                <a:ln>
                  <a:noFill/>
                </a:ln>
                <a:solidFill>
                  <a:srgbClr val="C00000"/>
                </a:solidFill>
                <a:effectLst/>
                <a:uLnTx/>
                <a:uFillTx/>
                <a:latin typeface="Arial" panose="020B0604020202020204"/>
                <a:ea typeface="微软雅黑" panose="020B0503020204020204" pitchFamily="34" charset="-122"/>
                <a:cs typeface="+mn-cs"/>
              </a:endParaRPr>
            </a:p>
          </p:txBody>
        </p:sp>
      </p:grpSp>
      <p:sp>
        <p:nvSpPr>
          <p:cNvPr id="277" name="文本框 276"/>
          <p:cNvSpPr txBox="1"/>
          <p:nvPr/>
        </p:nvSpPr>
        <p:spPr>
          <a:xfrm>
            <a:off x="4469359" y="6424612"/>
            <a:ext cx="5499100" cy="30777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mn-ea"/>
              </a:rPr>
              <a:t>内部平台地址：</a:t>
            </a:r>
            <a:r>
              <a:rPr kumimoji="0" lang="en-US" altLang="zh-CN"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mn-cs"/>
                <a:sym typeface="+mn-ea"/>
              </a:rPr>
              <a:t>https://nebula-dev.zjvis.net</a:t>
            </a:r>
            <a:endParaRPr kumimoji="0" lang="zh-CN"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Arial" panose="020B0604020202020204" pitchFamily="34" charset="0"/>
              <a:sym typeface="微软雅黑" panose="020B0503020204020204" pitchFamily="34" charset="-122"/>
            </a:endParaRPr>
          </a:p>
        </p:txBody>
      </p:sp>
      <p:sp>
        <p:nvSpPr>
          <p:cNvPr id="290" name="矩形: 圆角 289"/>
          <p:cNvSpPr/>
          <p:nvPr/>
        </p:nvSpPr>
        <p:spPr>
          <a:xfrm>
            <a:off x="482600" y="2243469"/>
            <a:ext cx="7015481" cy="2813748"/>
          </a:xfrm>
          <a:prstGeom prst="roundRect">
            <a:avLst>
              <a:gd name="adj" fmla="val 2825"/>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1" name="iconfont-11253-5322182"/>
          <p:cNvSpPr/>
          <p:nvPr/>
        </p:nvSpPr>
        <p:spPr>
          <a:xfrm>
            <a:off x="4228467" y="6469551"/>
            <a:ext cx="240871" cy="243297"/>
          </a:xfrm>
          <a:custGeom>
            <a:avLst/>
            <a:gdLst>
              <a:gd name="T0" fmla="*/ 9864 w 10136"/>
              <a:gd name="T1" fmla="*/ 2324 h 10235"/>
              <a:gd name="T2" fmla="*/ 8900 w 10136"/>
              <a:gd name="T3" fmla="*/ 124 h 10235"/>
              <a:gd name="T4" fmla="*/ 6106 w 10136"/>
              <a:gd name="T5" fmla="*/ 1064 h 10235"/>
              <a:gd name="T6" fmla="*/ 5464 w 10136"/>
              <a:gd name="T7" fmla="*/ 1014 h 10235"/>
              <a:gd name="T8" fmla="*/ 1929 w 10136"/>
              <a:gd name="T9" fmla="*/ 2695 h 10235"/>
              <a:gd name="T10" fmla="*/ 1211 w 10136"/>
              <a:gd name="T11" fmla="*/ 4648 h 10235"/>
              <a:gd name="T12" fmla="*/ 4500 w 10136"/>
              <a:gd name="T13" fmla="*/ 1904 h 10235"/>
              <a:gd name="T14" fmla="*/ 1211 w 10136"/>
              <a:gd name="T15" fmla="*/ 5712 h 10235"/>
              <a:gd name="T16" fmla="*/ 1211 w 10136"/>
              <a:gd name="T17" fmla="*/ 5737 h 10235"/>
              <a:gd name="T18" fmla="*/ 1062 w 10136"/>
              <a:gd name="T19" fmla="*/ 6058 h 10235"/>
              <a:gd name="T20" fmla="*/ 1681 w 10136"/>
              <a:gd name="T21" fmla="*/ 10038 h 10235"/>
              <a:gd name="T22" fmla="*/ 4301 w 10136"/>
              <a:gd name="T23" fmla="*/ 8975 h 10235"/>
              <a:gd name="T24" fmla="*/ 7639 w 10136"/>
              <a:gd name="T25" fmla="*/ 8654 h 10235"/>
              <a:gd name="T26" fmla="*/ 9469 w 10136"/>
              <a:gd name="T27" fmla="*/ 6157 h 10235"/>
              <a:gd name="T28" fmla="*/ 6748 w 10136"/>
              <a:gd name="T29" fmla="*/ 6157 h 10235"/>
              <a:gd name="T30" fmla="*/ 5166 w 10136"/>
              <a:gd name="T31" fmla="*/ 7022 h 10235"/>
              <a:gd name="T32" fmla="*/ 3757 w 10136"/>
              <a:gd name="T33" fmla="*/ 5464 h 10235"/>
              <a:gd name="T34" fmla="*/ 9517 w 10136"/>
              <a:gd name="T35" fmla="*/ 5464 h 10235"/>
              <a:gd name="T36" fmla="*/ 8800 w 10136"/>
              <a:gd name="T37" fmla="*/ 2670 h 10235"/>
              <a:gd name="T38" fmla="*/ 6847 w 10136"/>
              <a:gd name="T39" fmla="*/ 1212 h 10235"/>
              <a:gd name="T40" fmla="*/ 7960 w 10136"/>
              <a:gd name="T41" fmla="*/ 618 h 10235"/>
              <a:gd name="T42" fmla="*/ 9517 w 10136"/>
              <a:gd name="T43" fmla="*/ 1088 h 10235"/>
              <a:gd name="T44" fmla="*/ 9270 w 10136"/>
              <a:gd name="T45" fmla="*/ 3535 h 10235"/>
              <a:gd name="T46" fmla="*/ 9864 w 10136"/>
              <a:gd name="T47" fmla="*/ 2324 h 10235"/>
              <a:gd name="T48" fmla="*/ 3906 w 10136"/>
              <a:gd name="T49" fmla="*/ 8877 h 10235"/>
              <a:gd name="T50" fmla="*/ 1458 w 10136"/>
              <a:gd name="T51" fmla="*/ 9149 h 10235"/>
              <a:gd name="T52" fmla="*/ 1458 w 10136"/>
              <a:gd name="T53" fmla="*/ 6578 h 10235"/>
              <a:gd name="T54" fmla="*/ 2298 w 10136"/>
              <a:gd name="T55" fmla="*/ 7888 h 10235"/>
              <a:gd name="T56" fmla="*/ 3906 w 10136"/>
              <a:gd name="T57" fmla="*/ 8877 h 10235"/>
              <a:gd name="T58" fmla="*/ 3856 w 10136"/>
              <a:gd name="T59" fmla="*/ 4055 h 10235"/>
              <a:gd name="T60" fmla="*/ 5117 w 10136"/>
              <a:gd name="T61" fmla="*/ 2844 h 10235"/>
              <a:gd name="T62" fmla="*/ 6872 w 10136"/>
              <a:gd name="T63" fmla="*/ 4105 h 10235"/>
              <a:gd name="T64" fmla="*/ 3856 w 10136"/>
              <a:gd name="T65" fmla="*/ 4055 h 10235"/>
              <a:gd name="T66" fmla="*/ 3856 w 10136"/>
              <a:gd name="T67" fmla="*/ 4055 h 10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36" h="10235">
                <a:moveTo>
                  <a:pt x="9864" y="2324"/>
                </a:moveTo>
                <a:cubicBezTo>
                  <a:pt x="10061" y="1632"/>
                  <a:pt x="10136" y="297"/>
                  <a:pt x="8900" y="124"/>
                </a:cubicBezTo>
                <a:cubicBezTo>
                  <a:pt x="7911" y="0"/>
                  <a:pt x="6725" y="643"/>
                  <a:pt x="6106" y="1064"/>
                </a:cubicBezTo>
                <a:cubicBezTo>
                  <a:pt x="5909" y="1039"/>
                  <a:pt x="5686" y="1014"/>
                  <a:pt x="5464" y="1014"/>
                </a:cubicBezTo>
                <a:cubicBezTo>
                  <a:pt x="3856" y="989"/>
                  <a:pt x="2818" y="1533"/>
                  <a:pt x="1929" y="2695"/>
                </a:cubicBezTo>
                <a:cubicBezTo>
                  <a:pt x="1607" y="3115"/>
                  <a:pt x="1311" y="3833"/>
                  <a:pt x="1211" y="4648"/>
                </a:cubicBezTo>
                <a:cubicBezTo>
                  <a:pt x="1656" y="3882"/>
                  <a:pt x="3041" y="2473"/>
                  <a:pt x="4500" y="1904"/>
                </a:cubicBezTo>
                <a:cubicBezTo>
                  <a:pt x="4500" y="1904"/>
                  <a:pt x="2300" y="3487"/>
                  <a:pt x="1211" y="5712"/>
                </a:cubicBezTo>
                <a:lnTo>
                  <a:pt x="1211" y="5737"/>
                </a:lnTo>
                <a:cubicBezTo>
                  <a:pt x="1161" y="5835"/>
                  <a:pt x="1112" y="5934"/>
                  <a:pt x="1062" y="6058"/>
                </a:cubicBezTo>
                <a:cubicBezTo>
                  <a:pt x="0" y="8703"/>
                  <a:pt x="865" y="9840"/>
                  <a:pt x="1681" y="10038"/>
                </a:cubicBezTo>
                <a:cubicBezTo>
                  <a:pt x="2422" y="10235"/>
                  <a:pt x="3461" y="9865"/>
                  <a:pt x="4301" y="8975"/>
                </a:cubicBezTo>
                <a:cubicBezTo>
                  <a:pt x="5710" y="9297"/>
                  <a:pt x="7120" y="8925"/>
                  <a:pt x="7639" y="8654"/>
                </a:cubicBezTo>
                <a:cubicBezTo>
                  <a:pt x="8627" y="8110"/>
                  <a:pt x="9320" y="7147"/>
                  <a:pt x="9469" y="6157"/>
                </a:cubicBezTo>
                <a:lnTo>
                  <a:pt x="6748" y="6157"/>
                </a:lnTo>
                <a:cubicBezTo>
                  <a:pt x="6748" y="6157"/>
                  <a:pt x="6625" y="7022"/>
                  <a:pt x="5166" y="7022"/>
                </a:cubicBezTo>
                <a:cubicBezTo>
                  <a:pt x="3831" y="7022"/>
                  <a:pt x="3757" y="5464"/>
                  <a:pt x="3757" y="5464"/>
                </a:cubicBezTo>
                <a:lnTo>
                  <a:pt x="9517" y="5464"/>
                </a:lnTo>
                <a:cubicBezTo>
                  <a:pt x="9517" y="5464"/>
                  <a:pt x="9616" y="3783"/>
                  <a:pt x="8800" y="2670"/>
                </a:cubicBezTo>
                <a:cubicBezTo>
                  <a:pt x="8330" y="2053"/>
                  <a:pt x="7712" y="1508"/>
                  <a:pt x="6847" y="1212"/>
                </a:cubicBezTo>
                <a:cubicBezTo>
                  <a:pt x="7120" y="1014"/>
                  <a:pt x="7565" y="717"/>
                  <a:pt x="7960" y="618"/>
                </a:cubicBezTo>
                <a:cubicBezTo>
                  <a:pt x="8701" y="420"/>
                  <a:pt x="9196" y="544"/>
                  <a:pt x="9517" y="1088"/>
                </a:cubicBezTo>
                <a:cubicBezTo>
                  <a:pt x="9937" y="1829"/>
                  <a:pt x="9270" y="3535"/>
                  <a:pt x="9270" y="3535"/>
                </a:cubicBezTo>
                <a:cubicBezTo>
                  <a:pt x="9270" y="3535"/>
                  <a:pt x="9666" y="3042"/>
                  <a:pt x="9864" y="2324"/>
                </a:cubicBezTo>
                <a:close/>
                <a:moveTo>
                  <a:pt x="3906" y="8877"/>
                </a:moveTo>
                <a:cubicBezTo>
                  <a:pt x="2768" y="9817"/>
                  <a:pt x="1830" y="9693"/>
                  <a:pt x="1458" y="9149"/>
                </a:cubicBezTo>
                <a:cubicBezTo>
                  <a:pt x="1137" y="8654"/>
                  <a:pt x="1087" y="7789"/>
                  <a:pt x="1458" y="6578"/>
                </a:cubicBezTo>
                <a:cubicBezTo>
                  <a:pt x="1631" y="7048"/>
                  <a:pt x="1903" y="7493"/>
                  <a:pt x="2298" y="7888"/>
                </a:cubicBezTo>
                <a:cubicBezTo>
                  <a:pt x="2793" y="8381"/>
                  <a:pt x="3337" y="8703"/>
                  <a:pt x="3906" y="8877"/>
                </a:cubicBezTo>
                <a:close/>
                <a:moveTo>
                  <a:pt x="3856" y="4055"/>
                </a:moveTo>
                <a:cubicBezTo>
                  <a:pt x="3856" y="4055"/>
                  <a:pt x="3906" y="2943"/>
                  <a:pt x="5117" y="2844"/>
                </a:cubicBezTo>
                <a:cubicBezTo>
                  <a:pt x="6156" y="2745"/>
                  <a:pt x="6700" y="3215"/>
                  <a:pt x="6872" y="4105"/>
                </a:cubicBezTo>
                <a:lnTo>
                  <a:pt x="3856" y="4055"/>
                </a:lnTo>
                <a:close/>
                <a:moveTo>
                  <a:pt x="3856" y="4055"/>
                </a:move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02" name="矩形 301"/>
          <p:cNvSpPr/>
          <p:nvPr/>
        </p:nvSpPr>
        <p:spPr>
          <a:xfrm>
            <a:off x="1515535" y="2915787"/>
            <a:ext cx="2937933" cy="3588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grpSp>
        <p:nvGrpSpPr>
          <p:cNvPr id="349" name="组合 348"/>
          <p:cNvGrpSpPr/>
          <p:nvPr/>
        </p:nvGrpSpPr>
        <p:grpSpPr>
          <a:xfrm>
            <a:off x="711429" y="2395362"/>
            <a:ext cx="3742039" cy="879319"/>
            <a:chOff x="711429" y="2395362"/>
            <a:chExt cx="3742039" cy="879319"/>
          </a:xfrm>
        </p:grpSpPr>
        <p:grpSp>
          <p:nvGrpSpPr>
            <p:cNvPr id="299" name="组合 298"/>
            <p:cNvGrpSpPr/>
            <p:nvPr/>
          </p:nvGrpSpPr>
          <p:grpSpPr>
            <a:xfrm>
              <a:off x="711429" y="2395362"/>
              <a:ext cx="3742039" cy="358894"/>
              <a:chOff x="711429" y="2395362"/>
              <a:chExt cx="3189800" cy="358894"/>
            </a:xfrm>
          </p:grpSpPr>
          <p:sp>
            <p:nvSpPr>
              <p:cNvPr id="296" name="矩形 295"/>
              <p:cNvSpPr/>
              <p:nvPr/>
            </p:nvSpPr>
            <p:spPr>
              <a:xfrm>
                <a:off x="1396867" y="2395362"/>
                <a:ext cx="2504362" cy="358894"/>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sp>
            <p:nvSpPr>
              <p:cNvPr id="292" name="矩形 291"/>
              <p:cNvSpPr/>
              <p:nvPr/>
            </p:nvSpPr>
            <p:spPr>
              <a:xfrm>
                <a:off x="711429" y="2395362"/>
                <a:ext cx="685438" cy="358894"/>
              </a:xfrm>
              <a:prstGeom prst="rect">
                <a:avLst/>
              </a:prstGeom>
              <a:solidFill>
                <a:schemeClr val="accent3">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交互层</a:t>
                </a:r>
                <a:endPar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sp>
            <p:nvSpPr>
              <p:cNvPr id="295" name="文本框 294"/>
              <p:cNvSpPr txBox="1"/>
              <p:nvPr/>
            </p:nvSpPr>
            <p:spPr>
              <a:xfrm>
                <a:off x="1942450" y="2420920"/>
                <a:ext cx="1143237" cy="307777"/>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UI</a:t>
                </a:r>
                <a:r>
                  <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及可视化</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304" name="矩形 303"/>
            <p:cNvSpPr/>
            <p:nvPr/>
          </p:nvSpPr>
          <p:spPr>
            <a:xfrm>
              <a:off x="711429" y="2915787"/>
              <a:ext cx="804105" cy="358894"/>
            </a:xfrm>
            <a:prstGeom prst="rect">
              <a:avLst/>
            </a:prstGeom>
            <a:solidFill>
              <a:schemeClr val="accent3">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应用层</a:t>
              </a:r>
              <a:endPar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grpSp>
      <p:sp>
        <p:nvSpPr>
          <p:cNvPr id="323" name="矩形 322"/>
          <p:cNvSpPr/>
          <p:nvPr/>
        </p:nvSpPr>
        <p:spPr>
          <a:xfrm>
            <a:off x="711429" y="3559470"/>
            <a:ext cx="1804266" cy="1312708"/>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sp>
        <p:nvSpPr>
          <p:cNvPr id="324" name="矩形 323"/>
          <p:cNvSpPr/>
          <p:nvPr/>
        </p:nvSpPr>
        <p:spPr>
          <a:xfrm>
            <a:off x="2649202" y="3559470"/>
            <a:ext cx="1804266" cy="590056"/>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sp>
        <p:nvSpPr>
          <p:cNvPr id="325" name="矩形 324"/>
          <p:cNvSpPr/>
          <p:nvPr/>
        </p:nvSpPr>
        <p:spPr>
          <a:xfrm>
            <a:off x="2649202" y="4282122"/>
            <a:ext cx="1804266" cy="590056"/>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sp>
        <p:nvSpPr>
          <p:cNvPr id="343" name="矩形 342"/>
          <p:cNvSpPr/>
          <p:nvPr/>
        </p:nvSpPr>
        <p:spPr>
          <a:xfrm>
            <a:off x="711429" y="3559469"/>
            <a:ext cx="372304" cy="1312707"/>
          </a:xfrm>
          <a:prstGeom prst="rect">
            <a:avLst/>
          </a:prstGeom>
          <a:solidFill>
            <a:schemeClr val="accent3">
              <a:lumMod val="20000"/>
              <a:lumOff val="8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业务储存层</a:t>
            </a:r>
            <a:endPar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cxnSp>
        <p:nvCxnSpPr>
          <p:cNvPr id="346" name="直接箭头连接符 345"/>
          <p:cNvCxnSpPr>
            <a:stCxn id="350" idx="2"/>
          </p:cNvCxnSpPr>
          <p:nvPr/>
        </p:nvCxnSpPr>
        <p:spPr>
          <a:xfrm flipH="1">
            <a:off x="3435811" y="3233167"/>
            <a:ext cx="1" cy="3263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接箭头连接符 347"/>
          <p:cNvCxnSpPr>
            <a:stCxn id="306" idx="2"/>
          </p:cNvCxnSpPr>
          <p:nvPr/>
        </p:nvCxnSpPr>
        <p:spPr>
          <a:xfrm flipH="1">
            <a:off x="2280493" y="3233167"/>
            <a:ext cx="1" cy="337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4" name="组合 1023"/>
          <p:cNvGrpSpPr/>
          <p:nvPr/>
        </p:nvGrpSpPr>
        <p:grpSpPr>
          <a:xfrm>
            <a:off x="1836819" y="2956168"/>
            <a:ext cx="2042667" cy="276999"/>
            <a:chOff x="1836819" y="2924747"/>
            <a:chExt cx="2042667" cy="310197"/>
          </a:xfrm>
        </p:grpSpPr>
        <p:sp>
          <p:nvSpPr>
            <p:cNvPr id="306" name="文本框 305"/>
            <p:cNvSpPr txBox="1"/>
            <p:nvPr/>
          </p:nvSpPr>
          <p:spPr>
            <a:xfrm>
              <a:off x="1836819" y="2924747"/>
              <a:ext cx="887349" cy="310197"/>
            </a:xfrm>
            <a:prstGeom prst="rect">
              <a:avLst/>
            </a:prstGeom>
            <a:gradFill flip="none" rotWithShape="1">
              <a:gsLst>
                <a:gs pos="0">
                  <a:schemeClr val="accent3">
                    <a:lumMod val="20000"/>
                    <a:lumOff val="80000"/>
                    <a:alpha val="0"/>
                  </a:schemeClr>
                </a:gs>
                <a:gs pos="100000">
                  <a:schemeClr val="accent3">
                    <a:lumMod val="20000"/>
                    <a:lumOff val="80000"/>
                  </a:schemeClr>
                </a:gs>
              </a:gsLst>
              <a:lin ang="5400000" scaled="1"/>
              <a:tileRect/>
            </a:gradFill>
            <a:ln w="3175">
              <a:solidFill>
                <a:schemeClr val="tx1">
                  <a:lumMod val="50000"/>
                  <a:lumOff val="50000"/>
                </a:schemeClr>
              </a:solidFill>
              <a:prstDash val="dash"/>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图构建</a:t>
              </a: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50" name="文本框 349"/>
            <p:cNvSpPr txBox="1"/>
            <p:nvPr/>
          </p:nvSpPr>
          <p:spPr>
            <a:xfrm>
              <a:off x="2992137" y="2924747"/>
              <a:ext cx="887349" cy="310197"/>
            </a:xfrm>
            <a:prstGeom prst="rect">
              <a:avLst/>
            </a:prstGeom>
            <a:gradFill flip="none" rotWithShape="1">
              <a:gsLst>
                <a:gs pos="0">
                  <a:schemeClr val="accent3">
                    <a:lumMod val="20000"/>
                    <a:lumOff val="80000"/>
                    <a:alpha val="0"/>
                  </a:schemeClr>
                </a:gs>
                <a:gs pos="100000">
                  <a:schemeClr val="accent3">
                    <a:lumMod val="20000"/>
                    <a:lumOff val="80000"/>
                  </a:schemeClr>
                </a:gs>
              </a:gsLst>
              <a:lin ang="5400000" scaled="1"/>
              <a:tileRect/>
            </a:gradFill>
            <a:ln w="3175">
              <a:solidFill>
                <a:schemeClr val="tx1">
                  <a:lumMod val="50000"/>
                  <a:lumOff val="50000"/>
                </a:schemeClr>
              </a:solidFill>
              <a:prstDash val="dash"/>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图分析</a:t>
              </a: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pic>
        <p:nvPicPr>
          <p:cNvPr id="1030" name="Picture 6"/>
          <p:cNvPicPr>
            <a:picLocks noChangeAspect="1" noChangeArrowheads="1"/>
          </p:cNvPicPr>
          <p:nvPr/>
        </p:nvPicPr>
        <p:blipFill rotWithShape="1">
          <a:blip r:embed="rId7" cstate="print">
            <a:clrChange>
              <a:clrFrom>
                <a:srgbClr val="9FE6D8"/>
              </a:clrFrom>
              <a:clrTo>
                <a:srgbClr val="9FE6D8">
                  <a:alpha val="0"/>
                </a:srgbClr>
              </a:clrTo>
            </a:clrChange>
            <a:extLst>
              <a:ext uri="{28A0092B-C50C-407E-A947-70E740481C1C}">
                <a14:useLocalDpi xmlns:a14="http://schemas.microsoft.com/office/drawing/2010/main" val="0"/>
              </a:ext>
            </a:extLst>
          </a:blip>
          <a:srcRect l="8972" r="10234" b="20808"/>
          <a:stretch>
            <a:fillRect/>
          </a:stretch>
        </p:blipFill>
        <p:spPr bwMode="auto">
          <a:xfrm>
            <a:off x="3284589" y="3647522"/>
            <a:ext cx="1168879" cy="40312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3" name="矩形 352"/>
          <p:cNvSpPr/>
          <p:nvPr/>
        </p:nvSpPr>
        <p:spPr>
          <a:xfrm>
            <a:off x="2649202" y="3559469"/>
            <a:ext cx="578208" cy="590056"/>
          </a:xfrm>
          <a:prstGeom prst="rect">
            <a:avLst/>
          </a:prstGeom>
          <a:solidFill>
            <a:schemeClr val="accent3">
              <a:lumMod val="20000"/>
              <a:lumOff val="80000"/>
            </a:schemeClr>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rPr>
              <a:t>图存储层</a:t>
            </a:r>
            <a:endParaRPr kumimoji="0" lang="zh-CN" altLang="en-US" sz="14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sp>
        <p:nvSpPr>
          <p:cNvPr id="354" name="矩形 353"/>
          <p:cNvSpPr/>
          <p:nvPr/>
        </p:nvSpPr>
        <p:spPr>
          <a:xfrm>
            <a:off x="2649202" y="4282122"/>
            <a:ext cx="578208" cy="590056"/>
          </a:xfrm>
          <a:prstGeom prst="rect">
            <a:avLst/>
          </a:prstGeom>
          <a:solidFill>
            <a:srgbClr val="FFFFCC">
              <a:alpha val="44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accent5">
                    <a:lumMod val="50000"/>
                  </a:schemeClr>
                </a:solidFill>
                <a:effectLst/>
                <a:uLnTx/>
                <a:uFillTx/>
                <a:latin typeface="Arial" panose="020B0604020202020204"/>
                <a:ea typeface="微软雅黑" panose="020B0503020204020204" pitchFamily="34" charset="-122"/>
                <a:cs typeface="+mn-cs"/>
              </a:rPr>
              <a:t>图计算层</a:t>
            </a:r>
            <a:endParaRPr kumimoji="0" lang="zh-CN" altLang="en-US" sz="1400" b="1" i="0" u="none" strike="noStrike" kern="1200" cap="none" spc="0" normalizeH="0" baseline="0" noProof="0" dirty="0">
              <a:ln>
                <a:noFill/>
              </a:ln>
              <a:solidFill>
                <a:schemeClr val="accent5">
                  <a:lumMod val="50000"/>
                </a:schemeClr>
              </a:solidFill>
              <a:effectLst/>
              <a:uLnTx/>
              <a:uFillTx/>
              <a:latin typeface="Arial" panose="020B0604020202020204"/>
              <a:ea typeface="微软雅黑" panose="020B0503020204020204" pitchFamily="34" charset="-122"/>
              <a:cs typeface="+mn-cs"/>
            </a:endParaRPr>
          </a:p>
        </p:txBody>
      </p:sp>
      <p:grpSp>
        <p:nvGrpSpPr>
          <p:cNvPr id="355" name="组合 354"/>
          <p:cNvGrpSpPr/>
          <p:nvPr/>
        </p:nvGrpSpPr>
        <p:grpSpPr>
          <a:xfrm>
            <a:off x="3280787" y="4402691"/>
            <a:ext cx="1119303" cy="329902"/>
            <a:chOff x="3303513" y="4382103"/>
            <a:chExt cx="922970" cy="272035"/>
          </a:xfrm>
        </p:grpSpPr>
        <p:pic>
          <p:nvPicPr>
            <p:cNvPr id="1032" name="Picture 8"/>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8481" r="4477"/>
            <a:stretch>
              <a:fillRect/>
            </a:stretch>
          </p:blipFill>
          <p:spPr bwMode="auto">
            <a:xfrm>
              <a:off x="3790628" y="4486974"/>
              <a:ext cx="435855" cy="13245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03513" y="4382103"/>
              <a:ext cx="487115" cy="27203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97" name="矩形 296"/>
          <p:cNvSpPr/>
          <p:nvPr/>
        </p:nvSpPr>
        <p:spPr>
          <a:xfrm>
            <a:off x="4969933" y="2395364"/>
            <a:ext cx="2159000" cy="1316334"/>
          </a:xfrm>
          <a:prstGeom prst="rect">
            <a:avLst/>
          </a:prstGeom>
          <a:solidFill>
            <a:schemeClr val="accent3">
              <a:lumMod val="20000"/>
              <a:lumOff val="80000"/>
              <a:alpha val="77000"/>
            </a:schemeClr>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grpSp>
        <p:nvGrpSpPr>
          <p:cNvPr id="368" name="组合 367"/>
          <p:cNvGrpSpPr/>
          <p:nvPr/>
        </p:nvGrpSpPr>
        <p:grpSpPr>
          <a:xfrm>
            <a:off x="5101787" y="2477915"/>
            <a:ext cx="1895293" cy="1151233"/>
            <a:chOff x="5055839" y="2481678"/>
            <a:chExt cx="1895293" cy="1328752"/>
          </a:xfrm>
          <a:solidFill>
            <a:schemeClr val="bg1"/>
          </a:solidFill>
        </p:grpSpPr>
        <p:grpSp>
          <p:nvGrpSpPr>
            <p:cNvPr id="358" name="组合 357"/>
            <p:cNvGrpSpPr/>
            <p:nvPr/>
          </p:nvGrpSpPr>
          <p:grpSpPr>
            <a:xfrm>
              <a:off x="5055839" y="2481678"/>
              <a:ext cx="1895293" cy="261610"/>
              <a:chOff x="5055839" y="2481678"/>
              <a:chExt cx="2140215" cy="261610"/>
            </a:xfrm>
            <a:grpFill/>
          </p:grpSpPr>
          <p:sp>
            <p:nvSpPr>
              <p:cNvPr id="356" name="文本框 355"/>
              <p:cNvSpPr txBox="1"/>
              <p:nvPr/>
            </p:nvSpPr>
            <p:spPr>
              <a:xfrm>
                <a:off x="5055839" y="2481678"/>
                <a:ext cx="1040161"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搜索</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57" name="文本框 356"/>
              <p:cNvSpPr txBox="1"/>
              <p:nvPr/>
            </p:nvSpPr>
            <p:spPr>
              <a:xfrm>
                <a:off x="6155893" y="2481678"/>
                <a:ext cx="1040161"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过滤</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359" name="组合 358"/>
            <p:cNvGrpSpPr/>
            <p:nvPr/>
          </p:nvGrpSpPr>
          <p:grpSpPr>
            <a:xfrm>
              <a:off x="5055839" y="2837392"/>
              <a:ext cx="1895293" cy="261610"/>
              <a:chOff x="5055839" y="2481678"/>
              <a:chExt cx="2140215" cy="261610"/>
            </a:xfrm>
            <a:grpFill/>
          </p:grpSpPr>
          <p:sp>
            <p:nvSpPr>
              <p:cNvPr id="360" name="文本框 359"/>
              <p:cNvSpPr txBox="1"/>
              <p:nvPr/>
            </p:nvSpPr>
            <p:spPr>
              <a:xfrm>
                <a:off x="5055839" y="2481678"/>
                <a:ext cx="1040161"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路径查找</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61" name="文本框 360"/>
              <p:cNvSpPr txBox="1"/>
              <p:nvPr/>
            </p:nvSpPr>
            <p:spPr>
              <a:xfrm>
                <a:off x="6155893" y="2481678"/>
                <a:ext cx="1040161"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图指标统计</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362" name="组合 361"/>
            <p:cNvGrpSpPr/>
            <p:nvPr/>
          </p:nvGrpSpPr>
          <p:grpSpPr>
            <a:xfrm>
              <a:off x="5055839" y="3193106"/>
              <a:ext cx="1895293" cy="261610"/>
              <a:chOff x="5055839" y="2481678"/>
              <a:chExt cx="2140215" cy="261610"/>
            </a:xfrm>
            <a:grpFill/>
          </p:grpSpPr>
          <p:sp>
            <p:nvSpPr>
              <p:cNvPr id="363" name="文本框 362"/>
              <p:cNvSpPr txBox="1"/>
              <p:nvPr/>
            </p:nvSpPr>
            <p:spPr>
              <a:xfrm>
                <a:off x="5055839" y="2481678"/>
                <a:ext cx="1040161"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PageRank</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64" name="文本框 363"/>
              <p:cNvSpPr txBox="1"/>
              <p:nvPr/>
            </p:nvSpPr>
            <p:spPr>
              <a:xfrm>
                <a:off x="6155893" y="2481678"/>
                <a:ext cx="1040161"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社团检测</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366" name="文本框 365"/>
            <p:cNvSpPr txBox="1"/>
            <p:nvPr/>
          </p:nvSpPr>
          <p:spPr>
            <a:xfrm>
              <a:off x="5055839" y="3548820"/>
              <a:ext cx="1895293"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图指标统计</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298" name="矩形 297"/>
          <p:cNvSpPr/>
          <p:nvPr/>
        </p:nvSpPr>
        <p:spPr>
          <a:xfrm>
            <a:off x="4969933" y="3820249"/>
            <a:ext cx="2159000" cy="1049647"/>
          </a:xfrm>
          <a:prstGeom prst="rect">
            <a:avLst/>
          </a:prstGeom>
          <a:solidFill>
            <a:srgbClr val="FFFFC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100" b="1" i="0" u="none" strike="noStrike" kern="1200" cap="none" spc="0" normalizeH="0" baseline="0" noProof="0" dirty="0">
              <a:ln>
                <a:noFill/>
              </a:ln>
              <a:solidFill>
                <a:srgbClr val="003A98"/>
              </a:solidFill>
              <a:effectLst/>
              <a:uLnTx/>
              <a:uFillTx/>
              <a:latin typeface="Arial" panose="020B0604020202020204"/>
              <a:ea typeface="微软雅黑" panose="020B0503020204020204" pitchFamily="34" charset="-122"/>
              <a:cs typeface="+mn-cs"/>
            </a:endParaRPr>
          </a:p>
        </p:txBody>
      </p:sp>
      <p:grpSp>
        <p:nvGrpSpPr>
          <p:cNvPr id="380" name="组合 379"/>
          <p:cNvGrpSpPr/>
          <p:nvPr/>
        </p:nvGrpSpPr>
        <p:grpSpPr>
          <a:xfrm>
            <a:off x="5101787" y="3923552"/>
            <a:ext cx="1895293" cy="843041"/>
            <a:chOff x="5101787" y="4106720"/>
            <a:chExt cx="1895293" cy="973038"/>
          </a:xfrm>
          <a:solidFill>
            <a:schemeClr val="bg1"/>
          </a:solidFill>
        </p:grpSpPr>
        <p:grpSp>
          <p:nvGrpSpPr>
            <p:cNvPr id="370" name="组合 369"/>
            <p:cNvGrpSpPr/>
            <p:nvPr/>
          </p:nvGrpSpPr>
          <p:grpSpPr>
            <a:xfrm>
              <a:off x="5101787" y="4106720"/>
              <a:ext cx="1895293" cy="261610"/>
              <a:chOff x="5055839" y="2481678"/>
              <a:chExt cx="2140215" cy="261610"/>
            </a:xfrm>
            <a:grpFill/>
          </p:grpSpPr>
          <p:sp>
            <p:nvSpPr>
              <p:cNvPr id="378" name="文本框 377"/>
              <p:cNvSpPr txBox="1"/>
              <p:nvPr/>
            </p:nvSpPr>
            <p:spPr>
              <a:xfrm>
                <a:off x="5055839" y="2481678"/>
                <a:ext cx="1040161"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图挖据算子库</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79" name="文本框 378"/>
              <p:cNvSpPr txBox="1"/>
              <p:nvPr/>
            </p:nvSpPr>
            <p:spPr>
              <a:xfrm>
                <a:off x="6155893" y="2481678"/>
                <a:ext cx="1040161"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离线预计算</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grpSp>
          <p:nvGrpSpPr>
            <p:cNvPr id="371" name="组合 370"/>
            <p:cNvGrpSpPr/>
            <p:nvPr/>
          </p:nvGrpSpPr>
          <p:grpSpPr>
            <a:xfrm>
              <a:off x="5101787" y="4462434"/>
              <a:ext cx="1895293" cy="261610"/>
              <a:chOff x="5055839" y="2481678"/>
              <a:chExt cx="2140215" cy="261610"/>
            </a:xfrm>
            <a:grpFill/>
          </p:grpSpPr>
          <p:sp>
            <p:nvSpPr>
              <p:cNvPr id="376" name="文本框 375"/>
              <p:cNvSpPr txBox="1"/>
              <p:nvPr/>
            </p:nvSpPr>
            <p:spPr>
              <a:xfrm>
                <a:off x="5055839" y="2481678"/>
                <a:ext cx="1040161"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分布式计算</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sp>
            <p:nvSpPr>
              <p:cNvPr id="377" name="文本框 376"/>
              <p:cNvSpPr txBox="1"/>
              <p:nvPr/>
            </p:nvSpPr>
            <p:spPr>
              <a:xfrm>
                <a:off x="6155893" y="2481678"/>
                <a:ext cx="1040161"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图谈入</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sp>
          <p:nvSpPr>
            <p:cNvPr id="374" name="文本框 373"/>
            <p:cNvSpPr txBox="1"/>
            <p:nvPr/>
          </p:nvSpPr>
          <p:spPr>
            <a:xfrm>
              <a:off x="5101787" y="4818148"/>
              <a:ext cx="1895293" cy="261610"/>
            </a:xfrm>
            <a:prstGeom prst="rect">
              <a:avLst/>
            </a:prstGeom>
            <a:grpFill/>
            <a:ln w="3175">
              <a:solidFill>
                <a:schemeClr val="tx1">
                  <a:lumMod val="50000"/>
                  <a:lumOff val="50000"/>
                </a:schemeClr>
              </a:solidFill>
              <a:prstDash val="dash"/>
            </a:ln>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rPr>
                <a:t>在线实时数据挖掘</a:t>
              </a:r>
              <a:endParaRPr kumimoji="0" lang="zh-CN" altLang="en-US" sz="1050" b="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mn-cs"/>
              </a:endParaRPr>
            </a:p>
          </p:txBody>
        </p:sp>
      </p:grpSp>
      <p:cxnSp>
        <p:nvCxnSpPr>
          <p:cNvPr id="1036" name="直接箭头连接符 1035"/>
          <p:cNvCxnSpPr/>
          <p:nvPr/>
        </p:nvCxnSpPr>
        <p:spPr>
          <a:xfrm>
            <a:off x="4453468" y="3617701"/>
            <a:ext cx="5164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1" name="直接箭头连接符 1040"/>
          <p:cNvCxnSpPr/>
          <p:nvPr/>
        </p:nvCxnSpPr>
        <p:spPr>
          <a:xfrm>
            <a:off x="4453468" y="4509202"/>
            <a:ext cx="51646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82600" y="5215591"/>
            <a:ext cx="7015481" cy="988795"/>
            <a:chOff x="482600" y="5215591"/>
            <a:chExt cx="7015481" cy="988795"/>
          </a:xfrm>
        </p:grpSpPr>
        <p:sp>
          <p:nvSpPr>
            <p:cNvPr id="281" name="矩形 280"/>
            <p:cNvSpPr/>
            <p:nvPr/>
          </p:nvSpPr>
          <p:spPr>
            <a:xfrm>
              <a:off x="482600" y="5215591"/>
              <a:ext cx="3197004" cy="436880"/>
            </a:xfrm>
            <a:prstGeom prst="roundRect">
              <a:avLst/>
            </a:prstGeom>
            <a:gradFill>
              <a:gsLst>
                <a:gs pos="100000">
                  <a:schemeClr val="accent1"/>
                </a:gs>
                <a:gs pos="3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rPr>
                <a:t>提供图数据的统计指标计算</a:t>
              </a:r>
              <a:endParaRPr kumimoji="0" lang="en-US" altLang="zh-CN" sz="1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282" name="矩形 281"/>
            <p:cNvSpPr/>
            <p:nvPr/>
          </p:nvSpPr>
          <p:spPr>
            <a:xfrm>
              <a:off x="3773761" y="5215591"/>
              <a:ext cx="3724320" cy="436880"/>
            </a:xfrm>
            <a:prstGeom prst="roundRect">
              <a:avLst/>
            </a:prstGeom>
            <a:gradFill>
              <a:gsLst>
                <a:gs pos="100000">
                  <a:schemeClr val="accent1"/>
                </a:gs>
                <a:gs pos="3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rPr>
                <a:t>支持路径长度等全局指标计算</a:t>
              </a:r>
              <a:endParaRPr kumimoji="0" lang="zh-CN" altLang="en-US" sz="1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sp>
          <p:nvSpPr>
            <p:cNvPr id="283" name="矩形 282"/>
            <p:cNvSpPr/>
            <p:nvPr/>
          </p:nvSpPr>
          <p:spPr>
            <a:xfrm>
              <a:off x="482600" y="5767506"/>
              <a:ext cx="3197004" cy="436880"/>
            </a:xfrm>
            <a:prstGeom prst="roundRect">
              <a:avLst/>
            </a:prstGeom>
            <a:gradFill>
              <a:gsLst>
                <a:gs pos="100000">
                  <a:schemeClr val="accent1"/>
                </a:gs>
                <a:gs pos="3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rPr>
                <a:t>支持中介中心性等单体指标计算</a:t>
              </a:r>
              <a:endParaRPr kumimoji="0" lang="zh-CN" altLang="en-US" sz="1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sp>
          <p:nvSpPr>
            <p:cNvPr id="284" name="矩形 283"/>
            <p:cNvSpPr/>
            <p:nvPr/>
          </p:nvSpPr>
          <p:spPr>
            <a:xfrm>
              <a:off x="3773761" y="5767506"/>
              <a:ext cx="3724320" cy="436880"/>
            </a:xfrm>
            <a:prstGeom prst="roundRect">
              <a:avLst/>
            </a:prstGeom>
            <a:gradFill>
              <a:gsLst>
                <a:gs pos="100000">
                  <a:schemeClr val="accent1"/>
                </a:gs>
                <a:gs pos="3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540000" rtlCol="0" anchor="ct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rPr>
                <a:t>支持社团检测、路径搜索等图分析方法</a:t>
              </a:r>
              <a:endParaRPr kumimoji="0" lang="zh-CN" altLang="en-US" sz="1400" b="1" i="0" u="none" strike="noStrike" kern="120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sym typeface="+mn-ea"/>
              </a:endParaRPr>
            </a:p>
          </p:txBody>
        </p:sp>
        <p:grpSp>
          <p:nvGrpSpPr>
            <p:cNvPr id="5" name="组合 4"/>
            <p:cNvGrpSpPr/>
            <p:nvPr/>
          </p:nvGrpSpPr>
          <p:grpSpPr>
            <a:xfrm>
              <a:off x="654459" y="5304773"/>
              <a:ext cx="258516" cy="810431"/>
              <a:chOff x="654459" y="5304773"/>
              <a:chExt cx="258516" cy="810431"/>
            </a:xfrm>
          </p:grpSpPr>
          <p:sp>
            <p:nvSpPr>
              <p:cNvPr id="3" name="iconfont-10471-5111211"/>
              <p:cNvSpPr/>
              <p:nvPr/>
            </p:nvSpPr>
            <p:spPr>
              <a:xfrm>
                <a:off x="654459" y="5304773"/>
                <a:ext cx="258516" cy="258516"/>
              </a:xfrm>
              <a:custGeom>
                <a:avLst/>
                <a:gdLst>
                  <a:gd name="connsiteX0" fmla="*/ 317840 w 452651"/>
                  <a:gd name="connsiteY0" fmla="*/ 140666 h 452651"/>
                  <a:gd name="connsiteX1" fmla="*/ 336984 w 452651"/>
                  <a:gd name="connsiteY1" fmla="*/ 160238 h 452651"/>
                  <a:gd name="connsiteX2" fmla="*/ 191499 w 452651"/>
                  <a:gd name="connsiteY2" fmla="*/ 306481 h 452651"/>
                  <a:gd name="connsiteX3" fmla="*/ 181927 w 452651"/>
                  <a:gd name="connsiteY3" fmla="*/ 311291 h 452651"/>
                  <a:gd name="connsiteX4" fmla="*/ 172212 w 452651"/>
                  <a:gd name="connsiteY4" fmla="*/ 306386 h 452651"/>
                  <a:gd name="connsiteX5" fmla="*/ 111303 w 452651"/>
                  <a:gd name="connsiteY5" fmla="*/ 245432 h 452651"/>
                  <a:gd name="connsiteX6" fmla="*/ 130638 w 452651"/>
                  <a:gd name="connsiteY6" fmla="*/ 226050 h 452651"/>
                  <a:gd name="connsiteX7" fmla="*/ 182022 w 452651"/>
                  <a:gd name="connsiteY7" fmla="*/ 277433 h 452651"/>
                  <a:gd name="connsiteX8" fmla="*/ 226326 w 452651"/>
                  <a:gd name="connsiteY8" fmla="*/ 18809 h 452651"/>
                  <a:gd name="connsiteX9" fmla="*/ 18809 w 452651"/>
                  <a:gd name="connsiteY9" fmla="*/ 226325 h 452651"/>
                  <a:gd name="connsiteX10" fmla="*/ 226326 w 452651"/>
                  <a:gd name="connsiteY10" fmla="*/ 433842 h 452651"/>
                  <a:gd name="connsiteX11" fmla="*/ 433842 w 452651"/>
                  <a:gd name="connsiteY11" fmla="*/ 226325 h 452651"/>
                  <a:gd name="connsiteX12" fmla="*/ 226326 w 452651"/>
                  <a:gd name="connsiteY12" fmla="*/ 18809 h 452651"/>
                  <a:gd name="connsiteX13" fmla="*/ 226326 w 452651"/>
                  <a:gd name="connsiteY13" fmla="*/ 0 h 452651"/>
                  <a:gd name="connsiteX14" fmla="*/ 452651 w 452651"/>
                  <a:gd name="connsiteY14" fmla="*/ 226325 h 452651"/>
                  <a:gd name="connsiteX15" fmla="*/ 226326 w 452651"/>
                  <a:gd name="connsiteY15" fmla="*/ 452651 h 452651"/>
                  <a:gd name="connsiteX16" fmla="*/ 0 w 452651"/>
                  <a:gd name="connsiteY16" fmla="*/ 226325 h 452651"/>
                  <a:gd name="connsiteX17" fmla="*/ 226326 w 452651"/>
                  <a:gd name="connsiteY17" fmla="*/ 0 h 45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2651" h="452651">
                    <a:moveTo>
                      <a:pt x="317840" y="140666"/>
                    </a:moveTo>
                    <a:lnTo>
                      <a:pt x="336984" y="160238"/>
                    </a:lnTo>
                    <a:lnTo>
                      <a:pt x="191499" y="306481"/>
                    </a:lnTo>
                    <a:cubicBezTo>
                      <a:pt x="188784" y="309100"/>
                      <a:pt x="185165" y="311291"/>
                      <a:pt x="181927" y="311291"/>
                    </a:cubicBezTo>
                    <a:cubicBezTo>
                      <a:pt x="178641" y="311291"/>
                      <a:pt x="174926" y="309100"/>
                      <a:pt x="172212" y="306386"/>
                    </a:cubicBezTo>
                    <a:lnTo>
                      <a:pt x="111303" y="245432"/>
                    </a:lnTo>
                    <a:lnTo>
                      <a:pt x="130638" y="226050"/>
                    </a:lnTo>
                    <a:lnTo>
                      <a:pt x="182022" y="277433"/>
                    </a:lnTo>
                    <a:close/>
                    <a:moveTo>
                      <a:pt x="226326" y="18809"/>
                    </a:moveTo>
                    <a:cubicBezTo>
                      <a:pt x="111853" y="18809"/>
                      <a:pt x="18809" y="111949"/>
                      <a:pt x="18809" y="226325"/>
                    </a:cubicBezTo>
                    <a:cubicBezTo>
                      <a:pt x="18809" y="340798"/>
                      <a:pt x="111949" y="433842"/>
                      <a:pt x="226326" y="433842"/>
                    </a:cubicBezTo>
                    <a:cubicBezTo>
                      <a:pt x="340702" y="433842"/>
                      <a:pt x="433842" y="340703"/>
                      <a:pt x="433842" y="226325"/>
                    </a:cubicBezTo>
                    <a:cubicBezTo>
                      <a:pt x="433842" y="111853"/>
                      <a:pt x="340702" y="18809"/>
                      <a:pt x="226326" y="18809"/>
                    </a:cubicBezTo>
                    <a:close/>
                    <a:moveTo>
                      <a:pt x="226326" y="0"/>
                    </a:moveTo>
                    <a:cubicBezTo>
                      <a:pt x="351369" y="0"/>
                      <a:pt x="452651" y="101282"/>
                      <a:pt x="452651" y="226325"/>
                    </a:cubicBezTo>
                    <a:cubicBezTo>
                      <a:pt x="452651" y="351369"/>
                      <a:pt x="351369" y="452651"/>
                      <a:pt x="226326" y="452651"/>
                    </a:cubicBezTo>
                    <a:cubicBezTo>
                      <a:pt x="101282" y="452651"/>
                      <a:pt x="0" y="351369"/>
                      <a:pt x="0" y="226325"/>
                    </a:cubicBezTo>
                    <a:cubicBezTo>
                      <a:pt x="0" y="101282"/>
                      <a:pt x="101282" y="0"/>
                      <a:pt x="2263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confont-10471-5111211"/>
              <p:cNvSpPr/>
              <p:nvPr/>
            </p:nvSpPr>
            <p:spPr>
              <a:xfrm>
                <a:off x="654459" y="5856688"/>
                <a:ext cx="258516" cy="258516"/>
              </a:xfrm>
              <a:custGeom>
                <a:avLst/>
                <a:gdLst>
                  <a:gd name="connsiteX0" fmla="*/ 317840 w 452651"/>
                  <a:gd name="connsiteY0" fmla="*/ 140666 h 452651"/>
                  <a:gd name="connsiteX1" fmla="*/ 336984 w 452651"/>
                  <a:gd name="connsiteY1" fmla="*/ 160238 h 452651"/>
                  <a:gd name="connsiteX2" fmla="*/ 191499 w 452651"/>
                  <a:gd name="connsiteY2" fmla="*/ 306481 h 452651"/>
                  <a:gd name="connsiteX3" fmla="*/ 181927 w 452651"/>
                  <a:gd name="connsiteY3" fmla="*/ 311291 h 452651"/>
                  <a:gd name="connsiteX4" fmla="*/ 172212 w 452651"/>
                  <a:gd name="connsiteY4" fmla="*/ 306386 h 452651"/>
                  <a:gd name="connsiteX5" fmla="*/ 111303 w 452651"/>
                  <a:gd name="connsiteY5" fmla="*/ 245432 h 452651"/>
                  <a:gd name="connsiteX6" fmla="*/ 130638 w 452651"/>
                  <a:gd name="connsiteY6" fmla="*/ 226050 h 452651"/>
                  <a:gd name="connsiteX7" fmla="*/ 182022 w 452651"/>
                  <a:gd name="connsiteY7" fmla="*/ 277433 h 452651"/>
                  <a:gd name="connsiteX8" fmla="*/ 226326 w 452651"/>
                  <a:gd name="connsiteY8" fmla="*/ 18809 h 452651"/>
                  <a:gd name="connsiteX9" fmla="*/ 18809 w 452651"/>
                  <a:gd name="connsiteY9" fmla="*/ 226325 h 452651"/>
                  <a:gd name="connsiteX10" fmla="*/ 226326 w 452651"/>
                  <a:gd name="connsiteY10" fmla="*/ 433842 h 452651"/>
                  <a:gd name="connsiteX11" fmla="*/ 433842 w 452651"/>
                  <a:gd name="connsiteY11" fmla="*/ 226325 h 452651"/>
                  <a:gd name="connsiteX12" fmla="*/ 226326 w 452651"/>
                  <a:gd name="connsiteY12" fmla="*/ 18809 h 452651"/>
                  <a:gd name="connsiteX13" fmla="*/ 226326 w 452651"/>
                  <a:gd name="connsiteY13" fmla="*/ 0 h 452651"/>
                  <a:gd name="connsiteX14" fmla="*/ 452651 w 452651"/>
                  <a:gd name="connsiteY14" fmla="*/ 226325 h 452651"/>
                  <a:gd name="connsiteX15" fmla="*/ 226326 w 452651"/>
                  <a:gd name="connsiteY15" fmla="*/ 452651 h 452651"/>
                  <a:gd name="connsiteX16" fmla="*/ 0 w 452651"/>
                  <a:gd name="connsiteY16" fmla="*/ 226325 h 452651"/>
                  <a:gd name="connsiteX17" fmla="*/ 226326 w 452651"/>
                  <a:gd name="connsiteY17" fmla="*/ 0 h 45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2651" h="452651">
                    <a:moveTo>
                      <a:pt x="317840" y="140666"/>
                    </a:moveTo>
                    <a:lnTo>
                      <a:pt x="336984" y="160238"/>
                    </a:lnTo>
                    <a:lnTo>
                      <a:pt x="191499" y="306481"/>
                    </a:lnTo>
                    <a:cubicBezTo>
                      <a:pt x="188784" y="309100"/>
                      <a:pt x="185165" y="311291"/>
                      <a:pt x="181927" y="311291"/>
                    </a:cubicBezTo>
                    <a:cubicBezTo>
                      <a:pt x="178641" y="311291"/>
                      <a:pt x="174926" y="309100"/>
                      <a:pt x="172212" y="306386"/>
                    </a:cubicBezTo>
                    <a:lnTo>
                      <a:pt x="111303" y="245432"/>
                    </a:lnTo>
                    <a:lnTo>
                      <a:pt x="130638" y="226050"/>
                    </a:lnTo>
                    <a:lnTo>
                      <a:pt x="182022" y="277433"/>
                    </a:lnTo>
                    <a:close/>
                    <a:moveTo>
                      <a:pt x="226326" y="18809"/>
                    </a:moveTo>
                    <a:cubicBezTo>
                      <a:pt x="111853" y="18809"/>
                      <a:pt x="18809" y="111949"/>
                      <a:pt x="18809" y="226325"/>
                    </a:cubicBezTo>
                    <a:cubicBezTo>
                      <a:pt x="18809" y="340798"/>
                      <a:pt x="111949" y="433842"/>
                      <a:pt x="226326" y="433842"/>
                    </a:cubicBezTo>
                    <a:cubicBezTo>
                      <a:pt x="340702" y="433842"/>
                      <a:pt x="433842" y="340703"/>
                      <a:pt x="433842" y="226325"/>
                    </a:cubicBezTo>
                    <a:cubicBezTo>
                      <a:pt x="433842" y="111853"/>
                      <a:pt x="340702" y="18809"/>
                      <a:pt x="226326" y="18809"/>
                    </a:cubicBezTo>
                    <a:close/>
                    <a:moveTo>
                      <a:pt x="226326" y="0"/>
                    </a:moveTo>
                    <a:cubicBezTo>
                      <a:pt x="351369" y="0"/>
                      <a:pt x="452651" y="101282"/>
                      <a:pt x="452651" y="226325"/>
                    </a:cubicBezTo>
                    <a:cubicBezTo>
                      <a:pt x="452651" y="351369"/>
                      <a:pt x="351369" y="452651"/>
                      <a:pt x="226326" y="452651"/>
                    </a:cubicBezTo>
                    <a:cubicBezTo>
                      <a:pt x="101282" y="452651"/>
                      <a:pt x="0" y="351369"/>
                      <a:pt x="0" y="226325"/>
                    </a:cubicBezTo>
                    <a:cubicBezTo>
                      <a:pt x="0" y="101282"/>
                      <a:pt x="101282" y="0"/>
                      <a:pt x="2263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组合 5"/>
            <p:cNvGrpSpPr/>
            <p:nvPr/>
          </p:nvGrpSpPr>
          <p:grpSpPr>
            <a:xfrm>
              <a:off x="3944666" y="5304773"/>
              <a:ext cx="258516" cy="810431"/>
              <a:chOff x="654459" y="5304773"/>
              <a:chExt cx="258516" cy="810431"/>
            </a:xfrm>
          </p:grpSpPr>
          <p:sp>
            <p:nvSpPr>
              <p:cNvPr id="9" name="iconfont-10471-5111211"/>
              <p:cNvSpPr/>
              <p:nvPr/>
            </p:nvSpPr>
            <p:spPr>
              <a:xfrm>
                <a:off x="654459" y="5304773"/>
                <a:ext cx="258516" cy="258516"/>
              </a:xfrm>
              <a:custGeom>
                <a:avLst/>
                <a:gdLst>
                  <a:gd name="connsiteX0" fmla="*/ 317840 w 452651"/>
                  <a:gd name="connsiteY0" fmla="*/ 140666 h 452651"/>
                  <a:gd name="connsiteX1" fmla="*/ 336984 w 452651"/>
                  <a:gd name="connsiteY1" fmla="*/ 160238 h 452651"/>
                  <a:gd name="connsiteX2" fmla="*/ 191499 w 452651"/>
                  <a:gd name="connsiteY2" fmla="*/ 306481 h 452651"/>
                  <a:gd name="connsiteX3" fmla="*/ 181927 w 452651"/>
                  <a:gd name="connsiteY3" fmla="*/ 311291 h 452651"/>
                  <a:gd name="connsiteX4" fmla="*/ 172212 w 452651"/>
                  <a:gd name="connsiteY4" fmla="*/ 306386 h 452651"/>
                  <a:gd name="connsiteX5" fmla="*/ 111303 w 452651"/>
                  <a:gd name="connsiteY5" fmla="*/ 245432 h 452651"/>
                  <a:gd name="connsiteX6" fmla="*/ 130638 w 452651"/>
                  <a:gd name="connsiteY6" fmla="*/ 226050 h 452651"/>
                  <a:gd name="connsiteX7" fmla="*/ 182022 w 452651"/>
                  <a:gd name="connsiteY7" fmla="*/ 277433 h 452651"/>
                  <a:gd name="connsiteX8" fmla="*/ 226326 w 452651"/>
                  <a:gd name="connsiteY8" fmla="*/ 18809 h 452651"/>
                  <a:gd name="connsiteX9" fmla="*/ 18809 w 452651"/>
                  <a:gd name="connsiteY9" fmla="*/ 226325 h 452651"/>
                  <a:gd name="connsiteX10" fmla="*/ 226326 w 452651"/>
                  <a:gd name="connsiteY10" fmla="*/ 433842 h 452651"/>
                  <a:gd name="connsiteX11" fmla="*/ 433842 w 452651"/>
                  <a:gd name="connsiteY11" fmla="*/ 226325 h 452651"/>
                  <a:gd name="connsiteX12" fmla="*/ 226326 w 452651"/>
                  <a:gd name="connsiteY12" fmla="*/ 18809 h 452651"/>
                  <a:gd name="connsiteX13" fmla="*/ 226326 w 452651"/>
                  <a:gd name="connsiteY13" fmla="*/ 0 h 452651"/>
                  <a:gd name="connsiteX14" fmla="*/ 452651 w 452651"/>
                  <a:gd name="connsiteY14" fmla="*/ 226325 h 452651"/>
                  <a:gd name="connsiteX15" fmla="*/ 226326 w 452651"/>
                  <a:gd name="connsiteY15" fmla="*/ 452651 h 452651"/>
                  <a:gd name="connsiteX16" fmla="*/ 0 w 452651"/>
                  <a:gd name="connsiteY16" fmla="*/ 226325 h 452651"/>
                  <a:gd name="connsiteX17" fmla="*/ 226326 w 452651"/>
                  <a:gd name="connsiteY17" fmla="*/ 0 h 45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2651" h="452651">
                    <a:moveTo>
                      <a:pt x="317840" y="140666"/>
                    </a:moveTo>
                    <a:lnTo>
                      <a:pt x="336984" y="160238"/>
                    </a:lnTo>
                    <a:lnTo>
                      <a:pt x="191499" y="306481"/>
                    </a:lnTo>
                    <a:cubicBezTo>
                      <a:pt x="188784" y="309100"/>
                      <a:pt x="185165" y="311291"/>
                      <a:pt x="181927" y="311291"/>
                    </a:cubicBezTo>
                    <a:cubicBezTo>
                      <a:pt x="178641" y="311291"/>
                      <a:pt x="174926" y="309100"/>
                      <a:pt x="172212" y="306386"/>
                    </a:cubicBezTo>
                    <a:lnTo>
                      <a:pt x="111303" y="245432"/>
                    </a:lnTo>
                    <a:lnTo>
                      <a:pt x="130638" y="226050"/>
                    </a:lnTo>
                    <a:lnTo>
                      <a:pt x="182022" y="277433"/>
                    </a:lnTo>
                    <a:close/>
                    <a:moveTo>
                      <a:pt x="226326" y="18809"/>
                    </a:moveTo>
                    <a:cubicBezTo>
                      <a:pt x="111853" y="18809"/>
                      <a:pt x="18809" y="111949"/>
                      <a:pt x="18809" y="226325"/>
                    </a:cubicBezTo>
                    <a:cubicBezTo>
                      <a:pt x="18809" y="340798"/>
                      <a:pt x="111949" y="433842"/>
                      <a:pt x="226326" y="433842"/>
                    </a:cubicBezTo>
                    <a:cubicBezTo>
                      <a:pt x="340702" y="433842"/>
                      <a:pt x="433842" y="340703"/>
                      <a:pt x="433842" y="226325"/>
                    </a:cubicBezTo>
                    <a:cubicBezTo>
                      <a:pt x="433842" y="111853"/>
                      <a:pt x="340702" y="18809"/>
                      <a:pt x="226326" y="18809"/>
                    </a:cubicBezTo>
                    <a:close/>
                    <a:moveTo>
                      <a:pt x="226326" y="0"/>
                    </a:moveTo>
                    <a:cubicBezTo>
                      <a:pt x="351369" y="0"/>
                      <a:pt x="452651" y="101282"/>
                      <a:pt x="452651" y="226325"/>
                    </a:cubicBezTo>
                    <a:cubicBezTo>
                      <a:pt x="452651" y="351369"/>
                      <a:pt x="351369" y="452651"/>
                      <a:pt x="226326" y="452651"/>
                    </a:cubicBezTo>
                    <a:cubicBezTo>
                      <a:pt x="101282" y="452651"/>
                      <a:pt x="0" y="351369"/>
                      <a:pt x="0" y="226325"/>
                    </a:cubicBezTo>
                    <a:cubicBezTo>
                      <a:pt x="0" y="101282"/>
                      <a:pt x="101282" y="0"/>
                      <a:pt x="2263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confont-10471-5111211"/>
              <p:cNvSpPr/>
              <p:nvPr/>
            </p:nvSpPr>
            <p:spPr>
              <a:xfrm>
                <a:off x="654459" y="5856688"/>
                <a:ext cx="258516" cy="258516"/>
              </a:xfrm>
              <a:custGeom>
                <a:avLst/>
                <a:gdLst>
                  <a:gd name="connsiteX0" fmla="*/ 317840 w 452651"/>
                  <a:gd name="connsiteY0" fmla="*/ 140666 h 452651"/>
                  <a:gd name="connsiteX1" fmla="*/ 336984 w 452651"/>
                  <a:gd name="connsiteY1" fmla="*/ 160238 h 452651"/>
                  <a:gd name="connsiteX2" fmla="*/ 191499 w 452651"/>
                  <a:gd name="connsiteY2" fmla="*/ 306481 h 452651"/>
                  <a:gd name="connsiteX3" fmla="*/ 181927 w 452651"/>
                  <a:gd name="connsiteY3" fmla="*/ 311291 h 452651"/>
                  <a:gd name="connsiteX4" fmla="*/ 172212 w 452651"/>
                  <a:gd name="connsiteY4" fmla="*/ 306386 h 452651"/>
                  <a:gd name="connsiteX5" fmla="*/ 111303 w 452651"/>
                  <a:gd name="connsiteY5" fmla="*/ 245432 h 452651"/>
                  <a:gd name="connsiteX6" fmla="*/ 130638 w 452651"/>
                  <a:gd name="connsiteY6" fmla="*/ 226050 h 452651"/>
                  <a:gd name="connsiteX7" fmla="*/ 182022 w 452651"/>
                  <a:gd name="connsiteY7" fmla="*/ 277433 h 452651"/>
                  <a:gd name="connsiteX8" fmla="*/ 226326 w 452651"/>
                  <a:gd name="connsiteY8" fmla="*/ 18809 h 452651"/>
                  <a:gd name="connsiteX9" fmla="*/ 18809 w 452651"/>
                  <a:gd name="connsiteY9" fmla="*/ 226325 h 452651"/>
                  <a:gd name="connsiteX10" fmla="*/ 226326 w 452651"/>
                  <a:gd name="connsiteY10" fmla="*/ 433842 h 452651"/>
                  <a:gd name="connsiteX11" fmla="*/ 433842 w 452651"/>
                  <a:gd name="connsiteY11" fmla="*/ 226325 h 452651"/>
                  <a:gd name="connsiteX12" fmla="*/ 226326 w 452651"/>
                  <a:gd name="connsiteY12" fmla="*/ 18809 h 452651"/>
                  <a:gd name="connsiteX13" fmla="*/ 226326 w 452651"/>
                  <a:gd name="connsiteY13" fmla="*/ 0 h 452651"/>
                  <a:gd name="connsiteX14" fmla="*/ 452651 w 452651"/>
                  <a:gd name="connsiteY14" fmla="*/ 226325 h 452651"/>
                  <a:gd name="connsiteX15" fmla="*/ 226326 w 452651"/>
                  <a:gd name="connsiteY15" fmla="*/ 452651 h 452651"/>
                  <a:gd name="connsiteX16" fmla="*/ 0 w 452651"/>
                  <a:gd name="connsiteY16" fmla="*/ 226325 h 452651"/>
                  <a:gd name="connsiteX17" fmla="*/ 226326 w 452651"/>
                  <a:gd name="connsiteY17" fmla="*/ 0 h 45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2651" h="452651">
                    <a:moveTo>
                      <a:pt x="317840" y="140666"/>
                    </a:moveTo>
                    <a:lnTo>
                      <a:pt x="336984" y="160238"/>
                    </a:lnTo>
                    <a:lnTo>
                      <a:pt x="191499" y="306481"/>
                    </a:lnTo>
                    <a:cubicBezTo>
                      <a:pt x="188784" y="309100"/>
                      <a:pt x="185165" y="311291"/>
                      <a:pt x="181927" y="311291"/>
                    </a:cubicBezTo>
                    <a:cubicBezTo>
                      <a:pt x="178641" y="311291"/>
                      <a:pt x="174926" y="309100"/>
                      <a:pt x="172212" y="306386"/>
                    </a:cubicBezTo>
                    <a:lnTo>
                      <a:pt x="111303" y="245432"/>
                    </a:lnTo>
                    <a:lnTo>
                      <a:pt x="130638" y="226050"/>
                    </a:lnTo>
                    <a:lnTo>
                      <a:pt x="182022" y="277433"/>
                    </a:lnTo>
                    <a:close/>
                    <a:moveTo>
                      <a:pt x="226326" y="18809"/>
                    </a:moveTo>
                    <a:cubicBezTo>
                      <a:pt x="111853" y="18809"/>
                      <a:pt x="18809" y="111949"/>
                      <a:pt x="18809" y="226325"/>
                    </a:cubicBezTo>
                    <a:cubicBezTo>
                      <a:pt x="18809" y="340798"/>
                      <a:pt x="111949" y="433842"/>
                      <a:pt x="226326" y="433842"/>
                    </a:cubicBezTo>
                    <a:cubicBezTo>
                      <a:pt x="340702" y="433842"/>
                      <a:pt x="433842" y="340703"/>
                      <a:pt x="433842" y="226325"/>
                    </a:cubicBezTo>
                    <a:cubicBezTo>
                      <a:pt x="433842" y="111853"/>
                      <a:pt x="340702" y="18809"/>
                      <a:pt x="226326" y="18809"/>
                    </a:cubicBezTo>
                    <a:close/>
                    <a:moveTo>
                      <a:pt x="226326" y="0"/>
                    </a:moveTo>
                    <a:cubicBezTo>
                      <a:pt x="351369" y="0"/>
                      <a:pt x="452651" y="101282"/>
                      <a:pt x="452651" y="226325"/>
                    </a:cubicBezTo>
                    <a:cubicBezTo>
                      <a:pt x="452651" y="351369"/>
                      <a:pt x="351369" y="452651"/>
                      <a:pt x="226326" y="452651"/>
                    </a:cubicBezTo>
                    <a:cubicBezTo>
                      <a:pt x="101282" y="452651"/>
                      <a:pt x="0" y="351369"/>
                      <a:pt x="0" y="226325"/>
                    </a:cubicBezTo>
                    <a:cubicBezTo>
                      <a:pt x="0" y="101282"/>
                      <a:pt x="101282" y="0"/>
                      <a:pt x="22632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4" name="图片 13"/>
          <p:cNvPicPr/>
          <p:nvPr/>
        </p:nvPicPr>
        <p:blipFill>
          <a:blip r:embed="rId10">
            <a:clrChange>
              <a:clrFrom>
                <a:srgbClr val="FFFFFF"/>
              </a:clrFrom>
              <a:clrTo>
                <a:srgbClr val="FFFFFF">
                  <a:alpha val="0"/>
                </a:srgbClr>
              </a:clrTo>
            </a:clrChange>
          </a:blip>
          <a:stretch>
            <a:fillRect/>
          </a:stretch>
        </p:blipFill>
        <p:spPr>
          <a:xfrm>
            <a:off x="8694841" y="3012765"/>
            <a:ext cx="1037693" cy="715934"/>
          </a:xfrm>
          <a:prstGeom prst="rect">
            <a:avLst/>
          </a:prstGeom>
          <a:noFill/>
          <a:ln w="9525">
            <a:noFill/>
          </a:ln>
        </p:spPr>
      </p:pic>
    </p:spTree>
    <p:custDataLst>
      <p:tags r:id="rId1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顶角 2"/>
          <p:cNvSpPr/>
          <p:nvPr/>
        </p:nvSpPr>
        <p:spPr>
          <a:xfrm rot="5400000">
            <a:off x="616502" y="-616501"/>
            <a:ext cx="824400" cy="2057402"/>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4" name="文本框 3"/>
          <p:cNvSpPr txBox="1"/>
          <p:nvPr/>
        </p:nvSpPr>
        <p:spPr>
          <a:xfrm>
            <a:off x="392422" y="180013"/>
            <a:ext cx="3280418" cy="46037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相关</a:t>
            </a:r>
            <a:r>
              <a:rPr lang="zh-CN" altLang="en-US" sz="2400" b="1" dirty="0">
                <a:solidFill>
                  <a:schemeClr val="bg1"/>
                </a:solidFill>
                <a:effectLst>
                  <a:outerShdw blurRad="38100" dist="19050" dir="2700000" algn="tl" rotWithShape="0">
                    <a:schemeClr val="dk1">
                      <a:alpha val="40000"/>
                    </a:schemeClr>
                  </a:outerShdw>
                </a:effectLst>
              </a:rPr>
              <a:t>论文</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5" name="矩形: 圆角 4"/>
          <p:cNvSpPr/>
          <p:nvPr/>
        </p:nvSpPr>
        <p:spPr>
          <a:xfrm>
            <a:off x="2020990" y="167640"/>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顶角 51"/>
          <p:cNvSpPr/>
          <p:nvPr/>
        </p:nvSpPr>
        <p:spPr>
          <a:xfrm>
            <a:off x="392430" y="1163320"/>
            <a:ext cx="11201400" cy="1616710"/>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a:off x="410477" y="919440"/>
            <a:ext cx="11189970" cy="106616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algn="ctr"/>
            <a:r>
              <a:rPr lang="zh-CN" altLang="en-US" sz="2000" b="1" dirty="0">
                <a:solidFill>
                  <a:srgbClr val="002060"/>
                </a:solidFill>
              </a:rPr>
              <a:t>索引构建</a:t>
            </a:r>
            <a:endParaRPr lang="en-US" altLang="zh-CN" sz="2000" b="1" dirty="0">
              <a:solidFill>
                <a:srgbClr val="002060"/>
              </a:solidFill>
            </a:endParaRPr>
          </a:p>
          <a:p>
            <a:pPr marL="342900" indent="-342900" fontAlgn="auto">
              <a:lnSpc>
                <a:spcPct val="150000"/>
              </a:lnSpc>
              <a:buFont typeface="Wingdings" panose="05000000000000000000" pitchFamily="2" charset="2"/>
              <a:buChar char="Ø"/>
            </a:pPr>
            <a:r>
              <a:rPr lang="zh-CN" altLang="en-US" sz="2000" dirty="0"/>
              <a:t>基于分层有向图索引的</a:t>
            </a:r>
            <a:r>
              <a:rPr lang="en-US" altLang="zh-CN" sz="2000" dirty="0"/>
              <a:t>Skyline</a:t>
            </a:r>
            <a:r>
              <a:rPr lang="zh-CN" altLang="en-US" sz="2000" dirty="0"/>
              <a:t>查询算法（</a:t>
            </a:r>
            <a:r>
              <a:rPr lang="en-US" altLang="zh-CN" sz="2000" dirty="0"/>
              <a:t>TKDE 2019</a:t>
            </a:r>
            <a:r>
              <a:rPr lang="zh-CN" altLang="en-US" sz="2000" dirty="0"/>
              <a:t>）</a:t>
            </a:r>
            <a:endParaRPr lang="en-US" altLang="zh-CN" sz="2000" dirty="0"/>
          </a:p>
          <a:p>
            <a:pPr marL="342900" indent="-342900" fontAlgn="auto">
              <a:lnSpc>
                <a:spcPct val="150000"/>
              </a:lnSpc>
              <a:buFont typeface="Wingdings" panose="05000000000000000000" pitchFamily="2" charset="2"/>
              <a:buChar char="Ø"/>
            </a:pPr>
            <a:r>
              <a:rPr lang="zh-CN" altLang="en-US" sz="2000" dirty="0"/>
              <a:t>基于</a:t>
            </a:r>
            <a:r>
              <a:rPr lang="en-US" altLang="zh-CN" sz="2000" dirty="0"/>
              <a:t>Forest</a:t>
            </a:r>
            <a:r>
              <a:rPr lang="zh-CN" altLang="en-US" sz="2000" dirty="0"/>
              <a:t>索引的不确定图查询算法</a:t>
            </a:r>
            <a:r>
              <a:rPr lang="en-US" altLang="zh-CN" sz="2000" dirty="0"/>
              <a:t> (TKDE 2021)</a:t>
            </a:r>
            <a:endParaRPr lang="en-US" altLang="zh-CN" sz="2000" dirty="0"/>
          </a:p>
          <a:p>
            <a:pPr marL="342900" indent="-342900" fontAlgn="auto">
              <a:lnSpc>
                <a:spcPct val="150000"/>
              </a:lnSpc>
              <a:buFont typeface="Wingdings" panose="05000000000000000000" pitchFamily="2" charset="2"/>
              <a:buChar char="Ø"/>
            </a:pPr>
            <a:r>
              <a:rPr lang="zh-CN" altLang="en-US" sz="2000" dirty="0"/>
              <a:t>基于索引的分布式集合可达性算法（</a:t>
            </a:r>
            <a:r>
              <a:rPr lang="en-US" altLang="zh-CN" sz="2000" dirty="0"/>
              <a:t>TPDS 2021</a:t>
            </a:r>
            <a:r>
              <a:rPr lang="zh-CN" altLang="en-US" sz="2000" dirty="0"/>
              <a:t>）</a:t>
            </a:r>
            <a:endParaRPr lang="en-US" altLang="zh-CN" sz="2000" dirty="0"/>
          </a:p>
        </p:txBody>
      </p:sp>
      <p:sp>
        <p:nvSpPr>
          <p:cNvPr id="54" name="矩形: 圆顶角 53"/>
          <p:cNvSpPr/>
          <p:nvPr/>
        </p:nvSpPr>
        <p:spPr>
          <a:xfrm>
            <a:off x="382905" y="4699000"/>
            <a:ext cx="11201400" cy="1692275"/>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p:cNvSpPr/>
          <p:nvPr/>
        </p:nvSpPr>
        <p:spPr>
          <a:xfrm>
            <a:off x="410477" y="4595396"/>
            <a:ext cx="11189970" cy="106616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algn="ctr"/>
            <a:r>
              <a:rPr lang="zh-CN" altLang="en-US" sz="2000" b="1" dirty="0">
                <a:solidFill>
                  <a:srgbClr val="002060"/>
                </a:solidFill>
              </a:rPr>
              <a:t>分布式数据处理</a:t>
            </a:r>
            <a:endParaRPr lang="en-US" altLang="zh-CN" sz="2000" b="1" dirty="0">
              <a:solidFill>
                <a:srgbClr val="002060"/>
              </a:solidFill>
            </a:endParaRPr>
          </a:p>
          <a:p>
            <a:pPr marL="342900" indent="-342900" fontAlgn="auto">
              <a:lnSpc>
                <a:spcPct val="150000"/>
              </a:lnSpc>
              <a:buFont typeface="Wingdings" panose="05000000000000000000" pitchFamily="2" charset="2"/>
              <a:buChar char="Ø"/>
            </a:pPr>
            <a:r>
              <a:rPr lang="zh-CN" altLang="en-US" sz="2000" dirty="0"/>
              <a:t>分布式自适应不确定</a:t>
            </a:r>
            <a:r>
              <a:rPr lang="en-US" altLang="zh-CN" sz="2000" dirty="0"/>
              <a:t>Skyline</a:t>
            </a:r>
            <a:r>
              <a:rPr lang="zh-CN" altLang="en-US" sz="2000" dirty="0"/>
              <a:t>查询算法</a:t>
            </a:r>
            <a:r>
              <a:rPr lang="en-US" altLang="zh-CN" sz="2000" dirty="0"/>
              <a:t>(TKDE 2016)</a:t>
            </a:r>
            <a:endParaRPr lang="en-US" altLang="zh-CN" sz="2000" dirty="0"/>
          </a:p>
          <a:p>
            <a:pPr marL="342900" indent="-342900" fontAlgn="auto">
              <a:lnSpc>
                <a:spcPct val="150000"/>
              </a:lnSpc>
              <a:buFont typeface="Wingdings" panose="05000000000000000000" pitchFamily="2" charset="2"/>
              <a:buChar char="Ø"/>
            </a:pPr>
            <a:r>
              <a:rPr lang="zh-CN" altLang="en-US" sz="2000" dirty="0"/>
              <a:t>百亿规模图上的分布式集合标签约束可达性算法（</a:t>
            </a:r>
            <a:r>
              <a:rPr lang="en-US" altLang="zh-CN" sz="2000" dirty="0"/>
              <a:t>ICDE 2022</a:t>
            </a:r>
            <a:r>
              <a:rPr lang="zh-CN" altLang="en-US" sz="2000" dirty="0"/>
              <a:t>）</a:t>
            </a:r>
            <a:endParaRPr lang="en-US" altLang="zh-CN" sz="2000" dirty="0"/>
          </a:p>
          <a:p>
            <a:pPr marL="342900" indent="-342900" fontAlgn="auto">
              <a:lnSpc>
                <a:spcPct val="150000"/>
              </a:lnSpc>
              <a:buFont typeface="Wingdings" panose="05000000000000000000" pitchFamily="2" charset="2"/>
              <a:buChar char="Ø"/>
            </a:pPr>
            <a:r>
              <a:rPr lang="zh-CN" altLang="en-US" sz="2000" dirty="0"/>
              <a:t>大型动态图上的分布式</a:t>
            </a:r>
            <a:r>
              <a:rPr lang="en-US" altLang="zh-CN" sz="2000" dirty="0"/>
              <a:t>butterfly</a:t>
            </a:r>
            <a:r>
              <a:rPr lang="zh-CN" altLang="en-US" sz="2000" dirty="0"/>
              <a:t>分析（</a:t>
            </a:r>
            <a:r>
              <a:rPr lang="en-US" altLang="zh-CN" sz="2000" dirty="0"/>
              <a:t>TPDS 2022</a:t>
            </a:r>
            <a:r>
              <a:rPr lang="zh-CN" altLang="en-US" sz="2000" dirty="0"/>
              <a:t>）</a:t>
            </a:r>
            <a:endParaRPr lang="en-US" altLang="zh-CN" sz="2000" dirty="0"/>
          </a:p>
        </p:txBody>
      </p:sp>
      <p:sp>
        <p:nvSpPr>
          <p:cNvPr id="57" name="矩形: 圆顶角 56"/>
          <p:cNvSpPr/>
          <p:nvPr/>
        </p:nvSpPr>
        <p:spPr>
          <a:xfrm>
            <a:off x="399049" y="3327579"/>
            <a:ext cx="11201398" cy="1066165"/>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57"/>
          <p:cNvSpPr/>
          <p:nvPr/>
        </p:nvSpPr>
        <p:spPr>
          <a:xfrm>
            <a:off x="404127" y="3044785"/>
            <a:ext cx="11189970" cy="106616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algn="ctr"/>
            <a:r>
              <a:rPr lang="zh-CN" altLang="en-US" sz="2000" b="1" dirty="0">
                <a:solidFill>
                  <a:srgbClr val="002060"/>
                </a:solidFill>
              </a:rPr>
              <a:t>动态维护</a:t>
            </a:r>
            <a:endParaRPr lang="en-US" altLang="zh-CN" sz="2000" b="1" dirty="0">
              <a:solidFill>
                <a:srgbClr val="002060"/>
              </a:solidFill>
            </a:endParaRPr>
          </a:p>
          <a:p>
            <a:pPr marL="342900" indent="-342900" fontAlgn="auto">
              <a:lnSpc>
                <a:spcPct val="150000"/>
              </a:lnSpc>
              <a:buFont typeface="Wingdings" panose="05000000000000000000" pitchFamily="2" charset="2"/>
              <a:buChar char="Ø"/>
            </a:pPr>
            <a:r>
              <a:rPr lang="zh-CN" altLang="en-US" sz="2000" dirty="0"/>
              <a:t>大型动态图上分布式</a:t>
            </a:r>
            <a:r>
              <a:rPr lang="en-US" altLang="zh-CN" sz="2000" dirty="0"/>
              <a:t>Core</a:t>
            </a:r>
            <a:r>
              <a:rPr lang="zh-CN" altLang="en-US" sz="2000" dirty="0"/>
              <a:t>值维护算法</a:t>
            </a:r>
            <a:r>
              <a:rPr lang="zh-CN" altLang="en-US" sz="2000" dirty="0">
                <a:sym typeface="+mn-ea"/>
              </a:rPr>
              <a:t>（</a:t>
            </a:r>
            <a:r>
              <a:rPr lang="en-US" altLang="zh-CN" sz="2000" dirty="0">
                <a:sym typeface="+mn-ea"/>
              </a:rPr>
              <a:t>TPDS 2023</a:t>
            </a:r>
            <a:r>
              <a:rPr lang="zh-CN" altLang="en-US" sz="2000" dirty="0">
                <a:sym typeface="+mn-ea"/>
              </a:rPr>
              <a:t>）</a:t>
            </a:r>
            <a:endParaRPr lang="en-US" altLang="zh-CN" sz="2000" dirty="0"/>
          </a:p>
          <a:p>
            <a:pPr marL="342900" indent="-342900" fontAlgn="auto">
              <a:lnSpc>
                <a:spcPct val="150000"/>
              </a:lnSpc>
              <a:buFont typeface="Wingdings" panose="05000000000000000000" pitchFamily="2" charset="2"/>
              <a:buChar char="Ø"/>
            </a:pPr>
            <a:r>
              <a:rPr lang="zh-CN" altLang="en-US" sz="2000" dirty="0"/>
              <a:t>二部图上分布式</a:t>
            </a:r>
            <a:r>
              <a:rPr lang="en-US" altLang="zh-CN" sz="2000" dirty="0"/>
              <a:t>Tip</a:t>
            </a:r>
            <a:r>
              <a:rPr lang="zh-CN" altLang="en-US" sz="2000" dirty="0"/>
              <a:t>值维护关键技术（软件学报 </a:t>
            </a:r>
            <a:r>
              <a:rPr lang="en-US" altLang="zh-CN" sz="2000" dirty="0"/>
              <a:t>2021)</a:t>
            </a:r>
            <a:endParaRPr lang="en-US" altLang="zh-CN" sz="2000" dirty="0"/>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0"/>
            <a:ext cx="12192000" cy="6858000"/>
          </a:xfrm>
          <a:prstGeom prst="rect">
            <a:avLst/>
          </a:prstGeom>
          <a:gradFill>
            <a:gsLst>
              <a:gs pos="0">
                <a:schemeClr val="accent1">
                  <a:lumMod val="75000"/>
                </a:schemeClr>
              </a:gs>
              <a:gs pos="100000">
                <a:schemeClr val="accent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chemeClr val="accent1">
                      <a:lumMod val="75000"/>
                    </a:schemeClr>
                  </a:gs>
                  <a:gs pos="52000">
                    <a:schemeClr val="accent1"/>
                  </a:gs>
                </a:gsLst>
                <a:lin ang="5400000" scaled="1"/>
              </a:gradFill>
            </a:endParaRPr>
          </a:p>
        </p:txBody>
      </p:sp>
      <p:sp>
        <p:nvSpPr>
          <p:cNvPr id="132" name="任意多边形: 形状 131"/>
          <p:cNvSpPr/>
          <p:nvPr/>
        </p:nvSpPr>
        <p:spPr>
          <a:xfrm>
            <a:off x="0" y="3319900"/>
            <a:ext cx="12192000" cy="3460281"/>
          </a:xfrm>
          <a:custGeom>
            <a:avLst/>
            <a:gdLst>
              <a:gd name="connsiteX0" fmla="*/ 0 w 12192000"/>
              <a:gd name="connsiteY0" fmla="*/ 0 h 3460281"/>
              <a:gd name="connsiteX1" fmla="*/ 9888 w 12192000"/>
              <a:gd name="connsiteY1" fmla="*/ 5981 h 3460281"/>
              <a:gd name="connsiteX2" fmla="*/ 6096000 w 12192000"/>
              <a:gd name="connsiteY2" fmla="*/ 1061542 h 3460281"/>
              <a:gd name="connsiteX3" fmla="*/ 12182112 w 12192000"/>
              <a:gd name="connsiteY3" fmla="*/ 5981 h 3460281"/>
              <a:gd name="connsiteX4" fmla="*/ 12192000 w 12192000"/>
              <a:gd name="connsiteY4" fmla="*/ 0 h 3460281"/>
              <a:gd name="connsiteX5" fmla="*/ 12192000 w 12192000"/>
              <a:gd name="connsiteY5" fmla="*/ 3460281 h 3460281"/>
              <a:gd name="connsiteX6" fmla="*/ 0 w 12192000"/>
              <a:gd name="connsiteY6" fmla="*/ 3460281 h 3460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460281">
                <a:moveTo>
                  <a:pt x="0" y="0"/>
                </a:moveTo>
                <a:lnTo>
                  <a:pt x="9888" y="5981"/>
                </a:lnTo>
                <a:cubicBezTo>
                  <a:pt x="1181969" y="634720"/>
                  <a:pt x="3467936" y="1061542"/>
                  <a:pt x="6096000" y="1061542"/>
                </a:cubicBezTo>
                <a:cubicBezTo>
                  <a:pt x="8724066" y="1061542"/>
                  <a:pt x="11010030" y="634720"/>
                  <a:pt x="12182112" y="5981"/>
                </a:cubicBezTo>
                <a:lnTo>
                  <a:pt x="12192000" y="0"/>
                </a:lnTo>
                <a:lnTo>
                  <a:pt x="12192000" y="3460281"/>
                </a:lnTo>
                <a:lnTo>
                  <a:pt x="0" y="3460281"/>
                </a:lnTo>
                <a:close/>
              </a:path>
            </a:pathLst>
          </a:custGeom>
          <a:solidFill>
            <a:schemeClr val="accent3"/>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任意多边形: 形状 129"/>
          <p:cNvSpPr/>
          <p:nvPr/>
        </p:nvSpPr>
        <p:spPr>
          <a:xfrm>
            <a:off x="0" y="3772561"/>
            <a:ext cx="12192000" cy="3085439"/>
          </a:xfrm>
          <a:custGeom>
            <a:avLst/>
            <a:gdLst>
              <a:gd name="connsiteX0" fmla="*/ 0 w 12192000"/>
              <a:gd name="connsiteY0" fmla="*/ 0 h 3085439"/>
              <a:gd name="connsiteX1" fmla="*/ 9888 w 12192000"/>
              <a:gd name="connsiteY1" fmla="*/ 4092 h 3085439"/>
              <a:gd name="connsiteX2" fmla="*/ 6096000 w 12192000"/>
              <a:gd name="connsiteY2" fmla="*/ 726444 h 3085439"/>
              <a:gd name="connsiteX3" fmla="*/ 12182112 w 12192000"/>
              <a:gd name="connsiteY3" fmla="*/ 4092 h 3085439"/>
              <a:gd name="connsiteX4" fmla="*/ 12192000 w 12192000"/>
              <a:gd name="connsiteY4" fmla="*/ 0 h 3085439"/>
              <a:gd name="connsiteX5" fmla="*/ 12192000 w 12192000"/>
              <a:gd name="connsiteY5" fmla="*/ 614759 h 3085439"/>
              <a:gd name="connsiteX6" fmla="*/ 12192000 w 12192000"/>
              <a:gd name="connsiteY6" fmla="*/ 2470680 h 3085439"/>
              <a:gd name="connsiteX7" fmla="*/ 12192000 w 12192000"/>
              <a:gd name="connsiteY7" fmla="*/ 3085439 h 3085439"/>
              <a:gd name="connsiteX8" fmla="*/ 0 w 12192000"/>
              <a:gd name="connsiteY8" fmla="*/ 3085439 h 3085439"/>
              <a:gd name="connsiteX9" fmla="*/ 0 w 12192000"/>
              <a:gd name="connsiteY9" fmla="*/ 2470680 h 3085439"/>
              <a:gd name="connsiteX10" fmla="*/ 0 w 12192000"/>
              <a:gd name="connsiteY10" fmla="*/ 614759 h 3085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085439">
                <a:moveTo>
                  <a:pt x="0" y="0"/>
                </a:moveTo>
                <a:lnTo>
                  <a:pt x="9888" y="4092"/>
                </a:lnTo>
                <a:cubicBezTo>
                  <a:pt x="1181969" y="434357"/>
                  <a:pt x="3467936" y="726444"/>
                  <a:pt x="6096000" y="726444"/>
                </a:cubicBezTo>
                <a:cubicBezTo>
                  <a:pt x="8724066" y="726444"/>
                  <a:pt x="11010030" y="434357"/>
                  <a:pt x="12182112" y="4092"/>
                </a:cubicBezTo>
                <a:lnTo>
                  <a:pt x="12192000" y="0"/>
                </a:lnTo>
                <a:lnTo>
                  <a:pt x="12192000" y="614759"/>
                </a:lnTo>
                <a:lnTo>
                  <a:pt x="12192000" y="2470680"/>
                </a:lnTo>
                <a:lnTo>
                  <a:pt x="12192000" y="3085439"/>
                </a:lnTo>
                <a:lnTo>
                  <a:pt x="0" y="3085439"/>
                </a:lnTo>
                <a:lnTo>
                  <a:pt x="0" y="2470680"/>
                </a:lnTo>
                <a:lnTo>
                  <a:pt x="0" y="614759"/>
                </a:lnTo>
                <a:close/>
              </a:path>
            </a:pathLst>
          </a:custGeom>
          <a:solidFill>
            <a:schemeClr val="bg1"/>
          </a:solidFill>
          <a:ln w="12700" cap="flat" cmpd="sng" algn="ctr">
            <a:noFill/>
            <a:prstDash val="solid"/>
            <a:miter lim="800000"/>
          </a:ln>
          <a:effectLst>
            <a:outerShdw blurRad="50800" dist="38100" dir="16200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891121" y="1636649"/>
            <a:ext cx="8409758" cy="2085340"/>
          </a:xfrm>
          <a:prstGeom prst="rect">
            <a:avLst/>
          </a:prstGeom>
          <a:noFill/>
        </p:spPr>
        <p:txBody>
          <a:bodyPr wrap="square">
            <a:spAutoFit/>
          </a:bodyPr>
          <a:lstStyle/>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5400" b="1" i="0" u="none" strike="noStrike" kern="1200" cap="none" spc="300" normalizeH="0" baseline="0" noProof="0" dirty="0">
                <a:ln>
                  <a:noFill/>
                </a:ln>
                <a:gradFill>
                  <a:gsLst>
                    <a:gs pos="0">
                      <a:schemeClr val="bg1"/>
                    </a:gs>
                    <a:gs pos="100000">
                      <a:schemeClr val="accent3"/>
                    </a:gs>
                  </a:gsLst>
                  <a:lin ang="5400000" scaled="1"/>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ea"/>
              </a:rPr>
              <a:t>衷心感谢各位专家</a:t>
            </a:r>
            <a:endParaRPr kumimoji="0" lang="en-US" altLang="zh-CN" sz="5400" b="1" i="0" u="none" strike="noStrike" kern="1200" cap="none" spc="300" normalizeH="0" baseline="0" noProof="0" dirty="0">
              <a:ln>
                <a:noFill/>
              </a:ln>
              <a:gradFill>
                <a:gsLst>
                  <a:gs pos="0">
                    <a:schemeClr val="bg1"/>
                  </a:gs>
                  <a:gs pos="100000">
                    <a:schemeClr val="accent3"/>
                  </a:gs>
                </a:gsLst>
                <a:lin ang="5400000" scaled="1"/>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20000"/>
              </a:lnSpc>
              <a:spcBef>
                <a:spcPts val="0"/>
              </a:spcBef>
              <a:spcAft>
                <a:spcPts val="0"/>
              </a:spcAft>
              <a:buClrTx/>
              <a:buSzTx/>
              <a:buFontTx/>
              <a:buNone/>
              <a:defRPr/>
            </a:pPr>
            <a:r>
              <a:rPr kumimoji="0" lang="zh-CN" altLang="en-US" sz="5400" b="1" i="0" u="none" strike="noStrike" kern="1200" cap="none" spc="300" normalizeH="0" baseline="0" noProof="0" dirty="0">
                <a:ln>
                  <a:noFill/>
                </a:ln>
                <a:gradFill>
                  <a:gsLst>
                    <a:gs pos="0">
                      <a:schemeClr val="bg1"/>
                    </a:gs>
                    <a:gs pos="100000">
                      <a:schemeClr val="accent3"/>
                    </a:gs>
                  </a:gsLst>
                  <a:lin ang="5400000" scaled="1"/>
                </a:gra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sym typeface="+mn-ea"/>
              </a:rPr>
              <a:t>恳请批评指正！</a:t>
            </a:r>
            <a:endParaRPr kumimoji="0" lang="zh-CN" altLang="en-US" sz="5400" b="1" i="0" u="none" strike="noStrike" kern="1200" cap="none" spc="300" normalizeH="0" baseline="0" noProof="0" dirty="0">
              <a:ln>
                <a:noFill/>
              </a:ln>
              <a:gradFill>
                <a:gsLst>
                  <a:gs pos="0">
                    <a:schemeClr val="bg1"/>
                  </a:gs>
                  <a:gs pos="100000">
                    <a:schemeClr val="accent3"/>
                  </a:gs>
                </a:gsLst>
                <a:lin ang="5400000" scaled="1"/>
              </a:gradFill>
              <a:effectLst>
                <a:outerShdw blurRad="38100" dist="38100" dir="2700000" algn="tl">
                  <a:srgbClr val="000000">
                    <a:alpha val="43137"/>
                  </a:srgbClr>
                </a:outerShdw>
              </a:effectLst>
              <a:uLnTx/>
              <a:uFillTx/>
              <a:latin typeface="Arial" panose="020B0604020202020204"/>
              <a:ea typeface="微软雅黑" panose="020B0503020204020204" pitchFamily="34" charset="-122"/>
              <a:cs typeface="+mn-cs"/>
            </a:endParaRPr>
          </a:p>
        </p:txBody>
      </p:sp>
      <p:grpSp>
        <p:nvGrpSpPr>
          <p:cNvPr id="15" name="组合 14"/>
          <p:cNvGrpSpPr/>
          <p:nvPr/>
        </p:nvGrpSpPr>
        <p:grpSpPr>
          <a:xfrm>
            <a:off x="3464625" y="415408"/>
            <a:ext cx="5262750" cy="575192"/>
            <a:chOff x="784678" y="474980"/>
            <a:chExt cx="4678045" cy="525780"/>
          </a:xfrm>
          <a:solidFill>
            <a:schemeClr val="bg1"/>
          </a:solidFill>
        </p:grpSpPr>
        <p:grpSp>
          <p:nvGrpSpPr>
            <p:cNvPr id="16" name="组合 15"/>
            <p:cNvGrpSpPr/>
            <p:nvPr/>
          </p:nvGrpSpPr>
          <p:grpSpPr>
            <a:xfrm>
              <a:off x="2800439" y="545180"/>
              <a:ext cx="2662284" cy="385381"/>
              <a:chOff x="2388506" y="454271"/>
              <a:chExt cx="2662284" cy="385381"/>
            </a:xfrm>
            <a:grpFill/>
          </p:grpSpPr>
          <p:grpSp>
            <p:nvGrpSpPr>
              <p:cNvPr id="97" name="组合 96"/>
              <p:cNvGrpSpPr/>
              <p:nvPr/>
            </p:nvGrpSpPr>
            <p:grpSpPr>
              <a:xfrm>
                <a:off x="2388506" y="454271"/>
                <a:ext cx="545858" cy="385381"/>
                <a:chOff x="2382838" y="422275"/>
                <a:chExt cx="587374" cy="415925"/>
              </a:xfrm>
              <a:grpFill/>
            </p:grpSpPr>
            <p:sp>
              <p:nvSpPr>
                <p:cNvPr id="102" name="Freeform 232"/>
                <p:cNvSpPr/>
                <p:nvPr/>
              </p:nvSpPr>
              <p:spPr bwMode="auto">
                <a:xfrm>
                  <a:off x="2382838" y="509588"/>
                  <a:ext cx="127000" cy="68263"/>
                </a:xfrm>
                <a:custGeom>
                  <a:avLst/>
                  <a:gdLst>
                    <a:gd name="T0" fmla="*/ 60 w 352"/>
                    <a:gd name="T1" fmla="*/ 0 h 191"/>
                    <a:gd name="T2" fmla="*/ 291 w 352"/>
                    <a:gd name="T3" fmla="*/ 0 h 191"/>
                    <a:gd name="T4" fmla="*/ 352 w 352"/>
                    <a:gd name="T5" fmla="*/ 62 h 191"/>
                    <a:gd name="T6" fmla="*/ 352 w 352"/>
                    <a:gd name="T7" fmla="*/ 129 h 191"/>
                    <a:gd name="T8" fmla="*/ 291 w 352"/>
                    <a:gd name="T9" fmla="*/ 191 h 191"/>
                    <a:gd name="T10" fmla="*/ 60 w 352"/>
                    <a:gd name="T11" fmla="*/ 191 h 191"/>
                    <a:gd name="T12" fmla="*/ 0 w 352"/>
                    <a:gd name="T13" fmla="*/ 129 h 191"/>
                    <a:gd name="T14" fmla="*/ 0 w 352"/>
                    <a:gd name="T15" fmla="*/ 62 h 191"/>
                    <a:gd name="T16" fmla="*/ 60 w 352"/>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1">
                      <a:moveTo>
                        <a:pt x="60" y="0"/>
                      </a:moveTo>
                      <a:lnTo>
                        <a:pt x="291" y="0"/>
                      </a:lnTo>
                      <a:cubicBezTo>
                        <a:pt x="324" y="0"/>
                        <a:pt x="352" y="28"/>
                        <a:pt x="352" y="62"/>
                      </a:cubicBezTo>
                      <a:lnTo>
                        <a:pt x="352" y="129"/>
                      </a:lnTo>
                      <a:cubicBezTo>
                        <a:pt x="352" y="163"/>
                        <a:pt x="324" y="191"/>
                        <a:pt x="291" y="191"/>
                      </a:cubicBezTo>
                      <a:lnTo>
                        <a:pt x="60" y="191"/>
                      </a:lnTo>
                      <a:cubicBezTo>
                        <a:pt x="27" y="191"/>
                        <a:pt x="0" y="163"/>
                        <a:pt x="0" y="129"/>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3" name="Freeform 233"/>
                <p:cNvSpPr/>
                <p:nvPr/>
              </p:nvSpPr>
              <p:spPr bwMode="auto">
                <a:xfrm>
                  <a:off x="2535238" y="509588"/>
                  <a:ext cx="128587" cy="68263"/>
                </a:xfrm>
                <a:custGeom>
                  <a:avLst/>
                  <a:gdLst>
                    <a:gd name="T0" fmla="*/ 60 w 352"/>
                    <a:gd name="T1" fmla="*/ 0 h 191"/>
                    <a:gd name="T2" fmla="*/ 291 w 352"/>
                    <a:gd name="T3" fmla="*/ 0 h 191"/>
                    <a:gd name="T4" fmla="*/ 352 w 352"/>
                    <a:gd name="T5" fmla="*/ 62 h 191"/>
                    <a:gd name="T6" fmla="*/ 352 w 352"/>
                    <a:gd name="T7" fmla="*/ 129 h 191"/>
                    <a:gd name="T8" fmla="*/ 291 w 352"/>
                    <a:gd name="T9" fmla="*/ 191 h 191"/>
                    <a:gd name="T10" fmla="*/ 60 w 352"/>
                    <a:gd name="T11" fmla="*/ 191 h 191"/>
                    <a:gd name="T12" fmla="*/ 0 w 352"/>
                    <a:gd name="T13" fmla="*/ 129 h 191"/>
                    <a:gd name="T14" fmla="*/ 0 w 352"/>
                    <a:gd name="T15" fmla="*/ 62 h 191"/>
                    <a:gd name="T16" fmla="*/ 60 w 352"/>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1">
                      <a:moveTo>
                        <a:pt x="60" y="0"/>
                      </a:moveTo>
                      <a:lnTo>
                        <a:pt x="291" y="0"/>
                      </a:lnTo>
                      <a:cubicBezTo>
                        <a:pt x="324" y="0"/>
                        <a:pt x="352" y="28"/>
                        <a:pt x="352" y="62"/>
                      </a:cubicBezTo>
                      <a:lnTo>
                        <a:pt x="352" y="129"/>
                      </a:lnTo>
                      <a:cubicBezTo>
                        <a:pt x="352" y="163"/>
                        <a:pt x="324" y="191"/>
                        <a:pt x="291" y="191"/>
                      </a:cubicBezTo>
                      <a:lnTo>
                        <a:pt x="60" y="191"/>
                      </a:lnTo>
                      <a:cubicBezTo>
                        <a:pt x="27" y="191"/>
                        <a:pt x="0" y="163"/>
                        <a:pt x="0" y="129"/>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4" name="Freeform 235"/>
                <p:cNvSpPr/>
                <p:nvPr/>
              </p:nvSpPr>
              <p:spPr bwMode="auto">
                <a:xfrm>
                  <a:off x="2535238" y="422275"/>
                  <a:ext cx="128587" cy="69850"/>
                </a:xfrm>
                <a:custGeom>
                  <a:avLst/>
                  <a:gdLst>
                    <a:gd name="T0" fmla="*/ 60 w 352"/>
                    <a:gd name="T1" fmla="*/ 0 h 192"/>
                    <a:gd name="T2" fmla="*/ 291 w 352"/>
                    <a:gd name="T3" fmla="*/ 0 h 192"/>
                    <a:gd name="T4" fmla="*/ 352 w 352"/>
                    <a:gd name="T5" fmla="*/ 62 h 192"/>
                    <a:gd name="T6" fmla="*/ 352 w 352"/>
                    <a:gd name="T7" fmla="*/ 130 h 192"/>
                    <a:gd name="T8" fmla="*/ 291 w 352"/>
                    <a:gd name="T9" fmla="*/ 192 h 192"/>
                    <a:gd name="T10" fmla="*/ 60 w 352"/>
                    <a:gd name="T11" fmla="*/ 192 h 192"/>
                    <a:gd name="T12" fmla="*/ 0 w 352"/>
                    <a:gd name="T13" fmla="*/ 130 h 192"/>
                    <a:gd name="T14" fmla="*/ 0 w 352"/>
                    <a:gd name="T15" fmla="*/ 62 h 192"/>
                    <a:gd name="T16" fmla="*/ 60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0" y="0"/>
                      </a:moveTo>
                      <a:lnTo>
                        <a:pt x="291" y="0"/>
                      </a:lnTo>
                      <a:cubicBezTo>
                        <a:pt x="324" y="0"/>
                        <a:pt x="352" y="28"/>
                        <a:pt x="352" y="62"/>
                      </a:cubicBezTo>
                      <a:lnTo>
                        <a:pt x="352" y="130"/>
                      </a:lnTo>
                      <a:cubicBezTo>
                        <a:pt x="352" y="164"/>
                        <a:pt x="324" y="192"/>
                        <a:pt x="291" y="192"/>
                      </a:cubicBezTo>
                      <a:lnTo>
                        <a:pt x="60" y="192"/>
                      </a:lnTo>
                      <a:cubicBezTo>
                        <a:pt x="27" y="192"/>
                        <a:pt x="0" y="164"/>
                        <a:pt x="0" y="130"/>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5" name="Freeform 236"/>
                <p:cNvSpPr/>
                <p:nvPr/>
              </p:nvSpPr>
              <p:spPr bwMode="auto">
                <a:xfrm>
                  <a:off x="2841625" y="422275"/>
                  <a:ext cx="128587" cy="69850"/>
                </a:xfrm>
                <a:custGeom>
                  <a:avLst/>
                  <a:gdLst>
                    <a:gd name="T0" fmla="*/ 61 w 352"/>
                    <a:gd name="T1" fmla="*/ 0 h 192"/>
                    <a:gd name="T2" fmla="*/ 291 w 352"/>
                    <a:gd name="T3" fmla="*/ 0 h 192"/>
                    <a:gd name="T4" fmla="*/ 352 w 352"/>
                    <a:gd name="T5" fmla="*/ 62 h 192"/>
                    <a:gd name="T6" fmla="*/ 352 w 352"/>
                    <a:gd name="T7" fmla="*/ 130 h 192"/>
                    <a:gd name="T8" fmla="*/ 291 w 352"/>
                    <a:gd name="T9" fmla="*/ 192 h 192"/>
                    <a:gd name="T10" fmla="*/ 61 w 352"/>
                    <a:gd name="T11" fmla="*/ 192 h 192"/>
                    <a:gd name="T12" fmla="*/ 0 w 352"/>
                    <a:gd name="T13" fmla="*/ 130 h 192"/>
                    <a:gd name="T14" fmla="*/ 0 w 352"/>
                    <a:gd name="T15" fmla="*/ 62 h 192"/>
                    <a:gd name="T16" fmla="*/ 61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1" y="0"/>
                      </a:moveTo>
                      <a:lnTo>
                        <a:pt x="291" y="0"/>
                      </a:lnTo>
                      <a:cubicBezTo>
                        <a:pt x="324" y="0"/>
                        <a:pt x="352" y="28"/>
                        <a:pt x="352" y="62"/>
                      </a:cubicBezTo>
                      <a:lnTo>
                        <a:pt x="352" y="130"/>
                      </a:lnTo>
                      <a:cubicBezTo>
                        <a:pt x="352" y="164"/>
                        <a:pt x="324" y="192"/>
                        <a:pt x="291" y="192"/>
                      </a:cubicBezTo>
                      <a:lnTo>
                        <a:pt x="61" y="192"/>
                      </a:lnTo>
                      <a:cubicBezTo>
                        <a:pt x="27" y="192"/>
                        <a:pt x="0" y="164"/>
                        <a:pt x="0" y="130"/>
                      </a:cubicBezTo>
                      <a:lnTo>
                        <a:pt x="0" y="62"/>
                      </a:lnTo>
                      <a:cubicBezTo>
                        <a:pt x="0" y="28"/>
                        <a:pt x="27" y="0"/>
                        <a:pt x="6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6" name="Freeform 237"/>
                <p:cNvSpPr/>
                <p:nvPr/>
              </p:nvSpPr>
              <p:spPr bwMode="auto">
                <a:xfrm>
                  <a:off x="2382838" y="595313"/>
                  <a:ext cx="127000" cy="69850"/>
                </a:xfrm>
                <a:custGeom>
                  <a:avLst/>
                  <a:gdLst>
                    <a:gd name="T0" fmla="*/ 60 w 352"/>
                    <a:gd name="T1" fmla="*/ 0 h 192"/>
                    <a:gd name="T2" fmla="*/ 291 w 352"/>
                    <a:gd name="T3" fmla="*/ 0 h 192"/>
                    <a:gd name="T4" fmla="*/ 352 w 352"/>
                    <a:gd name="T5" fmla="*/ 62 h 192"/>
                    <a:gd name="T6" fmla="*/ 352 w 352"/>
                    <a:gd name="T7" fmla="*/ 130 h 192"/>
                    <a:gd name="T8" fmla="*/ 291 w 352"/>
                    <a:gd name="T9" fmla="*/ 192 h 192"/>
                    <a:gd name="T10" fmla="*/ 60 w 352"/>
                    <a:gd name="T11" fmla="*/ 192 h 192"/>
                    <a:gd name="T12" fmla="*/ 0 w 352"/>
                    <a:gd name="T13" fmla="*/ 130 h 192"/>
                    <a:gd name="T14" fmla="*/ 0 w 352"/>
                    <a:gd name="T15" fmla="*/ 62 h 192"/>
                    <a:gd name="T16" fmla="*/ 60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0" y="0"/>
                      </a:moveTo>
                      <a:lnTo>
                        <a:pt x="291" y="0"/>
                      </a:lnTo>
                      <a:cubicBezTo>
                        <a:pt x="324" y="0"/>
                        <a:pt x="352" y="28"/>
                        <a:pt x="352" y="62"/>
                      </a:cubicBezTo>
                      <a:lnTo>
                        <a:pt x="352" y="130"/>
                      </a:lnTo>
                      <a:cubicBezTo>
                        <a:pt x="352" y="164"/>
                        <a:pt x="324" y="192"/>
                        <a:pt x="291" y="192"/>
                      </a:cubicBezTo>
                      <a:lnTo>
                        <a:pt x="60" y="192"/>
                      </a:lnTo>
                      <a:cubicBezTo>
                        <a:pt x="27" y="192"/>
                        <a:pt x="0" y="164"/>
                        <a:pt x="0" y="130"/>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7" name="Freeform 239"/>
                <p:cNvSpPr/>
                <p:nvPr/>
              </p:nvSpPr>
              <p:spPr bwMode="auto">
                <a:xfrm>
                  <a:off x="2841625" y="595313"/>
                  <a:ext cx="128587" cy="69850"/>
                </a:xfrm>
                <a:custGeom>
                  <a:avLst/>
                  <a:gdLst>
                    <a:gd name="T0" fmla="*/ 61 w 352"/>
                    <a:gd name="T1" fmla="*/ 0 h 192"/>
                    <a:gd name="T2" fmla="*/ 291 w 352"/>
                    <a:gd name="T3" fmla="*/ 0 h 192"/>
                    <a:gd name="T4" fmla="*/ 352 w 352"/>
                    <a:gd name="T5" fmla="*/ 62 h 192"/>
                    <a:gd name="T6" fmla="*/ 352 w 352"/>
                    <a:gd name="T7" fmla="*/ 130 h 192"/>
                    <a:gd name="T8" fmla="*/ 291 w 352"/>
                    <a:gd name="T9" fmla="*/ 192 h 192"/>
                    <a:gd name="T10" fmla="*/ 61 w 352"/>
                    <a:gd name="T11" fmla="*/ 192 h 192"/>
                    <a:gd name="T12" fmla="*/ 0 w 352"/>
                    <a:gd name="T13" fmla="*/ 130 h 192"/>
                    <a:gd name="T14" fmla="*/ 0 w 352"/>
                    <a:gd name="T15" fmla="*/ 62 h 192"/>
                    <a:gd name="T16" fmla="*/ 61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1" y="0"/>
                      </a:moveTo>
                      <a:lnTo>
                        <a:pt x="291" y="0"/>
                      </a:lnTo>
                      <a:cubicBezTo>
                        <a:pt x="324" y="0"/>
                        <a:pt x="352" y="28"/>
                        <a:pt x="352" y="62"/>
                      </a:cubicBezTo>
                      <a:lnTo>
                        <a:pt x="352" y="130"/>
                      </a:lnTo>
                      <a:cubicBezTo>
                        <a:pt x="352" y="164"/>
                        <a:pt x="324" y="192"/>
                        <a:pt x="291" y="192"/>
                      </a:cubicBezTo>
                      <a:lnTo>
                        <a:pt x="61" y="192"/>
                      </a:lnTo>
                      <a:cubicBezTo>
                        <a:pt x="27" y="192"/>
                        <a:pt x="0" y="164"/>
                        <a:pt x="0" y="130"/>
                      </a:cubicBezTo>
                      <a:lnTo>
                        <a:pt x="0" y="62"/>
                      </a:lnTo>
                      <a:cubicBezTo>
                        <a:pt x="0" y="28"/>
                        <a:pt x="27" y="0"/>
                        <a:pt x="6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8" name="Freeform 240"/>
                <p:cNvSpPr/>
                <p:nvPr/>
              </p:nvSpPr>
              <p:spPr bwMode="auto">
                <a:xfrm>
                  <a:off x="2382838" y="681038"/>
                  <a:ext cx="127000" cy="69850"/>
                </a:xfrm>
                <a:custGeom>
                  <a:avLst/>
                  <a:gdLst>
                    <a:gd name="T0" fmla="*/ 60 w 352"/>
                    <a:gd name="T1" fmla="*/ 0 h 191"/>
                    <a:gd name="T2" fmla="*/ 291 w 352"/>
                    <a:gd name="T3" fmla="*/ 0 h 191"/>
                    <a:gd name="T4" fmla="*/ 352 w 352"/>
                    <a:gd name="T5" fmla="*/ 62 h 191"/>
                    <a:gd name="T6" fmla="*/ 352 w 352"/>
                    <a:gd name="T7" fmla="*/ 129 h 191"/>
                    <a:gd name="T8" fmla="*/ 291 w 352"/>
                    <a:gd name="T9" fmla="*/ 191 h 191"/>
                    <a:gd name="T10" fmla="*/ 60 w 352"/>
                    <a:gd name="T11" fmla="*/ 191 h 191"/>
                    <a:gd name="T12" fmla="*/ 0 w 352"/>
                    <a:gd name="T13" fmla="*/ 129 h 191"/>
                    <a:gd name="T14" fmla="*/ 0 w 352"/>
                    <a:gd name="T15" fmla="*/ 62 h 191"/>
                    <a:gd name="T16" fmla="*/ 60 w 352"/>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1">
                      <a:moveTo>
                        <a:pt x="60" y="0"/>
                      </a:moveTo>
                      <a:lnTo>
                        <a:pt x="291" y="0"/>
                      </a:lnTo>
                      <a:cubicBezTo>
                        <a:pt x="324" y="0"/>
                        <a:pt x="352" y="28"/>
                        <a:pt x="352" y="62"/>
                      </a:cubicBezTo>
                      <a:lnTo>
                        <a:pt x="352" y="129"/>
                      </a:lnTo>
                      <a:cubicBezTo>
                        <a:pt x="352" y="163"/>
                        <a:pt x="324" y="191"/>
                        <a:pt x="291" y="191"/>
                      </a:cubicBezTo>
                      <a:lnTo>
                        <a:pt x="60" y="191"/>
                      </a:lnTo>
                      <a:cubicBezTo>
                        <a:pt x="27" y="191"/>
                        <a:pt x="0" y="163"/>
                        <a:pt x="0" y="129"/>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9" name="Freeform 241"/>
                <p:cNvSpPr/>
                <p:nvPr/>
              </p:nvSpPr>
              <p:spPr bwMode="auto">
                <a:xfrm>
                  <a:off x="2535238" y="681038"/>
                  <a:ext cx="128587" cy="69850"/>
                </a:xfrm>
                <a:custGeom>
                  <a:avLst/>
                  <a:gdLst>
                    <a:gd name="T0" fmla="*/ 60 w 352"/>
                    <a:gd name="T1" fmla="*/ 0 h 191"/>
                    <a:gd name="T2" fmla="*/ 291 w 352"/>
                    <a:gd name="T3" fmla="*/ 0 h 191"/>
                    <a:gd name="T4" fmla="*/ 352 w 352"/>
                    <a:gd name="T5" fmla="*/ 62 h 191"/>
                    <a:gd name="T6" fmla="*/ 352 w 352"/>
                    <a:gd name="T7" fmla="*/ 129 h 191"/>
                    <a:gd name="T8" fmla="*/ 291 w 352"/>
                    <a:gd name="T9" fmla="*/ 191 h 191"/>
                    <a:gd name="T10" fmla="*/ 60 w 352"/>
                    <a:gd name="T11" fmla="*/ 191 h 191"/>
                    <a:gd name="T12" fmla="*/ 0 w 352"/>
                    <a:gd name="T13" fmla="*/ 129 h 191"/>
                    <a:gd name="T14" fmla="*/ 0 w 352"/>
                    <a:gd name="T15" fmla="*/ 62 h 191"/>
                    <a:gd name="T16" fmla="*/ 60 w 352"/>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1">
                      <a:moveTo>
                        <a:pt x="60" y="0"/>
                      </a:moveTo>
                      <a:lnTo>
                        <a:pt x="291" y="0"/>
                      </a:lnTo>
                      <a:cubicBezTo>
                        <a:pt x="324" y="0"/>
                        <a:pt x="352" y="28"/>
                        <a:pt x="352" y="62"/>
                      </a:cubicBezTo>
                      <a:lnTo>
                        <a:pt x="352" y="129"/>
                      </a:lnTo>
                      <a:cubicBezTo>
                        <a:pt x="352" y="163"/>
                        <a:pt x="324" y="191"/>
                        <a:pt x="291" y="191"/>
                      </a:cubicBezTo>
                      <a:lnTo>
                        <a:pt x="60" y="191"/>
                      </a:lnTo>
                      <a:cubicBezTo>
                        <a:pt x="27" y="191"/>
                        <a:pt x="0" y="163"/>
                        <a:pt x="0" y="129"/>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0" name="Freeform 242"/>
                <p:cNvSpPr/>
                <p:nvPr/>
              </p:nvSpPr>
              <p:spPr bwMode="auto">
                <a:xfrm>
                  <a:off x="2841625" y="681038"/>
                  <a:ext cx="128587" cy="69850"/>
                </a:xfrm>
                <a:custGeom>
                  <a:avLst/>
                  <a:gdLst>
                    <a:gd name="T0" fmla="*/ 61 w 352"/>
                    <a:gd name="T1" fmla="*/ 0 h 191"/>
                    <a:gd name="T2" fmla="*/ 291 w 352"/>
                    <a:gd name="T3" fmla="*/ 0 h 191"/>
                    <a:gd name="T4" fmla="*/ 352 w 352"/>
                    <a:gd name="T5" fmla="*/ 62 h 191"/>
                    <a:gd name="T6" fmla="*/ 352 w 352"/>
                    <a:gd name="T7" fmla="*/ 129 h 191"/>
                    <a:gd name="T8" fmla="*/ 291 w 352"/>
                    <a:gd name="T9" fmla="*/ 191 h 191"/>
                    <a:gd name="T10" fmla="*/ 61 w 352"/>
                    <a:gd name="T11" fmla="*/ 191 h 191"/>
                    <a:gd name="T12" fmla="*/ 0 w 352"/>
                    <a:gd name="T13" fmla="*/ 129 h 191"/>
                    <a:gd name="T14" fmla="*/ 0 w 352"/>
                    <a:gd name="T15" fmla="*/ 62 h 191"/>
                    <a:gd name="T16" fmla="*/ 61 w 352"/>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1">
                      <a:moveTo>
                        <a:pt x="61" y="0"/>
                      </a:moveTo>
                      <a:lnTo>
                        <a:pt x="291" y="0"/>
                      </a:lnTo>
                      <a:cubicBezTo>
                        <a:pt x="324" y="0"/>
                        <a:pt x="352" y="28"/>
                        <a:pt x="352" y="62"/>
                      </a:cubicBezTo>
                      <a:lnTo>
                        <a:pt x="352" y="129"/>
                      </a:lnTo>
                      <a:cubicBezTo>
                        <a:pt x="352" y="163"/>
                        <a:pt x="324" y="191"/>
                        <a:pt x="291" y="191"/>
                      </a:cubicBezTo>
                      <a:lnTo>
                        <a:pt x="61" y="191"/>
                      </a:lnTo>
                      <a:cubicBezTo>
                        <a:pt x="27" y="191"/>
                        <a:pt x="0" y="163"/>
                        <a:pt x="0" y="129"/>
                      </a:cubicBezTo>
                      <a:lnTo>
                        <a:pt x="0" y="62"/>
                      </a:lnTo>
                      <a:cubicBezTo>
                        <a:pt x="0" y="28"/>
                        <a:pt x="27" y="0"/>
                        <a:pt x="6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1" name="Freeform 243"/>
                <p:cNvSpPr/>
                <p:nvPr/>
              </p:nvSpPr>
              <p:spPr bwMode="auto">
                <a:xfrm>
                  <a:off x="2535238" y="768350"/>
                  <a:ext cx="128587" cy="69850"/>
                </a:xfrm>
                <a:custGeom>
                  <a:avLst/>
                  <a:gdLst>
                    <a:gd name="T0" fmla="*/ 60 w 352"/>
                    <a:gd name="T1" fmla="*/ 0 h 192"/>
                    <a:gd name="T2" fmla="*/ 291 w 352"/>
                    <a:gd name="T3" fmla="*/ 0 h 192"/>
                    <a:gd name="T4" fmla="*/ 352 w 352"/>
                    <a:gd name="T5" fmla="*/ 62 h 192"/>
                    <a:gd name="T6" fmla="*/ 352 w 352"/>
                    <a:gd name="T7" fmla="*/ 130 h 192"/>
                    <a:gd name="T8" fmla="*/ 291 w 352"/>
                    <a:gd name="T9" fmla="*/ 192 h 192"/>
                    <a:gd name="T10" fmla="*/ 60 w 352"/>
                    <a:gd name="T11" fmla="*/ 192 h 192"/>
                    <a:gd name="T12" fmla="*/ 0 w 352"/>
                    <a:gd name="T13" fmla="*/ 130 h 192"/>
                    <a:gd name="T14" fmla="*/ 0 w 352"/>
                    <a:gd name="T15" fmla="*/ 62 h 192"/>
                    <a:gd name="T16" fmla="*/ 60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0" y="0"/>
                      </a:moveTo>
                      <a:lnTo>
                        <a:pt x="291" y="0"/>
                      </a:lnTo>
                      <a:cubicBezTo>
                        <a:pt x="324" y="0"/>
                        <a:pt x="352" y="28"/>
                        <a:pt x="352" y="62"/>
                      </a:cubicBezTo>
                      <a:lnTo>
                        <a:pt x="352" y="130"/>
                      </a:lnTo>
                      <a:cubicBezTo>
                        <a:pt x="352" y="164"/>
                        <a:pt x="324" y="192"/>
                        <a:pt x="291" y="192"/>
                      </a:cubicBezTo>
                      <a:lnTo>
                        <a:pt x="60" y="192"/>
                      </a:lnTo>
                      <a:cubicBezTo>
                        <a:pt x="27" y="192"/>
                        <a:pt x="0" y="164"/>
                        <a:pt x="0" y="130"/>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12" name="Freeform 244"/>
                <p:cNvSpPr/>
                <p:nvPr/>
              </p:nvSpPr>
              <p:spPr bwMode="auto">
                <a:xfrm>
                  <a:off x="2689225" y="768350"/>
                  <a:ext cx="127000" cy="69850"/>
                </a:xfrm>
                <a:custGeom>
                  <a:avLst/>
                  <a:gdLst>
                    <a:gd name="T0" fmla="*/ 60 w 352"/>
                    <a:gd name="T1" fmla="*/ 0 h 192"/>
                    <a:gd name="T2" fmla="*/ 291 w 352"/>
                    <a:gd name="T3" fmla="*/ 0 h 192"/>
                    <a:gd name="T4" fmla="*/ 352 w 352"/>
                    <a:gd name="T5" fmla="*/ 62 h 192"/>
                    <a:gd name="T6" fmla="*/ 352 w 352"/>
                    <a:gd name="T7" fmla="*/ 130 h 192"/>
                    <a:gd name="T8" fmla="*/ 291 w 352"/>
                    <a:gd name="T9" fmla="*/ 192 h 192"/>
                    <a:gd name="T10" fmla="*/ 60 w 352"/>
                    <a:gd name="T11" fmla="*/ 192 h 192"/>
                    <a:gd name="T12" fmla="*/ 0 w 352"/>
                    <a:gd name="T13" fmla="*/ 130 h 192"/>
                    <a:gd name="T14" fmla="*/ 0 w 352"/>
                    <a:gd name="T15" fmla="*/ 62 h 192"/>
                    <a:gd name="T16" fmla="*/ 60 w 35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192">
                      <a:moveTo>
                        <a:pt x="60" y="0"/>
                      </a:moveTo>
                      <a:lnTo>
                        <a:pt x="291" y="0"/>
                      </a:lnTo>
                      <a:cubicBezTo>
                        <a:pt x="324" y="0"/>
                        <a:pt x="352" y="28"/>
                        <a:pt x="352" y="62"/>
                      </a:cubicBezTo>
                      <a:lnTo>
                        <a:pt x="352" y="130"/>
                      </a:lnTo>
                      <a:cubicBezTo>
                        <a:pt x="352" y="164"/>
                        <a:pt x="324" y="192"/>
                        <a:pt x="291" y="192"/>
                      </a:cubicBezTo>
                      <a:lnTo>
                        <a:pt x="60" y="192"/>
                      </a:lnTo>
                      <a:cubicBezTo>
                        <a:pt x="27" y="192"/>
                        <a:pt x="0" y="164"/>
                        <a:pt x="0" y="130"/>
                      </a:cubicBezTo>
                      <a:lnTo>
                        <a:pt x="0" y="62"/>
                      </a:lnTo>
                      <a:cubicBezTo>
                        <a:pt x="0" y="28"/>
                        <a:pt x="27" y="0"/>
                        <a:pt x="6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98" name="组合 97"/>
              <p:cNvGrpSpPr/>
              <p:nvPr/>
            </p:nvGrpSpPr>
            <p:grpSpPr>
              <a:xfrm>
                <a:off x="3016485" y="495268"/>
                <a:ext cx="2034305" cy="297976"/>
                <a:chOff x="2201863" y="922338"/>
                <a:chExt cx="950912" cy="139700"/>
              </a:xfrm>
              <a:grpFill/>
            </p:grpSpPr>
            <p:sp>
              <p:nvSpPr>
                <p:cNvPr id="99" name="Freeform 245"/>
                <p:cNvSpPr>
                  <a:spLocks noEditPoints="1"/>
                </p:cNvSpPr>
                <p:nvPr/>
              </p:nvSpPr>
              <p:spPr bwMode="auto">
                <a:xfrm>
                  <a:off x="2201863" y="1028700"/>
                  <a:ext cx="950912" cy="33338"/>
                </a:xfrm>
                <a:custGeom>
                  <a:avLst/>
                  <a:gdLst>
                    <a:gd name="T0" fmla="*/ 47 w 2625"/>
                    <a:gd name="T1" fmla="*/ 90 h 92"/>
                    <a:gd name="T2" fmla="*/ 82 w 2625"/>
                    <a:gd name="T3" fmla="*/ 90 h 92"/>
                    <a:gd name="T4" fmla="*/ 115 w 2625"/>
                    <a:gd name="T5" fmla="*/ 55 h 92"/>
                    <a:gd name="T6" fmla="*/ 172 w 2625"/>
                    <a:gd name="T7" fmla="*/ 90 h 92"/>
                    <a:gd name="T8" fmla="*/ 225 w 2625"/>
                    <a:gd name="T9" fmla="*/ 24 h 92"/>
                    <a:gd name="T10" fmla="*/ 231 w 2625"/>
                    <a:gd name="T11" fmla="*/ 80 h 92"/>
                    <a:gd name="T12" fmla="*/ 259 w 2625"/>
                    <a:gd name="T13" fmla="*/ 16 h 92"/>
                    <a:gd name="T14" fmla="*/ 366 w 2625"/>
                    <a:gd name="T15" fmla="*/ 2 h 92"/>
                    <a:gd name="T16" fmla="*/ 424 w 2625"/>
                    <a:gd name="T17" fmla="*/ 70 h 92"/>
                    <a:gd name="T18" fmla="*/ 408 w 2625"/>
                    <a:gd name="T19" fmla="*/ 22 h 92"/>
                    <a:gd name="T20" fmla="*/ 506 w 2625"/>
                    <a:gd name="T21" fmla="*/ 90 h 92"/>
                    <a:gd name="T22" fmla="*/ 564 w 2625"/>
                    <a:gd name="T23" fmla="*/ 59 h 92"/>
                    <a:gd name="T24" fmla="*/ 572 w 2625"/>
                    <a:gd name="T25" fmla="*/ 8 h 92"/>
                    <a:gd name="T26" fmla="*/ 553 w 2625"/>
                    <a:gd name="T27" fmla="*/ 35 h 92"/>
                    <a:gd name="T28" fmla="*/ 518 w 2625"/>
                    <a:gd name="T29" fmla="*/ 62 h 92"/>
                    <a:gd name="T30" fmla="*/ 635 w 2625"/>
                    <a:gd name="T31" fmla="*/ 66 h 92"/>
                    <a:gd name="T32" fmla="*/ 622 w 2625"/>
                    <a:gd name="T33" fmla="*/ 92 h 92"/>
                    <a:gd name="T34" fmla="*/ 688 w 2625"/>
                    <a:gd name="T35" fmla="*/ 2 h 92"/>
                    <a:gd name="T36" fmla="*/ 679 w 2625"/>
                    <a:gd name="T37" fmla="*/ 57 h 92"/>
                    <a:gd name="T38" fmla="*/ 707 w 2625"/>
                    <a:gd name="T39" fmla="*/ 29 h 92"/>
                    <a:gd name="T40" fmla="*/ 788 w 2625"/>
                    <a:gd name="T41" fmla="*/ 17 h 92"/>
                    <a:gd name="T42" fmla="*/ 790 w 2625"/>
                    <a:gd name="T43" fmla="*/ 90 h 92"/>
                    <a:gd name="T44" fmla="*/ 857 w 2625"/>
                    <a:gd name="T45" fmla="*/ 43 h 92"/>
                    <a:gd name="T46" fmla="*/ 825 w 2625"/>
                    <a:gd name="T47" fmla="*/ 54 h 92"/>
                    <a:gd name="T48" fmla="*/ 844 w 2625"/>
                    <a:gd name="T49" fmla="*/ 34 h 92"/>
                    <a:gd name="T50" fmla="*/ 937 w 2625"/>
                    <a:gd name="T51" fmla="*/ 63 h 92"/>
                    <a:gd name="T52" fmla="*/ 936 w 2625"/>
                    <a:gd name="T53" fmla="*/ 26 h 92"/>
                    <a:gd name="T54" fmla="*/ 915 w 2625"/>
                    <a:gd name="T55" fmla="*/ 72 h 92"/>
                    <a:gd name="T56" fmla="*/ 1017 w 2625"/>
                    <a:gd name="T57" fmla="*/ 46 h 92"/>
                    <a:gd name="T58" fmla="*/ 995 w 2625"/>
                    <a:gd name="T59" fmla="*/ 69 h 92"/>
                    <a:gd name="T60" fmla="*/ 1047 w 2625"/>
                    <a:gd name="T61" fmla="*/ 2 h 92"/>
                    <a:gd name="T62" fmla="*/ 1054 w 2625"/>
                    <a:gd name="T63" fmla="*/ 90 h 92"/>
                    <a:gd name="T64" fmla="*/ 1165 w 2625"/>
                    <a:gd name="T65" fmla="*/ 12 h 92"/>
                    <a:gd name="T66" fmla="*/ 1109 w 2625"/>
                    <a:gd name="T67" fmla="*/ 90 h 92"/>
                    <a:gd name="T68" fmla="*/ 1144 w 2625"/>
                    <a:gd name="T69" fmla="*/ 17 h 92"/>
                    <a:gd name="T70" fmla="*/ 1209 w 2625"/>
                    <a:gd name="T71" fmla="*/ 77 h 92"/>
                    <a:gd name="T72" fmla="*/ 1233 w 2625"/>
                    <a:gd name="T73" fmla="*/ 82 h 92"/>
                    <a:gd name="T74" fmla="*/ 1268 w 2625"/>
                    <a:gd name="T75" fmla="*/ 90 h 92"/>
                    <a:gd name="T76" fmla="*/ 1268 w 2625"/>
                    <a:gd name="T77" fmla="*/ 90 h 92"/>
                    <a:gd name="T78" fmla="*/ 1351 w 2625"/>
                    <a:gd name="T79" fmla="*/ 2 h 92"/>
                    <a:gd name="T80" fmla="*/ 1336 w 2625"/>
                    <a:gd name="T81" fmla="*/ 90 h 92"/>
                    <a:gd name="T82" fmla="*/ 1411 w 2625"/>
                    <a:gd name="T83" fmla="*/ 69 h 92"/>
                    <a:gd name="T84" fmla="*/ 1457 w 2625"/>
                    <a:gd name="T85" fmla="*/ 19 h 92"/>
                    <a:gd name="T86" fmla="*/ 1464 w 2625"/>
                    <a:gd name="T87" fmla="*/ 58 h 92"/>
                    <a:gd name="T88" fmla="*/ 2047 w 2625"/>
                    <a:gd name="T89" fmla="*/ 12 h 92"/>
                    <a:gd name="T90" fmla="*/ 2053 w 2625"/>
                    <a:gd name="T91" fmla="*/ 46 h 92"/>
                    <a:gd name="T92" fmla="*/ 2129 w 2625"/>
                    <a:gd name="T93" fmla="*/ 37 h 92"/>
                    <a:gd name="T94" fmla="*/ 2129 w 2625"/>
                    <a:gd name="T95" fmla="*/ 90 h 92"/>
                    <a:gd name="T96" fmla="*/ 2209 w 2625"/>
                    <a:gd name="T97" fmla="*/ 2 h 92"/>
                    <a:gd name="T98" fmla="*/ 2260 w 2625"/>
                    <a:gd name="T99" fmla="*/ 2 h 92"/>
                    <a:gd name="T100" fmla="*/ 2275 w 2625"/>
                    <a:gd name="T101" fmla="*/ 90 h 92"/>
                    <a:gd name="T102" fmla="*/ 2349 w 2625"/>
                    <a:gd name="T103" fmla="*/ 86 h 92"/>
                    <a:gd name="T104" fmla="*/ 2387 w 2625"/>
                    <a:gd name="T105" fmla="*/ 30 h 92"/>
                    <a:gd name="T106" fmla="*/ 2388 w 2625"/>
                    <a:gd name="T107" fmla="*/ 69 h 92"/>
                    <a:gd name="T108" fmla="*/ 2457 w 2625"/>
                    <a:gd name="T109" fmla="*/ 65 h 92"/>
                    <a:gd name="T110" fmla="*/ 2440 w 2625"/>
                    <a:gd name="T111" fmla="*/ 0 h 92"/>
                    <a:gd name="T112" fmla="*/ 2429 w 2625"/>
                    <a:gd name="T113" fmla="*/ 29 h 92"/>
                    <a:gd name="T114" fmla="*/ 2418 w 2625"/>
                    <a:gd name="T115" fmla="*/ 84 h 92"/>
                    <a:gd name="T116" fmla="*/ 2543 w 2625"/>
                    <a:gd name="T117" fmla="*/ 2 h 92"/>
                    <a:gd name="T118" fmla="*/ 2607 w 2625"/>
                    <a:gd name="T119" fmla="*/ 90 h 92"/>
                    <a:gd name="T120" fmla="*/ 2595 w 2625"/>
                    <a:gd name="T121" fmla="*/ 5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25" h="92">
                      <a:moveTo>
                        <a:pt x="0" y="90"/>
                      </a:moveTo>
                      <a:lnTo>
                        <a:pt x="0" y="2"/>
                      </a:lnTo>
                      <a:lnTo>
                        <a:pt x="15" y="2"/>
                      </a:lnTo>
                      <a:lnTo>
                        <a:pt x="48" y="61"/>
                      </a:lnTo>
                      <a:lnTo>
                        <a:pt x="48" y="2"/>
                      </a:lnTo>
                      <a:lnTo>
                        <a:pt x="63" y="2"/>
                      </a:lnTo>
                      <a:lnTo>
                        <a:pt x="63" y="90"/>
                      </a:lnTo>
                      <a:lnTo>
                        <a:pt x="47" y="90"/>
                      </a:lnTo>
                      <a:lnTo>
                        <a:pt x="15" y="33"/>
                      </a:lnTo>
                      <a:lnTo>
                        <a:pt x="15" y="90"/>
                      </a:lnTo>
                      <a:lnTo>
                        <a:pt x="0" y="90"/>
                      </a:lnTo>
                      <a:close/>
                      <a:moveTo>
                        <a:pt x="144" y="90"/>
                      </a:moveTo>
                      <a:lnTo>
                        <a:pt x="127" y="90"/>
                      </a:lnTo>
                      <a:lnTo>
                        <a:pt x="120" y="70"/>
                      </a:lnTo>
                      <a:lnTo>
                        <a:pt x="89" y="70"/>
                      </a:lnTo>
                      <a:lnTo>
                        <a:pt x="82" y="90"/>
                      </a:lnTo>
                      <a:lnTo>
                        <a:pt x="65" y="90"/>
                      </a:lnTo>
                      <a:lnTo>
                        <a:pt x="96" y="2"/>
                      </a:lnTo>
                      <a:lnTo>
                        <a:pt x="113" y="2"/>
                      </a:lnTo>
                      <a:lnTo>
                        <a:pt x="144" y="90"/>
                      </a:lnTo>
                      <a:close/>
                      <a:moveTo>
                        <a:pt x="115" y="55"/>
                      </a:moveTo>
                      <a:lnTo>
                        <a:pt x="104" y="22"/>
                      </a:lnTo>
                      <a:lnTo>
                        <a:pt x="94" y="55"/>
                      </a:lnTo>
                      <a:lnTo>
                        <a:pt x="115" y="55"/>
                      </a:lnTo>
                      <a:close/>
                      <a:moveTo>
                        <a:pt x="156" y="90"/>
                      </a:moveTo>
                      <a:lnTo>
                        <a:pt x="156" y="17"/>
                      </a:lnTo>
                      <a:lnTo>
                        <a:pt x="133" y="17"/>
                      </a:lnTo>
                      <a:lnTo>
                        <a:pt x="133" y="2"/>
                      </a:lnTo>
                      <a:lnTo>
                        <a:pt x="196" y="2"/>
                      </a:lnTo>
                      <a:lnTo>
                        <a:pt x="196" y="17"/>
                      </a:lnTo>
                      <a:lnTo>
                        <a:pt x="172" y="17"/>
                      </a:lnTo>
                      <a:lnTo>
                        <a:pt x="172" y="90"/>
                      </a:lnTo>
                      <a:lnTo>
                        <a:pt x="156" y="90"/>
                      </a:lnTo>
                      <a:close/>
                      <a:moveTo>
                        <a:pt x="199" y="90"/>
                      </a:moveTo>
                      <a:lnTo>
                        <a:pt x="199" y="2"/>
                      </a:lnTo>
                      <a:lnTo>
                        <a:pt x="215" y="2"/>
                      </a:lnTo>
                      <a:lnTo>
                        <a:pt x="215" y="90"/>
                      </a:lnTo>
                      <a:lnTo>
                        <a:pt x="199" y="90"/>
                      </a:lnTo>
                      <a:close/>
                      <a:moveTo>
                        <a:pt x="221" y="47"/>
                      </a:moveTo>
                      <a:cubicBezTo>
                        <a:pt x="221" y="38"/>
                        <a:pt x="222" y="30"/>
                        <a:pt x="225" y="24"/>
                      </a:cubicBezTo>
                      <a:cubicBezTo>
                        <a:pt x="226" y="19"/>
                        <a:pt x="229" y="15"/>
                        <a:pt x="232" y="12"/>
                      </a:cubicBezTo>
                      <a:cubicBezTo>
                        <a:pt x="235" y="8"/>
                        <a:pt x="238" y="5"/>
                        <a:pt x="242" y="4"/>
                      </a:cubicBezTo>
                      <a:cubicBezTo>
                        <a:pt x="247" y="1"/>
                        <a:pt x="253" y="0"/>
                        <a:pt x="259" y="0"/>
                      </a:cubicBezTo>
                      <a:cubicBezTo>
                        <a:pt x="271" y="0"/>
                        <a:pt x="280" y="4"/>
                        <a:pt x="287" y="12"/>
                      </a:cubicBezTo>
                      <a:cubicBezTo>
                        <a:pt x="294" y="20"/>
                        <a:pt x="297" y="32"/>
                        <a:pt x="297" y="46"/>
                      </a:cubicBezTo>
                      <a:cubicBezTo>
                        <a:pt x="297" y="61"/>
                        <a:pt x="294" y="72"/>
                        <a:pt x="287" y="80"/>
                      </a:cubicBezTo>
                      <a:cubicBezTo>
                        <a:pt x="280" y="88"/>
                        <a:pt x="271" y="92"/>
                        <a:pt x="259" y="92"/>
                      </a:cubicBezTo>
                      <a:cubicBezTo>
                        <a:pt x="248" y="92"/>
                        <a:pt x="238" y="88"/>
                        <a:pt x="231" y="80"/>
                      </a:cubicBezTo>
                      <a:cubicBezTo>
                        <a:pt x="224" y="72"/>
                        <a:pt x="221" y="61"/>
                        <a:pt x="221" y="47"/>
                      </a:cubicBezTo>
                      <a:close/>
                      <a:moveTo>
                        <a:pt x="237" y="46"/>
                      </a:moveTo>
                      <a:cubicBezTo>
                        <a:pt x="237" y="56"/>
                        <a:pt x="239" y="64"/>
                        <a:pt x="244" y="69"/>
                      </a:cubicBezTo>
                      <a:cubicBezTo>
                        <a:pt x="248" y="74"/>
                        <a:pt x="253" y="77"/>
                        <a:pt x="259" y="77"/>
                      </a:cubicBezTo>
                      <a:cubicBezTo>
                        <a:pt x="266" y="77"/>
                        <a:pt x="271" y="74"/>
                        <a:pt x="275" y="69"/>
                      </a:cubicBezTo>
                      <a:cubicBezTo>
                        <a:pt x="279" y="64"/>
                        <a:pt x="281" y="56"/>
                        <a:pt x="281" y="46"/>
                      </a:cubicBezTo>
                      <a:cubicBezTo>
                        <a:pt x="281" y="36"/>
                        <a:pt x="279" y="28"/>
                        <a:pt x="275" y="23"/>
                      </a:cubicBezTo>
                      <a:cubicBezTo>
                        <a:pt x="271" y="18"/>
                        <a:pt x="266" y="16"/>
                        <a:pt x="259" y="16"/>
                      </a:cubicBezTo>
                      <a:cubicBezTo>
                        <a:pt x="253" y="16"/>
                        <a:pt x="247" y="18"/>
                        <a:pt x="243" y="23"/>
                      </a:cubicBezTo>
                      <a:cubicBezTo>
                        <a:pt x="239" y="28"/>
                        <a:pt x="237" y="36"/>
                        <a:pt x="237" y="46"/>
                      </a:cubicBezTo>
                      <a:close/>
                      <a:moveTo>
                        <a:pt x="304" y="90"/>
                      </a:moveTo>
                      <a:lnTo>
                        <a:pt x="304" y="2"/>
                      </a:lnTo>
                      <a:lnTo>
                        <a:pt x="319" y="2"/>
                      </a:lnTo>
                      <a:lnTo>
                        <a:pt x="352" y="61"/>
                      </a:lnTo>
                      <a:lnTo>
                        <a:pt x="352" y="2"/>
                      </a:lnTo>
                      <a:lnTo>
                        <a:pt x="366" y="2"/>
                      </a:lnTo>
                      <a:lnTo>
                        <a:pt x="366" y="90"/>
                      </a:lnTo>
                      <a:lnTo>
                        <a:pt x="350" y="90"/>
                      </a:lnTo>
                      <a:lnTo>
                        <a:pt x="319" y="33"/>
                      </a:lnTo>
                      <a:lnTo>
                        <a:pt x="319" y="90"/>
                      </a:lnTo>
                      <a:lnTo>
                        <a:pt x="304" y="90"/>
                      </a:lnTo>
                      <a:close/>
                      <a:moveTo>
                        <a:pt x="448" y="90"/>
                      </a:moveTo>
                      <a:lnTo>
                        <a:pt x="431" y="90"/>
                      </a:lnTo>
                      <a:lnTo>
                        <a:pt x="424" y="70"/>
                      </a:lnTo>
                      <a:lnTo>
                        <a:pt x="392" y="70"/>
                      </a:lnTo>
                      <a:lnTo>
                        <a:pt x="386" y="90"/>
                      </a:lnTo>
                      <a:lnTo>
                        <a:pt x="369" y="90"/>
                      </a:lnTo>
                      <a:lnTo>
                        <a:pt x="400" y="2"/>
                      </a:lnTo>
                      <a:lnTo>
                        <a:pt x="417" y="2"/>
                      </a:lnTo>
                      <a:lnTo>
                        <a:pt x="448" y="90"/>
                      </a:lnTo>
                      <a:close/>
                      <a:moveTo>
                        <a:pt x="419" y="55"/>
                      </a:moveTo>
                      <a:lnTo>
                        <a:pt x="408" y="22"/>
                      </a:lnTo>
                      <a:lnTo>
                        <a:pt x="397" y="55"/>
                      </a:lnTo>
                      <a:lnTo>
                        <a:pt x="419" y="55"/>
                      </a:lnTo>
                      <a:close/>
                      <a:moveTo>
                        <a:pt x="451" y="90"/>
                      </a:moveTo>
                      <a:lnTo>
                        <a:pt x="451" y="2"/>
                      </a:lnTo>
                      <a:lnTo>
                        <a:pt x="467" y="2"/>
                      </a:lnTo>
                      <a:lnTo>
                        <a:pt x="467" y="75"/>
                      </a:lnTo>
                      <a:lnTo>
                        <a:pt x="506" y="75"/>
                      </a:lnTo>
                      <a:lnTo>
                        <a:pt x="506" y="90"/>
                      </a:lnTo>
                      <a:lnTo>
                        <a:pt x="451" y="90"/>
                      </a:lnTo>
                      <a:close/>
                      <a:moveTo>
                        <a:pt x="518" y="62"/>
                      </a:moveTo>
                      <a:lnTo>
                        <a:pt x="533" y="60"/>
                      </a:lnTo>
                      <a:cubicBezTo>
                        <a:pt x="534" y="66"/>
                        <a:pt x="536" y="70"/>
                        <a:pt x="539" y="73"/>
                      </a:cubicBezTo>
                      <a:cubicBezTo>
                        <a:pt x="542" y="75"/>
                        <a:pt x="546" y="77"/>
                        <a:pt x="551" y="77"/>
                      </a:cubicBezTo>
                      <a:cubicBezTo>
                        <a:pt x="556" y="77"/>
                        <a:pt x="560" y="76"/>
                        <a:pt x="562" y="73"/>
                      </a:cubicBezTo>
                      <a:cubicBezTo>
                        <a:pt x="565" y="71"/>
                        <a:pt x="566" y="68"/>
                        <a:pt x="566" y="65"/>
                      </a:cubicBezTo>
                      <a:cubicBezTo>
                        <a:pt x="566" y="63"/>
                        <a:pt x="566" y="61"/>
                        <a:pt x="564" y="59"/>
                      </a:cubicBezTo>
                      <a:cubicBezTo>
                        <a:pt x="563" y="58"/>
                        <a:pt x="561" y="57"/>
                        <a:pt x="559" y="55"/>
                      </a:cubicBezTo>
                      <a:cubicBezTo>
                        <a:pt x="557" y="55"/>
                        <a:pt x="553" y="53"/>
                        <a:pt x="546" y="52"/>
                      </a:cubicBezTo>
                      <a:cubicBezTo>
                        <a:pt x="537" y="49"/>
                        <a:pt x="531" y="46"/>
                        <a:pt x="528" y="43"/>
                      </a:cubicBezTo>
                      <a:cubicBezTo>
                        <a:pt x="523" y="38"/>
                        <a:pt x="521" y="32"/>
                        <a:pt x="521" y="25"/>
                      </a:cubicBezTo>
                      <a:cubicBezTo>
                        <a:pt x="521" y="20"/>
                        <a:pt x="522" y="16"/>
                        <a:pt x="524" y="12"/>
                      </a:cubicBezTo>
                      <a:cubicBezTo>
                        <a:pt x="526" y="8"/>
                        <a:pt x="530" y="5"/>
                        <a:pt x="534" y="3"/>
                      </a:cubicBezTo>
                      <a:cubicBezTo>
                        <a:pt x="538" y="1"/>
                        <a:pt x="543" y="0"/>
                        <a:pt x="550" y="0"/>
                      </a:cubicBezTo>
                      <a:cubicBezTo>
                        <a:pt x="559" y="0"/>
                        <a:pt x="567" y="3"/>
                        <a:pt x="572" y="8"/>
                      </a:cubicBezTo>
                      <a:cubicBezTo>
                        <a:pt x="577" y="12"/>
                        <a:pt x="579" y="19"/>
                        <a:pt x="580" y="27"/>
                      </a:cubicBezTo>
                      <a:lnTo>
                        <a:pt x="564" y="28"/>
                      </a:lnTo>
                      <a:cubicBezTo>
                        <a:pt x="563" y="23"/>
                        <a:pt x="562" y="20"/>
                        <a:pt x="559" y="18"/>
                      </a:cubicBezTo>
                      <a:cubicBezTo>
                        <a:pt x="557" y="16"/>
                        <a:pt x="554" y="15"/>
                        <a:pt x="549" y="15"/>
                      </a:cubicBezTo>
                      <a:cubicBezTo>
                        <a:pt x="545" y="15"/>
                        <a:pt x="541" y="16"/>
                        <a:pt x="539" y="18"/>
                      </a:cubicBezTo>
                      <a:cubicBezTo>
                        <a:pt x="537" y="20"/>
                        <a:pt x="536" y="21"/>
                        <a:pt x="536" y="24"/>
                      </a:cubicBezTo>
                      <a:cubicBezTo>
                        <a:pt x="536" y="26"/>
                        <a:pt x="537" y="28"/>
                        <a:pt x="538" y="29"/>
                      </a:cubicBezTo>
                      <a:cubicBezTo>
                        <a:pt x="540" y="31"/>
                        <a:pt x="545" y="33"/>
                        <a:pt x="553" y="35"/>
                      </a:cubicBezTo>
                      <a:cubicBezTo>
                        <a:pt x="561" y="37"/>
                        <a:pt x="566" y="39"/>
                        <a:pt x="570" y="41"/>
                      </a:cubicBezTo>
                      <a:cubicBezTo>
                        <a:pt x="574" y="44"/>
                        <a:pt x="577" y="47"/>
                        <a:pt x="579" y="50"/>
                      </a:cubicBezTo>
                      <a:cubicBezTo>
                        <a:pt x="581" y="54"/>
                        <a:pt x="582" y="59"/>
                        <a:pt x="582" y="65"/>
                      </a:cubicBezTo>
                      <a:cubicBezTo>
                        <a:pt x="582" y="70"/>
                        <a:pt x="581" y="74"/>
                        <a:pt x="578" y="79"/>
                      </a:cubicBezTo>
                      <a:cubicBezTo>
                        <a:pt x="576" y="83"/>
                        <a:pt x="572" y="87"/>
                        <a:pt x="568" y="89"/>
                      </a:cubicBezTo>
                      <a:cubicBezTo>
                        <a:pt x="563" y="91"/>
                        <a:pt x="557" y="92"/>
                        <a:pt x="550" y="92"/>
                      </a:cubicBezTo>
                      <a:cubicBezTo>
                        <a:pt x="540" y="92"/>
                        <a:pt x="533" y="89"/>
                        <a:pt x="527" y="84"/>
                      </a:cubicBezTo>
                      <a:cubicBezTo>
                        <a:pt x="522" y="79"/>
                        <a:pt x="519" y="71"/>
                        <a:pt x="518" y="62"/>
                      </a:cubicBezTo>
                      <a:close/>
                      <a:moveTo>
                        <a:pt x="589" y="2"/>
                      </a:moveTo>
                      <a:lnTo>
                        <a:pt x="605" y="2"/>
                      </a:lnTo>
                      <a:lnTo>
                        <a:pt x="605" y="50"/>
                      </a:lnTo>
                      <a:cubicBezTo>
                        <a:pt x="605" y="57"/>
                        <a:pt x="605" y="62"/>
                        <a:pt x="606" y="65"/>
                      </a:cubicBezTo>
                      <a:cubicBezTo>
                        <a:pt x="606" y="68"/>
                        <a:pt x="608" y="71"/>
                        <a:pt x="611" y="73"/>
                      </a:cubicBezTo>
                      <a:cubicBezTo>
                        <a:pt x="613" y="76"/>
                        <a:pt x="617" y="77"/>
                        <a:pt x="621" y="77"/>
                      </a:cubicBezTo>
                      <a:cubicBezTo>
                        <a:pt x="626" y="77"/>
                        <a:pt x="629" y="76"/>
                        <a:pt x="631" y="74"/>
                      </a:cubicBezTo>
                      <a:cubicBezTo>
                        <a:pt x="634" y="71"/>
                        <a:pt x="635" y="69"/>
                        <a:pt x="635" y="66"/>
                      </a:cubicBezTo>
                      <a:cubicBezTo>
                        <a:pt x="636" y="63"/>
                        <a:pt x="636" y="58"/>
                        <a:pt x="636" y="51"/>
                      </a:cubicBezTo>
                      <a:lnTo>
                        <a:pt x="636" y="2"/>
                      </a:lnTo>
                      <a:lnTo>
                        <a:pt x="652" y="2"/>
                      </a:lnTo>
                      <a:lnTo>
                        <a:pt x="652" y="48"/>
                      </a:lnTo>
                      <a:cubicBezTo>
                        <a:pt x="652" y="59"/>
                        <a:pt x="652" y="66"/>
                        <a:pt x="651" y="71"/>
                      </a:cubicBezTo>
                      <a:cubicBezTo>
                        <a:pt x="650" y="75"/>
                        <a:pt x="648" y="79"/>
                        <a:pt x="646" y="82"/>
                      </a:cubicBezTo>
                      <a:cubicBezTo>
                        <a:pt x="644" y="85"/>
                        <a:pt x="641" y="87"/>
                        <a:pt x="637" y="89"/>
                      </a:cubicBezTo>
                      <a:cubicBezTo>
                        <a:pt x="633" y="91"/>
                        <a:pt x="628" y="92"/>
                        <a:pt x="622" y="92"/>
                      </a:cubicBezTo>
                      <a:cubicBezTo>
                        <a:pt x="614" y="92"/>
                        <a:pt x="608" y="91"/>
                        <a:pt x="604" y="89"/>
                      </a:cubicBezTo>
                      <a:cubicBezTo>
                        <a:pt x="601" y="87"/>
                        <a:pt x="597" y="84"/>
                        <a:pt x="595" y="81"/>
                      </a:cubicBezTo>
                      <a:cubicBezTo>
                        <a:pt x="593" y="78"/>
                        <a:pt x="591" y="75"/>
                        <a:pt x="591" y="72"/>
                      </a:cubicBezTo>
                      <a:cubicBezTo>
                        <a:pt x="590" y="66"/>
                        <a:pt x="589" y="59"/>
                        <a:pt x="589" y="49"/>
                      </a:cubicBezTo>
                      <a:lnTo>
                        <a:pt x="589" y="2"/>
                      </a:lnTo>
                      <a:close/>
                      <a:moveTo>
                        <a:pt x="663" y="90"/>
                      </a:moveTo>
                      <a:lnTo>
                        <a:pt x="663" y="2"/>
                      </a:lnTo>
                      <a:lnTo>
                        <a:pt x="688" y="2"/>
                      </a:lnTo>
                      <a:cubicBezTo>
                        <a:pt x="698" y="2"/>
                        <a:pt x="704" y="2"/>
                        <a:pt x="707" y="3"/>
                      </a:cubicBezTo>
                      <a:cubicBezTo>
                        <a:pt x="712" y="4"/>
                        <a:pt x="715" y="7"/>
                        <a:pt x="719" y="12"/>
                      </a:cubicBezTo>
                      <a:cubicBezTo>
                        <a:pt x="722" y="16"/>
                        <a:pt x="723" y="22"/>
                        <a:pt x="723" y="29"/>
                      </a:cubicBezTo>
                      <a:cubicBezTo>
                        <a:pt x="723" y="34"/>
                        <a:pt x="722" y="39"/>
                        <a:pt x="720" y="43"/>
                      </a:cubicBezTo>
                      <a:cubicBezTo>
                        <a:pt x="719" y="46"/>
                        <a:pt x="716" y="49"/>
                        <a:pt x="714" y="51"/>
                      </a:cubicBezTo>
                      <a:cubicBezTo>
                        <a:pt x="711" y="54"/>
                        <a:pt x="708" y="55"/>
                        <a:pt x="706" y="56"/>
                      </a:cubicBezTo>
                      <a:cubicBezTo>
                        <a:pt x="702" y="57"/>
                        <a:pt x="696" y="57"/>
                        <a:pt x="689" y="57"/>
                      </a:cubicBezTo>
                      <a:lnTo>
                        <a:pt x="679" y="57"/>
                      </a:lnTo>
                      <a:lnTo>
                        <a:pt x="679" y="90"/>
                      </a:lnTo>
                      <a:lnTo>
                        <a:pt x="663" y="90"/>
                      </a:lnTo>
                      <a:close/>
                      <a:moveTo>
                        <a:pt x="679" y="17"/>
                      </a:moveTo>
                      <a:lnTo>
                        <a:pt x="679" y="42"/>
                      </a:lnTo>
                      <a:lnTo>
                        <a:pt x="687" y="42"/>
                      </a:lnTo>
                      <a:cubicBezTo>
                        <a:pt x="694" y="42"/>
                        <a:pt x="698" y="41"/>
                        <a:pt x="700" y="40"/>
                      </a:cubicBezTo>
                      <a:cubicBezTo>
                        <a:pt x="702" y="40"/>
                        <a:pt x="704" y="38"/>
                        <a:pt x="705" y="36"/>
                      </a:cubicBezTo>
                      <a:cubicBezTo>
                        <a:pt x="706" y="34"/>
                        <a:pt x="707" y="32"/>
                        <a:pt x="707" y="29"/>
                      </a:cubicBezTo>
                      <a:cubicBezTo>
                        <a:pt x="707" y="26"/>
                        <a:pt x="706" y="23"/>
                        <a:pt x="704" y="21"/>
                      </a:cubicBezTo>
                      <a:cubicBezTo>
                        <a:pt x="702" y="19"/>
                        <a:pt x="700" y="18"/>
                        <a:pt x="698" y="17"/>
                      </a:cubicBezTo>
                      <a:cubicBezTo>
                        <a:pt x="696" y="17"/>
                        <a:pt x="692" y="17"/>
                        <a:pt x="686" y="17"/>
                      </a:cubicBezTo>
                      <a:lnTo>
                        <a:pt x="679" y="17"/>
                      </a:lnTo>
                      <a:close/>
                      <a:moveTo>
                        <a:pt x="730" y="90"/>
                      </a:moveTo>
                      <a:lnTo>
                        <a:pt x="730" y="2"/>
                      </a:lnTo>
                      <a:lnTo>
                        <a:pt x="788" y="2"/>
                      </a:lnTo>
                      <a:lnTo>
                        <a:pt x="788" y="17"/>
                      </a:lnTo>
                      <a:lnTo>
                        <a:pt x="746" y="17"/>
                      </a:lnTo>
                      <a:lnTo>
                        <a:pt x="746" y="36"/>
                      </a:lnTo>
                      <a:lnTo>
                        <a:pt x="786" y="36"/>
                      </a:lnTo>
                      <a:lnTo>
                        <a:pt x="786" y="51"/>
                      </a:lnTo>
                      <a:lnTo>
                        <a:pt x="746" y="51"/>
                      </a:lnTo>
                      <a:lnTo>
                        <a:pt x="746" y="75"/>
                      </a:lnTo>
                      <a:lnTo>
                        <a:pt x="790" y="75"/>
                      </a:lnTo>
                      <a:lnTo>
                        <a:pt x="790" y="90"/>
                      </a:lnTo>
                      <a:lnTo>
                        <a:pt x="730" y="90"/>
                      </a:lnTo>
                      <a:close/>
                      <a:moveTo>
                        <a:pt x="797" y="90"/>
                      </a:moveTo>
                      <a:lnTo>
                        <a:pt x="797" y="2"/>
                      </a:lnTo>
                      <a:lnTo>
                        <a:pt x="831" y="2"/>
                      </a:lnTo>
                      <a:cubicBezTo>
                        <a:pt x="839" y="2"/>
                        <a:pt x="845" y="3"/>
                        <a:pt x="849" y="4"/>
                      </a:cubicBezTo>
                      <a:cubicBezTo>
                        <a:pt x="853" y="6"/>
                        <a:pt x="856" y="9"/>
                        <a:pt x="858" y="13"/>
                      </a:cubicBezTo>
                      <a:cubicBezTo>
                        <a:pt x="861" y="17"/>
                        <a:pt x="862" y="21"/>
                        <a:pt x="862" y="27"/>
                      </a:cubicBezTo>
                      <a:cubicBezTo>
                        <a:pt x="862" y="33"/>
                        <a:pt x="860" y="39"/>
                        <a:pt x="857" y="43"/>
                      </a:cubicBezTo>
                      <a:cubicBezTo>
                        <a:pt x="853" y="47"/>
                        <a:pt x="848" y="50"/>
                        <a:pt x="841" y="51"/>
                      </a:cubicBezTo>
                      <a:cubicBezTo>
                        <a:pt x="845" y="54"/>
                        <a:pt x="847" y="56"/>
                        <a:pt x="850" y="59"/>
                      </a:cubicBezTo>
                      <a:cubicBezTo>
                        <a:pt x="852" y="61"/>
                        <a:pt x="855" y="66"/>
                        <a:pt x="859" y="73"/>
                      </a:cubicBezTo>
                      <a:lnTo>
                        <a:pt x="868" y="90"/>
                      </a:lnTo>
                      <a:lnTo>
                        <a:pt x="849" y="90"/>
                      </a:lnTo>
                      <a:lnTo>
                        <a:pt x="838" y="71"/>
                      </a:lnTo>
                      <a:cubicBezTo>
                        <a:pt x="834" y="64"/>
                        <a:pt x="831" y="60"/>
                        <a:pt x="829" y="58"/>
                      </a:cubicBezTo>
                      <a:cubicBezTo>
                        <a:pt x="828" y="56"/>
                        <a:pt x="826" y="55"/>
                        <a:pt x="825" y="54"/>
                      </a:cubicBezTo>
                      <a:cubicBezTo>
                        <a:pt x="823" y="54"/>
                        <a:pt x="820" y="53"/>
                        <a:pt x="817" y="53"/>
                      </a:cubicBezTo>
                      <a:lnTo>
                        <a:pt x="813" y="53"/>
                      </a:lnTo>
                      <a:lnTo>
                        <a:pt x="813" y="90"/>
                      </a:lnTo>
                      <a:lnTo>
                        <a:pt x="797" y="90"/>
                      </a:lnTo>
                      <a:close/>
                      <a:moveTo>
                        <a:pt x="813" y="39"/>
                      </a:moveTo>
                      <a:lnTo>
                        <a:pt x="825" y="39"/>
                      </a:lnTo>
                      <a:cubicBezTo>
                        <a:pt x="833" y="39"/>
                        <a:pt x="838" y="39"/>
                        <a:pt x="839" y="38"/>
                      </a:cubicBezTo>
                      <a:cubicBezTo>
                        <a:pt x="841" y="37"/>
                        <a:pt x="843" y="36"/>
                        <a:pt x="844" y="34"/>
                      </a:cubicBezTo>
                      <a:cubicBezTo>
                        <a:pt x="845" y="33"/>
                        <a:pt x="846" y="30"/>
                        <a:pt x="846" y="28"/>
                      </a:cubicBezTo>
                      <a:cubicBezTo>
                        <a:pt x="846" y="25"/>
                        <a:pt x="845" y="22"/>
                        <a:pt x="843" y="21"/>
                      </a:cubicBezTo>
                      <a:cubicBezTo>
                        <a:pt x="842" y="19"/>
                        <a:pt x="840" y="18"/>
                        <a:pt x="837" y="17"/>
                      </a:cubicBezTo>
                      <a:cubicBezTo>
                        <a:pt x="836" y="17"/>
                        <a:pt x="832" y="17"/>
                        <a:pt x="826" y="17"/>
                      </a:cubicBezTo>
                      <a:lnTo>
                        <a:pt x="813" y="17"/>
                      </a:lnTo>
                      <a:lnTo>
                        <a:pt x="813" y="39"/>
                      </a:lnTo>
                      <a:close/>
                      <a:moveTo>
                        <a:pt x="921" y="58"/>
                      </a:moveTo>
                      <a:lnTo>
                        <a:pt x="937" y="63"/>
                      </a:lnTo>
                      <a:cubicBezTo>
                        <a:pt x="934" y="73"/>
                        <a:pt x="930" y="80"/>
                        <a:pt x="925" y="85"/>
                      </a:cubicBezTo>
                      <a:cubicBezTo>
                        <a:pt x="919" y="90"/>
                        <a:pt x="912" y="92"/>
                        <a:pt x="904" y="92"/>
                      </a:cubicBezTo>
                      <a:cubicBezTo>
                        <a:pt x="893" y="92"/>
                        <a:pt x="885" y="88"/>
                        <a:pt x="878" y="80"/>
                      </a:cubicBezTo>
                      <a:cubicBezTo>
                        <a:pt x="871" y="72"/>
                        <a:pt x="868" y="61"/>
                        <a:pt x="868" y="47"/>
                      </a:cubicBezTo>
                      <a:cubicBezTo>
                        <a:pt x="868" y="32"/>
                        <a:pt x="871" y="21"/>
                        <a:pt x="878" y="12"/>
                      </a:cubicBezTo>
                      <a:cubicBezTo>
                        <a:pt x="885" y="4"/>
                        <a:pt x="894" y="0"/>
                        <a:pt x="905" y="0"/>
                      </a:cubicBezTo>
                      <a:cubicBezTo>
                        <a:pt x="915" y="0"/>
                        <a:pt x="922" y="3"/>
                        <a:pt x="928" y="10"/>
                      </a:cubicBezTo>
                      <a:cubicBezTo>
                        <a:pt x="932" y="14"/>
                        <a:pt x="935" y="19"/>
                        <a:pt x="936" y="26"/>
                      </a:cubicBezTo>
                      <a:lnTo>
                        <a:pt x="921" y="30"/>
                      </a:lnTo>
                      <a:cubicBezTo>
                        <a:pt x="920" y="26"/>
                        <a:pt x="918" y="22"/>
                        <a:pt x="915" y="19"/>
                      </a:cubicBezTo>
                      <a:cubicBezTo>
                        <a:pt x="912" y="17"/>
                        <a:pt x="908" y="16"/>
                        <a:pt x="904" y="16"/>
                      </a:cubicBezTo>
                      <a:cubicBezTo>
                        <a:pt x="898" y="16"/>
                        <a:pt x="894" y="18"/>
                        <a:pt x="890" y="23"/>
                      </a:cubicBezTo>
                      <a:cubicBezTo>
                        <a:pt x="886" y="27"/>
                        <a:pt x="884" y="35"/>
                        <a:pt x="884" y="46"/>
                      </a:cubicBezTo>
                      <a:cubicBezTo>
                        <a:pt x="884" y="57"/>
                        <a:pt x="886" y="65"/>
                        <a:pt x="890" y="69"/>
                      </a:cubicBezTo>
                      <a:cubicBezTo>
                        <a:pt x="893" y="74"/>
                        <a:pt x="898" y="77"/>
                        <a:pt x="904" y="77"/>
                      </a:cubicBezTo>
                      <a:cubicBezTo>
                        <a:pt x="908" y="77"/>
                        <a:pt x="912" y="75"/>
                        <a:pt x="915" y="72"/>
                      </a:cubicBezTo>
                      <a:cubicBezTo>
                        <a:pt x="918" y="69"/>
                        <a:pt x="920" y="64"/>
                        <a:pt x="921" y="58"/>
                      </a:cubicBezTo>
                      <a:close/>
                      <a:moveTo>
                        <a:pt x="941" y="47"/>
                      </a:moveTo>
                      <a:cubicBezTo>
                        <a:pt x="941" y="38"/>
                        <a:pt x="942" y="30"/>
                        <a:pt x="945" y="24"/>
                      </a:cubicBezTo>
                      <a:cubicBezTo>
                        <a:pt x="946" y="19"/>
                        <a:pt x="949" y="15"/>
                        <a:pt x="952" y="12"/>
                      </a:cubicBezTo>
                      <a:cubicBezTo>
                        <a:pt x="955" y="8"/>
                        <a:pt x="958" y="5"/>
                        <a:pt x="962" y="4"/>
                      </a:cubicBezTo>
                      <a:cubicBezTo>
                        <a:pt x="967" y="1"/>
                        <a:pt x="973" y="0"/>
                        <a:pt x="979" y="0"/>
                      </a:cubicBezTo>
                      <a:cubicBezTo>
                        <a:pt x="991" y="0"/>
                        <a:pt x="1000" y="4"/>
                        <a:pt x="1007" y="12"/>
                      </a:cubicBezTo>
                      <a:cubicBezTo>
                        <a:pt x="1014" y="20"/>
                        <a:pt x="1017" y="32"/>
                        <a:pt x="1017" y="46"/>
                      </a:cubicBezTo>
                      <a:cubicBezTo>
                        <a:pt x="1017" y="61"/>
                        <a:pt x="1014" y="72"/>
                        <a:pt x="1007" y="80"/>
                      </a:cubicBezTo>
                      <a:cubicBezTo>
                        <a:pt x="1000" y="88"/>
                        <a:pt x="991" y="92"/>
                        <a:pt x="979" y="92"/>
                      </a:cubicBezTo>
                      <a:cubicBezTo>
                        <a:pt x="968" y="92"/>
                        <a:pt x="958" y="88"/>
                        <a:pt x="951" y="80"/>
                      </a:cubicBezTo>
                      <a:cubicBezTo>
                        <a:pt x="944" y="72"/>
                        <a:pt x="941" y="61"/>
                        <a:pt x="941" y="47"/>
                      </a:cubicBezTo>
                      <a:close/>
                      <a:moveTo>
                        <a:pt x="957" y="46"/>
                      </a:moveTo>
                      <a:cubicBezTo>
                        <a:pt x="957" y="56"/>
                        <a:pt x="959" y="64"/>
                        <a:pt x="964" y="69"/>
                      </a:cubicBezTo>
                      <a:cubicBezTo>
                        <a:pt x="968" y="74"/>
                        <a:pt x="973" y="77"/>
                        <a:pt x="979" y="77"/>
                      </a:cubicBezTo>
                      <a:cubicBezTo>
                        <a:pt x="986" y="77"/>
                        <a:pt x="991" y="74"/>
                        <a:pt x="995" y="69"/>
                      </a:cubicBezTo>
                      <a:cubicBezTo>
                        <a:pt x="999" y="64"/>
                        <a:pt x="1001" y="56"/>
                        <a:pt x="1001" y="46"/>
                      </a:cubicBezTo>
                      <a:cubicBezTo>
                        <a:pt x="1001" y="36"/>
                        <a:pt x="999" y="28"/>
                        <a:pt x="995" y="23"/>
                      </a:cubicBezTo>
                      <a:cubicBezTo>
                        <a:pt x="991" y="18"/>
                        <a:pt x="986" y="16"/>
                        <a:pt x="979" y="16"/>
                      </a:cubicBezTo>
                      <a:cubicBezTo>
                        <a:pt x="973" y="16"/>
                        <a:pt x="967" y="18"/>
                        <a:pt x="963" y="23"/>
                      </a:cubicBezTo>
                      <a:cubicBezTo>
                        <a:pt x="959" y="28"/>
                        <a:pt x="957" y="36"/>
                        <a:pt x="957" y="46"/>
                      </a:cubicBezTo>
                      <a:close/>
                      <a:moveTo>
                        <a:pt x="1024" y="90"/>
                      </a:moveTo>
                      <a:lnTo>
                        <a:pt x="1024" y="2"/>
                      </a:lnTo>
                      <a:lnTo>
                        <a:pt x="1047" y="2"/>
                      </a:lnTo>
                      <a:lnTo>
                        <a:pt x="1062" y="62"/>
                      </a:lnTo>
                      <a:lnTo>
                        <a:pt x="1076" y="2"/>
                      </a:lnTo>
                      <a:lnTo>
                        <a:pt x="1100" y="2"/>
                      </a:lnTo>
                      <a:lnTo>
                        <a:pt x="1100" y="90"/>
                      </a:lnTo>
                      <a:lnTo>
                        <a:pt x="1085" y="90"/>
                      </a:lnTo>
                      <a:lnTo>
                        <a:pt x="1085" y="21"/>
                      </a:lnTo>
                      <a:lnTo>
                        <a:pt x="1069" y="90"/>
                      </a:lnTo>
                      <a:lnTo>
                        <a:pt x="1054" y="90"/>
                      </a:lnTo>
                      <a:lnTo>
                        <a:pt x="1038" y="21"/>
                      </a:lnTo>
                      <a:lnTo>
                        <a:pt x="1038" y="90"/>
                      </a:lnTo>
                      <a:lnTo>
                        <a:pt x="1024" y="90"/>
                      </a:lnTo>
                      <a:close/>
                      <a:moveTo>
                        <a:pt x="1109" y="90"/>
                      </a:moveTo>
                      <a:lnTo>
                        <a:pt x="1109" y="2"/>
                      </a:lnTo>
                      <a:lnTo>
                        <a:pt x="1135" y="2"/>
                      </a:lnTo>
                      <a:cubicBezTo>
                        <a:pt x="1145" y="2"/>
                        <a:pt x="1151" y="2"/>
                        <a:pt x="1154" y="3"/>
                      </a:cubicBezTo>
                      <a:cubicBezTo>
                        <a:pt x="1158" y="4"/>
                        <a:pt x="1162" y="7"/>
                        <a:pt x="1165" y="12"/>
                      </a:cubicBezTo>
                      <a:cubicBezTo>
                        <a:pt x="1168" y="16"/>
                        <a:pt x="1170" y="22"/>
                        <a:pt x="1170" y="29"/>
                      </a:cubicBezTo>
                      <a:cubicBezTo>
                        <a:pt x="1170" y="34"/>
                        <a:pt x="1169" y="39"/>
                        <a:pt x="1167" y="43"/>
                      </a:cubicBezTo>
                      <a:cubicBezTo>
                        <a:pt x="1165" y="46"/>
                        <a:pt x="1163" y="49"/>
                        <a:pt x="1160" y="51"/>
                      </a:cubicBezTo>
                      <a:cubicBezTo>
                        <a:pt x="1158" y="54"/>
                        <a:pt x="1155" y="55"/>
                        <a:pt x="1152" y="56"/>
                      </a:cubicBezTo>
                      <a:cubicBezTo>
                        <a:pt x="1148" y="57"/>
                        <a:pt x="1143" y="57"/>
                        <a:pt x="1136" y="57"/>
                      </a:cubicBezTo>
                      <a:lnTo>
                        <a:pt x="1125" y="57"/>
                      </a:lnTo>
                      <a:lnTo>
                        <a:pt x="1125" y="90"/>
                      </a:lnTo>
                      <a:lnTo>
                        <a:pt x="1109" y="90"/>
                      </a:lnTo>
                      <a:close/>
                      <a:moveTo>
                        <a:pt x="1125" y="17"/>
                      </a:moveTo>
                      <a:lnTo>
                        <a:pt x="1125" y="42"/>
                      </a:lnTo>
                      <a:lnTo>
                        <a:pt x="1134" y="42"/>
                      </a:lnTo>
                      <a:cubicBezTo>
                        <a:pt x="1140" y="42"/>
                        <a:pt x="1144" y="41"/>
                        <a:pt x="1147" y="40"/>
                      </a:cubicBezTo>
                      <a:cubicBezTo>
                        <a:pt x="1149" y="40"/>
                        <a:pt x="1150" y="38"/>
                        <a:pt x="1152" y="36"/>
                      </a:cubicBezTo>
                      <a:cubicBezTo>
                        <a:pt x="1153" y="34"/>
                        <a:pt x="1153" y="32"/>
                        <a:pt x="1153" y="29"/>
                      </a:cubicBezTo>
                      <a:cubicBezTo>
                        <a:pt x="1153" y="26"/>
                        <a:pt x="1153" y="23"/>
                        <a:pt x="1151" y="21"/>
                      </a:cubicBezTo>
                      <a:cubicBezTo>
                        <a:pt x="1149" y="19"/>
                        <a:pt x="1147" y="18"/>
                        <a:pt x="1144" y="17"/>
                      </a:cubicBezTo>
                      <a:cubicBezTo>
                        <a:pt x="1143" y="17"/>
                        <a:pt x="1139" y="17"/>
                        <a:pt x="1133" y="17"/>
                      </a:cubicBezTo>
                      <a:lnTo>
                        <a:pt x="1125" y="17"/>
                      </a:lnTo>
                      <a:close/>
                      <a:moveTo>
                        <a:pt x="1177" y="2"/>
                      </a:moveTo>
                      <a:lnTo>
                        <a:pt x="1193" y="2"/>
                      </a:lnTo>
                      <a:lnTo>
                        <a:pt x="1193" y="50"/>
                      </a:lnTo>
                      <a:cubicBezTo>
                        <a:pt x="1193" y="57"/>
                        <a:pt x="1193" y="62"/>
                        <a:pt x="1193" y="65"/>
                      </a:cubicBezTo>
                      <a:cubicBezTo>
                        <a:pt x="1194" y="68"/>
                        <a:pt x="1195" y="71"/>
                        <a:pt x="1198" y="73"/>
                      </a:cubicBezTo>
                      <a:cubicBezTo>
                        <a:pt x="1201" y="76"/>
                        <a:pt x="1204" y="77"/>
                        <a:pt x="1209" y="77"/>
                      </a:cubicBezTo>
                      <a:cubicBezTo>
                        <a:pt x="1213" y="77"/>
                        <a:pt x="1216" y="76"/>
                        <a:pt x="1219" y="74"/>
                      </a:cubicBezTo>
                      <a:cubicBezTo>
                        <a:pt x="1221" y="71"/>
                        <a:pt x="1222" y="69"/>
                        <a:pt x="1223" y="66"/>
                      </a:cubicBezTo>
                      <a:cubicBezTo>
                        <a:pt x="1223" y="63"/>
                        <a:pt x="1224" y="58"/>
                        <a:pt x="1224" y="51"/>
                      </a:cubicBezTo>
                      <a:lnTo>
                        <a:pt x="1224" y="2"/>
                      </a:lnTo>
                      <a:lnTo>
                        <a:pt x="1239" y="2"/>
                      </a:lnTo>
                      <a:lnTo>
                        <a:pt x="1239" y="48"/>
                      </a:lnTo>
                      <a:cubicBezTo>
                        <a:pt x="1239" y="59"/>
                        <a:pt x="1239" y="66"/>
                        <a:pt x="1238" y="71"/>
                      </a:cubicBezTo>
                      <a:cubicBezTo>
                        <a:pt x="1237" y="75"/>
                        <a:pt x="1236" y="79"/>
                        <a:pt x="1233" y="82"/>
                      </a:cubicBezTo>
                      <a:cubicBezTo>
                        <a:pt x="1231" y="85"/>
                        <a:pt x="1228" y="87"/>
                        <a:pt x="1224" y="89"/>
                      </a:cubicBezTo>
                      <a:cubicBezTo>
                        <a:pt x="1220" y="91"/>
                        <a:pt x="1215" y="92"/>
                        <a:pt x="1209" y="92"/>
                      </a:cubicBezTo>
                      <a:cubicBezTo>
                        <a:pt x="1201" y="92"/>
                        <a:pt x="1196" y="91"/>
                        <a:pt x="1192" y="89"/>
                      </a:cubicBezTo>
                      <a:cubicBezTo>
                        <a:pt x="1188" y="87"/>
                        <a:pt x="1185" y="84"/>
                        <a:pt x="1183" y="81"/>
                      </a:cubicBezTo>
                      <a:cubicBezTo>
                        <a:pt x="1180" y="78"/>
                        <a:pt x="1179" y="75"/>
                        <a:pt x="1178" y="72"/>
                      </a:cubicBezTo>
                      <a:cubicBezTo>
                        <a:pt x="1177" y="66"/>
                        <a:pt x="1177" y="59"/>
                        <a:pt x="1177" y="49"/>
                      </a:cubicBezTo>
                      <a:lnTo>
                        <a:pt x="1177" y="2"/>
                      </a:lnTo>
                      <a:close/>
                      <a:moveTo>
                        <a:pt x="1268" y="90"/>
                      </a:moveTo>
                      <a:lnTo>
                        <a:pt x="1268" y="17"/>
                      </a:lnTo>
                      <a:lnTo>
                        <a:pt x="1244" y="17"/>
                      </a:lnTo>
                      <a:lnTo>
                        <a:pt x="1244" y="2"/>
                      </a:lnTo>
                      <a:lnTo>
                        <a:pt x="1307" y="2"/>
                      </a:lnTo>
                      <a:lnTo>
                        <a:pt x="1307" y="17"/>
                      </a:lnTo>
                      <a:lnTo>
                        <a:pt x="1284" y="17"/>
                      </a:lnTo>
                      <a:lnTo>
                        <a:pt x="1284" y="90"/>
                      </a:lnTo>
                      <a:lnTo>
                        <a:pt x="1268" y="90"/>
                      </a:lnTo>
                      <a:close/>
                      <a:moveTo>
                        <a:pt x="1311" y="90"/>
                      </a:moveTo>
                      <a:lnTo>
                        <a:pt x="1311" y="2"/>
                      </a:lnTo>
                      <a:lnTo>
                        <a:pt x="1327" y="2"/>
                      </a:lnTo>
                      <a:lnTo>
                        <a:pt x="1327" y="90"/>
                      </a:lnTo>
                      <a:lnTo>
                        <a:pt x="1311" y="90"/>
                      </a:lnTo>
                      <a:close/>
                      <a:moveTo>
                        <a:pt x="1336" y="90"/>
                      </a:moveTo>
                      <a:lnTo>
                        <a:pt x="1336" y="2"/>
                      </a:lnTo>
                      <a:lnTo>
                        <a:pt x="1351" y="2"/>
                      </a:lnTo>
                      <a:lnTo>
                        <a:pt x="1384" y="61"/>
                      </a:lnTo>
                      <a:lnTo>
                        <a:pt x="1384" y="2"/>
                      </a:lnTo>
                      <a:lnTo>
                        <a:pt x="1398" y="2"/>
                      </a:lnTo>
                      <a:lnTo>
                        <a:pt x="1398" y="90"/>
                      </a:lnTo>
                      <a:lnTo>
                        <a:pt x="1383" y="90"/>
                      </a:lnTo>
                      <a:lnTo>
                        <a:pt x="1351" y="33"/>
                      </a:lnTo>
                      <a:lnTo>
                        <a:pt x="1351" y="90"/>
                      </a:lnTo>
                      <a:lnTo>
                        <a:pt x="1336" y="90"/>
                      </a:lnTo>
                      <a:close/>
                      <a:moveTo>
                        <a:pt x="1446" y="58"/>
                      </a:moveTo>
                      <a:lnTo>
                        <a:pt x="1446" y="43"/>
                      </a:lnTo>
                      <a:lnTo>
                        <a:pt x="1480" y="43"/>
                      </a:lnTo>
                      <a:lnTo>
                        <a:pt x="1480" y="78"/>
                      </a:lnTo>
                      <a:cubicBezTo>
                        <a:pt x="1477" y="82"/>
                        <a:pt x="1472" y="85"/>
                        <a:pt x="1466" y="88"/>
                      </a:cubicBezTo>
                      <a:cubicBezTo>
                        <a:pt x="1459" y="91"/>
                        <a:pt x="1453" y="92"/>
                        <a:pt x="1446" y="92"/>
                      </a:cubicBezTo>
                      <a:cubicBezTo>
                        <a:pt x="1438" y="92"/>
                        <a:pt x="1431" y="90"/>
                        <a:pt x="1425" y="86"/>
                      </a:cubicBezTo>
                      <a:cubicBezTo>
                        <a:pt x="1419" y="82"/>
                        <a:pt x="1414" y="77"/>
                        <a:pt x="1411" y="69"/>
                      </a:cubicBezTo>
                      <a:cubicBezTo>
                        <a:pt x="1408" y="62"/>
                        <a:pt x="1406" y="54"/>
                        <a:pt x="1406" y="46"/>
                      </a:cubicBezTo>
                      <a:cubicBezTo>
                        <a:pt x="1406" y="37"/>
                        <a:pt x="1408" y="28"/>
                        <a:pt x="1412" y="21"/>
                      </a:cubicBezTo>
                      <a:cubicBezTo>
                        <a:pt x="1415" y="14"/>
                        <a:pt x="1420" y="8"/>
                        <a:pt x="1427" y="5"/>
                      </a:cubicBezTo>
                      <a:cubicBezTo>
                        <a:pt x="1432" y="2"/>
                        <a:pt x="1438" y="0"/>
                        <a:pt x="1446" y="0"/>
                      </a:cubicBezTo>
                      <a:cubicBezTo>
                        <a:pt x="1455" y="0"/>
                        <a:pt x="1463" y="3"/>
                        <a:pt x="1469" y="7"/>
                      </a:cubicBezTo>
                      <a:cubicBezTo>
                        <a:pt x="1474" y="12"/>
                        <a:pt x="1478" y="18"/>
                        <a:pt x="1479" y="26"/>
                      </a:cubicBezTo>
                      <a:lnTo>
                        <a:pt x="1463" y="30"/>
                      </a:lnTo>
                      <a:cubicBezTo>
                        <a:pt x="1462" y="25"/>
                        <a:pt x="1460" y="22"/>
                        <a:pt x="1457" y="19"/>
                      </a:cubicBezTo>
                      <a:cubicBezTo>
                        <a:pt x="1454" y="17"/>
                        <a:pt x="1450" y="16"/>
                        <a:pt x="1446" y="16"/>
                      </a:cubicBezTo>
                      <a:cubicBezTo>
                        <a:pt x="1439" y="16"/>
                        <a:pt x="1433" y="18"/>
                        <a:pt x="1429" y="23"/>
                      </a:cubicBezTo>
                      <a:cubicBezTo>
                        <a:pt x="1425" y="28"/>
                        <a:pt x="1423" y="35"/>
                        <a:pt x="1423" y="45"/>
                      </a:cubicBezTo>
                      <a:cubicBezTo>
                        <a:pt x="1423" y="56"/>
                        <a:pt x="1425" y="63"/>
                        <a:pt x="1429" y="69"/>
                      </a:cubicBezTo>
                      <a:cubicBezTo>
                        <a:pt x="1433" y="74"/>
                        <a:pt x="1439" y="77"/>
                        <a:pt x="1445" y="77"/>
                      </a:cubicBezTo>
                      <a:cubicBezTo>
                        <a:pt x="1449" y="77"/>
                        <a:pt x="1452" y="76"/>
                        <a:pt x="1455" y="74"/>
                      </a:cubicBezTo>
                      <a:cubicBezTo>
                        <a:pt x="1459" y="73"/>
                        <a:pt x="1462" y="71"/>
                        <a:pt x="1464" y="69"/>
                      </a:cubicBezTo>
                      <a:lnTo>
                        <a:pt x="1464" y="58"/>
                      </a:lnTo>
                      <a:lnTo>
                        <a:pt x="1446" y="58"/>
                      </a:lnTo>
                      <a:close/>
                      <a:moveTo>
                        <a:pt x="2090" y="58"/>
                      </a:moveTo>
                      <a:lnTo>
                        <a:pt x="2105" y="63"/>
                      </a:lnTo>
                      <a:cubicBezTo>
                        <a:pt x="2103" y="73"/>
                        <a:pt x="2099" y="80"/>
                        <a:pt x="2094" y="85"/>
                      </a:cubicBezTo>
                      <a:cubicBezTo>
                        <a:pt x="2088" y="90"/>
                        <a:pt x="2081" y="92"/>
                        <a:pt x="2073" y="92"/>
                      </a:cubicBezTo>
                      <a:cubicBezTo>
                        <a:pt x="2062" y="92"/>
                        <a:pt x="2053" y="88"/>
                        <a:pt x="2047" y="80"/>
                      </a:cubicBezTo>
                      <a:cubicBezTo>
                        <a:pt x="2040" y="72"/>
                        <a:pt x="2037" y="61"/>
                        <a:pt x="2037" y="47"/>
                      </a:cubicBezTo>
                      <a:cubicBezTo>
                        <a:pt x="2037" y="32"/>
                        <a:pt x="2040" y="21"/>
                        <a:pt x="2047" y="12"/>
                      </a:cubicBezTo>
                      <a:cubicBezTo>
                        <a:pt x="2054" y="4"/>
                        <a:pt x="2062" y="0"/>
                        <a:pt x="2074" y="0"/>
                      </a:cubicBezTo>
                      <a:cubicBezTo>
                        <a:pt x="2083" y="0"/>
                        <a:pt x="2091" y="3"/>
                        <a:pt x="2097" y="10"/>
                      </a:cubicBezTo>
                      <a:cubicBezTo>
                        <a:pt x="2101" y="14"/>
                        <a:pt x="2103" y="19"/>
                        <a:pt x="2105" y="26"/>
                      </a:cubicBezTo>
                      <a:lnTo>
                        <a:pt x="2089" y="30"/>
                      </a:lnTo>
                      <a:cubicBezTo>
                        <a:pt x="2088" y="26"/>
                        <a:pt x="2086" y="22"/>
                        <a:pt x="2083" y="19"/>
                      </a:cubicBezTo>
                      <a:cubicBezTo>
                        <a:pt x="2081" y="17"/>
                        <a:pt x="2077" y="16"/>
                        <a:pt x="2073" y="16"/>
                      </a:cubicBezTo>
                      <a:cubicBezTo>
                        <a:pt x="2067" y="16"/>
                        <a:pt x="2062" y="18"/>
                        <a:pt x="2059" y="23"/>
                      </a:cubicBezTo>
                      <a:cubicBezTo>
                        <a:pt x="2055" y="27"/>
                        <a:pt x="2053" y="35"/>
                        <a:pt x="2053" y="46"/>
                      </a:cubicBezTo>
                      <a:cubicBezTo>
                        <a:pt x="2053" y="57"/>
                        <a:pt x="2055" y="65"/>
                        <a:pt x="2058" y="69"/>
                      </a:cubicBezTo>
                      <a:cubicBezTo>
                        <a:pt x="2062" y="74"/>
                        <a:pt x="2067" y="77"/>
                        <a:pt x="2072" y="77"/>
                      </a:cubicBezTo>
                      <a:cubicBezTo>
                        <a:pt x="2077" y="77"/>
                        <a:pt x="2080" y="75"/>
                        <a:pt x="2083" y="72"/>
                      </a:cubicBezTo>
                      <a:cubicBezTo>
                        <a:pt x="2086" y="69"/>
                        <a:pt x="2089" y="64"/>
                        <a:pt x="2090" y="58"/>
                      </a:cubicBezTo>
                      <a:close/>
                      <a:moveTo>
                        <a:pt x="2113" y="90"/>
                      </a:moveTo>
                      <a:lnTo>
                        <a:pt x="2113" y="2"/>
                      </a:lnTo>
                      <a:lnTo>
                        <a:pt x="2129" y="2"/>
                      </a:lnTo>
                      <a:lnTo>
                        <a:pt x="2129" y="37"/>
                      </a:lnTo>
                      <a:lnTo>
                        <a:pt x="2160" y="37"/>
                      </a:lnTo>
                      <a:lnTo>
                        <a:pt x="2160" y="2"/>
                      </a:lnTo>
                      <a:lnTo>
                        <a:pt x="2176" y="2"/>
                      </a:lnTo>
                      <a:lnTo>
                        <a:pt x="2176" y="90"/>
                      </a:lnTo>
                      <a:lnTo>
                        <a:pt x="2160" y="90"/>
                      </a:lnTo>
                      <a:lnTo>
                        <a:pt x="2160" y="52"/>
                      </a:lnTo>
                      <a:lnTo>
                        <a:pt x="2129" y="52"/>
                      </a:lnTo>
                      <a:lnTo>
                        <a:pt x="2129" y="90"/>
                      </a:lnTo>
                      <a:lnTo>
                        <a:pt x="2113" y="90"/>
                      </a:lnTo>
                      <a:close/>
                      <a:moveTo>
                        <a:pt x="2257" y="90"/>
                      </a:moveTo>
                      <a:lnTo>
                        <a:pt x="2240" y="90"/>
                      </a:lnTo>
                      <a:lnTo>
                        <a:pt x="2233" y="70"/>
                      </a:lnTo>
                      <a:lnTo>
                        <a:pt x="2202" y="70"/>
                      </a:lnTo>
                      <a:lnTo>
                        <a:pt x="2195" y="90"/>
                      </a:lnTo>
                      <a:lnTo>
                        <a:pt x="2178" y="90"/>
                      </a:lnTo>
                      <a:lnTo>
                        <a:pt x="2209" y="2"/>
                      </a:lnTo>
                      <a:lnTo>
                        <a:pt x="2226" y="2"/>
                      </a:lnTo>
                      <a:lnTo>
                        <a:pt x="2257" y="90"/>
                      </a:lnTo>
                      <a:close/>
                      <a:moveTo>
                        <a:pt x="2228" y="55"/>
                      </a:moveTo>
                      <a:lnTo>
                        <a:pt x="2217" y="22"/>
                      </a:lnTo>
                      <a:lnTo>
                        <a:pt x="2207" y="55"/>
                      </a:lnTo>
                      <a:lnTo>
                        <a:pt x="2228" y="55"/>
                      </a:lnTo>
                      <a:close/>
                      <a:moveTo>
                        <a:pt x="2260" y="90"/>
                      </a:moveTo>
                      <a:lnTo>
                        <a:pt x="2260" y="2"/>
                      </a:lnTo>
                      <a:lnTo>
                        <a:pt x="2275" y="2"/>
                      </a:lnTo>
                      <a:lnTo>
                        <a:pt x="2308" y="61"/>
                      </a:lnTo>
                      <a:lnTo>
                        <a:pt x="2308" y="2"/>
                      </a:lnTo>
                      <a:lnTo>
                        <a:pt x="2322" y="2"/>
                      </a:lnTo>
                      <a:lnTo>
                        <a:pt x="2322" y="90"/>
                      </a:lnTo>
                      <a:lnTo>
                        <a:pt x="2306" y="90"/>
                      </a:lnTo>
                      <a:lnTo>
                        <a:pt x="2275" y="33"/>
                      </a:lnTo>
                      <a:lnTo>
                        <a:pt x="2275" y="90"/>
                      </a:lnTo>
                      <a:lnTo>
                        <a:pt x="2260" y="90"/>
                      </a:lnTo>
                      <a:close/>
                      <a:moveTo>
                        <a:pt x="2370" y="58"/>
                      </a:moveTo>
                      <a:lnTo>
                        <a:pt x="2370" y="43"/>
                      </a:lnTo>
                      <a:lnTo>
                        <a:pt x="2404" y="43"/>
                      </a:lnTo>
                      <a:lnTo>
                        <a:pt x="2404" y="78"/>
                      </a:lnTo>
                      <a:cubicBezTo>
                        <a:pt x="2401" y="82"/>
                        <a:pt x="2396" y="85"/>
                        <a:pt x="2390" y="88"/>
                      </a:cubicBezTo>
                      <a:cubicBezTo>
                        <a:pt x="2383" y="91"/>
                        <a:pt x="2377" y="92"/>
                        <a:pt x="2370" y="92"/>
                      </a:cubicBezTo>
                      <a:cubicBezTo>
                        <a:pt x="2362" y="92"/>
                        <a:pt x="2355" y="90"/>
                        <a:pt x="2349" y="86"/>
                      </a:cubicBezTo>
                      <a:cubicBezTo>
                        <a:pt x="2343" y="82"/>
                        <a:pt x="2338" y="77"/>
                        <a:pt x="2335" y="69"/>
                      </a:cubicBezTo>
                      <a:cubicBezTo>
                        <a:pt x="2332" y="62"/>
                        <a:pt x="2330" y="54"/>
                        <a:pt x="2330" y="46"/>
                      </a:cubicBezTo>
                      <a:cubicBezTo>
                        <a:pt x="2330" y="37"/>
                        <a:pt x="2332" y="28"/>
                        <a:pt x="2336" y="21"/>
                      </a:cubicBezTo>
                      <a:cubicBezTo>
                        <a:pt x="2339" y="14"/>
                        <a:pt x="2344" y="8"/>
                        <a:pt x="2351" y="5"/>
                      </a:cubicBezTo>
                      <a:cubicBezTo>
                        <a:pt x="2356" y="2"/>
                        <a:pt x="2362" y="0"/>
                        <a:pt x="2370" y="0"/>
                      </a:cubicBezTo>
                      <a:cubicBezTo>
                        <a:pt x="2379" y="0"/>
                        <a:pt x="2387" y="3"/>
                        <a:pt x="2392" y="7"/>
                      </a:cubicBezTo>
                      <a:cubicBezTo>
                        <a:pt x="2398" y="12"/>
                        <a:pt x="2401" y="18"/>
                        <a:pt x="2403" y="26"/>
                      </a:cubicBezTo>
                      <a:lnTo>
                        <a:pt x="2387" y="30"/>
                      </a:lnTo>
                      <a:cubicBezTo>
                        <a:pt x="2386" y="25"/>
                        <a:pt x="2384" y="22"/>
                        <a:pt x="2381" y="19"/>
                      </a:cubicBezTo>
                      <a:cubicBezTo>
                        <a:pt x="2378" y="17"/>
                        <a:pt x="2374" y="16"/>
                        <a:pt x="2370" y="16"/>
                      </a:cubicBezTo>
                      <a:cubicBezTo>
                        <a:pt x="2363" y="16"/>
                        <a:pt x="2357" y="18"/>
                        <a:pt x="2353" y="23"/>
                      </a:cubicBezTo>
                      <a:cubicBezTo>
                        <a:pt x="2349" y="28"/>
                        <a:pt x="2347" y="35"/>
                        <a:pt x="2347" y="45"/>
                      </a:cubicBezTo>
                      <a:cubicBezTo>
                        <a:pt x="2347" y="56"/>
                        <a:pt x="2349" y="63"/>
                        <a:pt x="2353" y="69"/>
                      </a:cubicBezTo>
                      <a:cubicBezTo>
                        <a:pt x="2357" y="74"/>
                        <a:pt x="2363" y="77"/>
                        <a:pt x="2369" y="77"/>
                      </a:cubicBezTo>
                      <a:cubicBezTo>
                        <a:pt x="2373" y="77"/>
                        <a:pt x="2376" y="76"/>
                        <a:pt x="2379" y="74"/>
                      </a:cubicBezTo>
                      <a:cubicBezTo>
                        <a:pt x="2383" y="73"/>
                        <a:pt x="2386" y="71"/>
                        <a:pt x="2388" y="69"/>
                      </a:cubicBezTo>
                      <a:lnTo>
                        <a:pt x="2388" y="58"/>
                      </a:lnTo>
                      <a:lnTo>
                        <a:pt x="2370" y="58"/>
                      </a:lnTo>
                      <a:close/>
                      <a:moveTo>
                        <a:pt x="2409" y="62"/>
                      </a:moveTo>
                      <a:lnTo>
                        <a:pt x="2424" y="60"/>
                      </a:lnTo>
                      <a:cubicBezTo>
                        <a:pt x="2425" y="66"/>
                        <a:pt x="2427" y="70"/>
                        <a:pt x="2430" y="73"/>
                      </a:cubicBezTo>
                      <a:cubicBezTo>
                        <a:pt x="2433" y="75"/>
                        <a:pt x="2436" y="77"/>
                        <a:pt x="2441" y="77"/>
                      </a:cubicBezTo>
                      <a:cubicBezTo>
                        <a:pt x="2446" y="77"/>
                        <a:pt x="2450" y="76"/>
                        <a:pt x="2453" y="73"/>
                      </a:cubicBezTo>
                      <a:cubicBezTo>
                        <a:pt x="2456" y="71"/>
                        <a:pt x="2457" y="68"/>
                        <a:pt x="2457" y="65"/>
                      </a:cubicBezTo>
                      <a:cubicBezTo>
                        <a:pt x="2457" y="63"/>
                        <a:pt x="2456" y="61"/>
                        <a:pt x="2455" y="59"/>
                      </a:cubicBezTo>
                      <a:cubicBezTo>
                        <a:pt x="2454" y="58"/>
                        <a:pt x="2452" y="57"/>
                        <a:pt x="2449" y="55"/>
                      </a:cubicBezTo>
                      <a:cubicBezTo>
                        <a:pt x="2448" y="55"/>
                        <a:pt x="2443" y="53"/>
                        <a:pt x="2437" y="52"/>
                      </a:cubicBezTo>
                      <a:cubicBezTo>
                        <a:pt x="2428" y="49"/>
                        <a:pt x="2422" y="46"/>
                        <a:pt x="2419" y="43"/>
                      </a:cubicBezTo>
                      <a:cubicBezTo>
                        <a:pt x="2414" y="38"/>
                        <a:pt x="2411" y="32"/>
                        <a:pt x="2411" y="25"/>
                      </a:cubicBezTo>
                      <a:cubicBezTo>
                        <a:pt x="2411" y="20"/>
                        <a:pt x="2413" y="16"/>
                        <a:pt x="2415" y="12"/>
                      </a:cubicBezTo>
                      <a:cubicBezTo>
                        <a:pt x="2417" y="8"/>
                        <a:pt x="2420" y="5"/>
                        <a:pt x="2425" y="3"/>
                      </a:cubicBezTo>
                      <a:cubicBezTo>
                        <a:pt x="2429" y="1"/>
                        <a:pt x="2434" y="0"/>
                        <a:pt x="2440" y="0"/>
                      </a:cubicBezTo>
                      <a:cubicBezTo>
                        <a:pt x="2450" y="0"/>
                        <a:pt x="2458" y="3"/>
                        <a:pt x="2463" y="8"/>
                      </a:cubicBezTo>
                      <a:cubicBezTo>
                        <a:pt x="2468" y="12"/>
                        <a:pt x="2470" y="19"/>
                        <a:pt x="2470" y="27"/>
                      </a:cubicBezTo>
                      <a:lnTo>
                        <a:pt x="2455" y="28"/>
                      </a:lnTo>
                      <a:cubicBezTo>
                        <a:pt x="2454" y="23"/>
                        <a:pt x="2452" y="20"/>
                        <a:pt x="2450" y="18"/>
                      </a:cubicBezTo>
                      <a:cubicBezTo>
                        <a:pt x="2448" y="16"/>
                        <a:pt x="2445" y="15"/>
                        <a:pt x="2440" y="15"/>
                      </a:cubicBezTo>
                      <a:cubicBezTo>
                        <a:pt x="2435" y="15"/>
                        <a:pt x="2432" y="16"/>
                        <a:pt x="2429" y="18"/>
                      </a:cubicBezTo>
                      <a:cubicBezTo>
                        <a:pt x="2428" y="20"/>
                        <a:pt x="2427" y="21"/>
                        <a:pt x="2427" y="24"/>
                      </a:cubicBezTo>
                      <a:cubicBezTo>
                        <a:pt x="2427" y="26"/>
                        <a:pt x="2427" y="28"/>
                        <a:pt x="2429" y="29"/>
                      </a:cubicBezTo>
                      <a:cubicBezTo>
                        <a:pt x="2431" y="31"/>
                        <a:pt x="2436" y="33"/>
                        <a:pt x="2444" y="35"/>
                      </a:cubicBezTo>
                      <a:cubicBezTo>
                        <a:pt x="2451" y="37"/>
                        <a:pt x="2457" y="39"/>
                        <a:pt x="2461" y="41"/>
                      </a:cubicBezTo>
                      <a:cubicBezTo>
                        <a:pt x="2465" y="44"/>
                        <a:pt x="2467" y="47"/>
                        <a:pt x="2470" y="50"/>
                      </a:cubicBezTo>
                      <a:cubicBezTo>
                        <a:pt x="2472" y="54"/>
                        <a:pt x="2473" y="59"/>
                        <a:pt x="2473" y="65"/>
                      </a:cubicBezTo>
                      <a:cubicBezTo>
                        <a:pt x="2473" y="70"/>
                        <a:pt x="2471" y="74"/>
                        <a:pt x="2469" y="79"/>
                      </a:cubicBezTo>
                      <a:cubicBezTo>
                        <a:pt x="2466" y="83"/>
                        <a:pt x="2463" y="87"/>
                        <a:pt x="2458" y="89"/>
                      </a:cubicBezTo>
                      <a:cubicBezTo>
                        <a:pt x="2454" y="91"/>
                        <a:pt x="2448" y="92"/>
                        <a:pt x="2441" y="92"/>
                      </a:cubicBezTo>
                      <a:cubicBezTo>
                        <a:pt x="2431" y="92"/>
                        <a:pt x="2424" y="89"/>
                        <a:pt x="2418" y="84"/>
                      </a:cubicBezTo>
                      <a:cubicBezTo>
                        <a:pt x="2413" y="79"/>
                        <a:pt x="2410" y="71"/>
                        <a:pt x="2409" y="62"/>
                      </a:cubicBezTo>
                      <a:close/>
                      <a:moveTo>
                        <a:pt x="2480" y="90"/>
                      </a:moveTo>
                      <a:lnTo>
                        <a:pt x="2480" y="2"/>
                      </a:lnTo>
                      <a:lnTo>
                        <a:pt x="2496" y="2"/>
                      </a:lnTo>
                      <a:lnTo>
                        <a:pt x="2496" y="37"/>
                      </a:lnTo>
                      <a:lnTo>
                        <a:pt x="2527" y="37"/>
                      </a:lnTo>
                      <a:lnTo>
                        <a:pt x="2527" y="2"/>
                      </a:lnTo>
                      <a:lnTo>
                        <a:pt x="2543" y="2"/>
                      </a:lnTo>
                      <a:lnTo>
                        <a:pt x="2543" y="90"/>
                      </a:lnTo>
                      <a:lnTo>
                        <a:pt x="2527" y="90"/>
                      </a:lnTo>
                      <a:lnTo>
                        <a:pt x="2527" y="52"/>
                      </a:lnTo>
                      <a:lnTo>
                        <a:pt x="2496" y="52"/>
                      </a:lnTo>
                      <a:lnTo>
                        <a:pt x="2496" y="90"/>
                      </a:lnTo>
                      <a:lnTo>
                        <a:pt x="2480" y="90"/>
                      </a:lnTo>
                      <a:close/>
                      <a:moveTo>
                        <a:pt x="2625" y="90"/>
                      </a:moveTo>
                      <a:lnTo>
                        <a:pt x="2607" y="90"/>
                      </a:lnTo>
                      <a:lnTo>
                        <a:pt x="2600" y="70"/>
                      </a:lnTo>
                      <a:lnTo>
                        <a:pt x="2569" y="70"/>
                      </a:lnTo>
                      <a:lnTo>
                        <a:pt x="2562" y="90"/>
                      </a:lnTo>
                      <a:lnTo>
                        <a:pt x="2545" y="90"/>
                      </a:lnTo>
                      <a:lnTo>
                        <a:pt x="2576" y="2"/>
                      </a:lnTo>
                      <a:lnTo>
                        <a:pt x="2593" y="2"/>
                      </a:lnTo>
                      <a:lnTo>
                        <a:pt x="2625" y="90"/>
                      </a:lnTo>
                      <a:close/>
                      <a:moveTo>
                        <a:pt x="2595" y="55"/>
                      </a:moveTo>
                      <a:lnTo>
                        <a:pt x="2584" y="22"/>
                      </a:lnTo>
                      <a:lnTo>
                        <a:pt x="2574" y="55"/>
                      </a:lnTo>
                      <a:lnTo>
                        <a:pt x="2595"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0" name="Freeform 246"/>
                <p:cNvSpPr>
                  <a:spLocks noEditPoints="1"/>
                </p:cNvSpPr>
                <p:nvPr/>
              </p:nvSpPr>
              <p:spPr bwMode="auto">
                <a:xfrm>
                  <a:off x="2744788" y="1028700"/>
                  <a:ext cx="187325" cy="33338"/>
                </a:xfrm>
                <a:custGeom>
                  <a:avLst/>
                  <a:gdLst>
                    <a:gd name="T0" fmla="*/ 69 w 518"/>
                    <a:gd name="T1" fmla="*/ 63 h 92"/>
                    <a:gd name="T2" fmla="*/ 36 w 518"/>
                    <a:gd name="T3" fmla="*/ 92 h 92"/>
                    <a:gd name="T4" fmla="*/ 0 w 518"/>
                    <a:gd name="T5" fmla="*/ 47 h 92"/>
                    <a:gd name="T6" fmla="*/ 37 w 518"/>
                    <a:gd name="T7" fmla="*/ 0 h 92"/>
                    <a:gd name="T8" fmla="*/ 69 w 518"/>
                    <a:gd name="T9" fmla="*/ 26 h 92"/>
                    <a:gd name="T10" fmla="*/ 47 w 518"/>
                    <a:gd name="T11" fmla="*/ 19 h 92"/>
                    <a:gd name="T12" fmla="*/ 22 w 518"/>
                    <a:gd name="T13" fmla="*/ 23 h 92"/>
                    <a:gd name="T14" fmla="*/ 22 w 518"/>
                    <a:gd name="T15" fmla="*/ 69 h 92"/>
                    <a:gd name="T16" fmla="*/ 47 w 518"/>
                    <a:gd name="T17" fmla="*/ 72 h 92"/>
                    <a:gd name="T18" fmla="*/ 76 w 518"/>
                    <a:gd name="T19" fmla="*/ 90 h 92"/>
                    <a:gd name="T20" fmla="*/ 135 w 518"/>
                    <a:gd name="T21" fmla="*/ 2 h 92"/>
                    <a:gd name="T22" fmla="*/ 92 w 518"/>
                    <a:gd name="T23" fmla="*/ 17 h 92"/>
                    <a:gd name="T24" fmla="*/ 132 w 518"/>
                    <a:gd name="T25" fmla="*/ 36 h 92"/>
                    <a:gd name="T26" fmla="*/ 92 w 518"/>
                    <a:gd name="T27" fmla="*/ 51 h 92"/>
                    <a:gd name="T28" fmla="*/ 136 w 518"/>
                    <a:gd name="T29" fmla="*/ 75 h 92"/>
                    <a:gd name="T30" fmla="*/ 76 w 518"/>
                    <a:gd name="T31" fmla="*/ 90 h 92"/>
                    <a:gd name="T32" fmla="*/ 144 w 518"/>
                    <a:gd name="T33" fmla="*/ 2 h 92"/>
                    <a:gd name="T34" fmla="*/ 192 w 518"/>
                    <a:gd name="T35" fmla="*/ 61 h 92"/>
                    <a:gd name="T36" fmla="*/ 206 w 518"/>
                    <a:gd name="T37" fmla="*/ 2 h 92"/>
                    <a:gd name="T38" fmla="*/ 190 w 518"/>
                    <a:gd name="T39" fmla="*/ 90 h 92"/>
                    <a:gd name="T40" fmla="*/ 159 w 518"/>
                    <a:gd name="T41" fmla="*/ 90 h 92"/>
                    <a:gd name="T42" fmla="*/ 235 w 518"/>
                    <a:gd name="T43" fmla="*/ 90 h 92"/>
                    <a:gd name="T44" fmla="*/ 212 w 518"/>
                    <a:gd name="T45" fmla="*/ 17 h 92"/>
                    <a:gd name="T46" fmla="*/ 274 w 518"/>
                    <a:gd name="T47" fmla="*/ 2 h 92"/>
                    <a:gd name="T48" fmla="*/ 251 w 518"/>
                    <a:gd name="T49" fmla="*/ 17 h 92"/>
                    <a:gd name="T50" fmla="*/ 235 w 518"/>
                    <a:gd name="T51" fmla="*/ 90 h 92"/>
                    <a:gd name="T52" fmla="*/ 278 w 518"/>
                    <a:gd name="T53" fmla="*/ 2 h 92"/>
                    <a:gd name="T54" fmla="*/ 337 w 518"/>
                    <a:gd name="T55" fmla="*/ 17 h 92"/>
                    <a:gd name="T56" fmla="*/ 294 w 518"/>
                    <a:gd name="T57" fmla="*/ 36 h 92"/>
                    <a:gd name="T58" fmla="*/ 334 w 518"/>
                    <a:gd name="T59" fmla="*/ 51 h 92"/>
                    <a:gd name="T60" fmla="*/ 294 w 518"/>
                    <a:gd name="T61" fmla="*/ 75 h 92"/>
                    <a:gd name="T62" fmla="*/ 338 w 518"/>
                    <a:gd name="T63" fmla="*/ 90 h 92"/>
                    <a:gd name="T64" fmla="*/ 346 w 518"/>
                    <a:gd name="T65" fmla="*/ 90 h 92"/>
                    <a:gd name="T66" fmla="*/ 379 w 518"/>
                    <a:gd name="T67" fmla="*/ 2 h 92"/>
                    <a:gd name="T68" fmla="*/ 407 w 518"/>
                    <a:gd name="T69" fmla="*/ 13 h 92"/>
                    <a:gd name="T70" fmla="*/ 405 w 518"/>
                    <a:gd name="T71" fmla="*/ 43 h 92"/>
                    <a:gd name="T72" fmla="*/ 398 w 518"/>
                    <a:gd name="T73" fmla="*/ 59 h 92"/>
                    <a:gd name="T74" fmla="*/ 417 w 518"/>
                    <a:gd name="T75" fmla="*/ 90 h 92"/>
                    <a:gd name="T76" fmla="*/ 386 w 518"/>
                    <a:gd name="T77" fmla="*/ 71 h 92"/>
                    <a:gd name="T78" fmla="*/ 373 w 518"/>
                    <a:gd name="T79" fmla="*/ 54 h 92"/>
                    <a:gd name="T80" fmla="*/ 362 w 518"/>
                    <a:gd name="T81" fmla="*/ 53 h 92"/>
                    <a:gd name="T82" fmla="*/ 346 w 518"/>
                    <a:gd name="T83" fmla="*/ 90 h 92"/>
                    <a:gd name="T84" fmla="*/ 373 w 518"/>
                    <a:gd name="T85" fmla="*/ 39 h 92"/>
                    <a:gd name="T86" fmla="*/ 392 w 518"/>
                    <a:gd name="T87" fmla="*/ 34 h 92"/>
                    <a:gd name="T88" fmla="*/ 392 w 518"/>
                    <a:gd name="T89" fmla="*/ 21 h 92"/>
                    <a:gd name="T90" fmla="*/ 374 w 518"/>
                    <a:gd name="T91" fmla="*/ 17 h 92"/>
                    <a:gd name="T92" fmla="*/ 362 w 518"/>
                    <a:gd name="T93" fmla="*/ 39 h 92"/>
                    <a:gd name="T94" fmla="*/ 431 w 518"/>
                    <a:gd name="T95" fmla="*/ 2 h 92"/>
                    <a:gd name="T96" fmla="*/ 447 w 518"/>
                    <a:gd name="T97" fmla="*/ 90 h 92"/>
                    <a:gd name="T98" fmla="*/ 456 w 518"/>
                    <a:gd name="T99" fmla="*/ 90 h 92"/>
                    <a:gd name="T100" fmla="*/ 471 w 518"/>
                    <a:gd name="T101" fmla="*/ 2 h 92"/>
                    <a:gd name="T102" fmla="*/ 504 w 518"/>
                    <a:gd name="T103" fmla="*/ 2 h 92"/>
                    <a:gd name="T104" fmla="*/ 518 w 518"/>
                    <a:gd name="T105" fmla="*/ 90 h 92"/>
                    <a:gd name="T106" fmla="*/ 471 w 518"/>
                    <a:gd name="T107" fmla="*/ 33 h 92"/>
                    <a:gd name="T108" fmla="*/ 456 w 518"/>
                    <a:gd name="T109" fmla="*/ 9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8" h="92">
                      <a:moveTo>
                        <a:pt x="53" y="58"/>
                      </a:moveTo>
                      <a:lnTo>
                        <a:pt x="69" y="63"/>
                      </a:lnTo>
                      <a:cubicBezTo>
                        <a:pt x="66" y="73"/>
                        <a:pt x="63" y="80"/>
                        <a:pt x="57" y="85"/>
                      </a:cubicBezTo>
                      <a:cubicBezTo>
                        <a:pt x="52" y="90"/>
                        <a:pt x="45" y="92"/>
                        <a:pt x="36" y="92"/>
                      </a:cubicBezTo>
                      <a:cubicBezTo>
                        <a:pt x="26" y="92"/>
                        <a:pt x="17" y="88"/>
                        <a:pt x="10" y="80"/>
                      </a:cubicBezTo>
                      <a:cubicBezTo>
                        <a:pt x="4" y="72"/>
                        <a:pt x="0" y="61"/>
                        <a:pt x="0" y="47"/>
                      </a:cubicBezTo>
                      <a:cubicBezTo>
                        <a:pt x="0" y="32"/>
                        <a:pt x="4" y="21"/>
                        <a:pt x="10" y="12"/>
                      </a:cubicBezTo>
                      <a:cubicBezTo>
                        <a:pt x="17" y="4"/>
                        <a:pt x="26" y="0"/>
                        <a:pt x="37" y="0"/>
                      </a:cubicBezTo>
                      <a:cubicBezTo>
                        <a:pt x="47" y="0"/>
                        <a:pt x="55" y="3"/>
                        <a:pt x="61" y="10"/>
                      </a:cubicBezTo>
                      <a:cubicBezTo>
                        <a:pt x="64" y="14"/>
                        <a:pt x="67" y="19"/>
                        <a:pt x="69" y="26"/>
                      </a:cubicBezTo>
                      <a:lnTo>
                        <a:pt x="53" y="30"/>
                      </a:lnTo>
                      <a:cubicBezTo>
                        <a:pt x="52" y="26"/>
                        <a:pt x="50" y="22"/>
                        <a:pt x="47" y="19"/>
                      </a:cubicBezTo>
                      <a:cubicBezTo>
                        <a:pt x="44" y="17"/>
                        <a:pt x="40" y="16"/>
                        <a:pt x="36" y="16"/>
                      </a:cubicBezTo>
                      <a:cubicBezTo>
                        <a:pt x="30" y="16"/>
                        <a:pt x="26" y="18"/>
                        <a:pt x="22" y="23"/>
                      </a:cubicBezTo>
                      <a:cubicBezTo>
                        <a:pt x="18" y="27"/>
                        <a:pt x="17" y="35"/>
                        <a:pt x="17" y="46"/>
                      </a:cubicBezTo>
                      <a:cubicBezTo>
                        <a:pt x="17" y="57"/>
                        <a:pt x="18" y="65"/>
                        <a:pt x="22" y="69"/>
                      </a:cubicBezTo>
                      <a:cubicBezTo>
                        <a:pt x="26" y="74"/>
                        <a:pt x="30" y="77"/>
                        <a:pt x="36" y="77"/>
                      </a:cubicBezTo>
                      <a:cubicBezTo>
                        <a:pt x="40" y="77"/>
                        <a:pt x="44" y="75"/>
                        <a:pt x="47" y="72"/>
                      </a:cubicBezTo>
                      <a:cubicBezTo>
                        <a:pt x="50" y="69"/>
                        <a:pt x="52" y="64"/>
                        <a:pt x="53" y="58"/>
                      </a:cubicBezTo>
                      <a:close/>
                      <a:moveTo>
                        <a:pt x="76" y="90"/>
                      </a:moveTo>
                      <a:lnTo>
                        <a:pt x="76" y="2"/>
                      </a:lnTo>
                      <a:lnTo>
                        <a:pt x="135" y="2"/>
                      </a:lnTo>
                      <a:lnTo>
                        <a:pt x="135" y="17"/>
                      </a:lnTo>
                      <a:lnTo>
                        <a:pt x="92" y="17"/>
                      </a:lnTo>
                      <a:lnTo>
                        <a:pt x="92" y="36"/>
                      </a:lnTo>
                      <a:lnTo>
                        <a:pt x="132" y="36"/>
                      </a:lnTo>
                      <a:lnTo>
                        <a:pt x="132" y="51"/>
                      </a:lnTo>
                      <a:lnTo>
                        <a:pt x="92" y="51"/>
                      </a:lnTo>
                      <a:lnTo>
                        <a:pt x="92" y="75"/>
                      </a:lnTo>
                      <a:lnTo>
                        <a:pt x="136" y="75"/>
                      </a:lnTo>
                      <a:lnTo>
                        <a:pt x="136" y="90"/>
                      </a:lnTo>
                      <a:lnTo>
                        <a:pt x="76" y="90"/>
                      </a:lnTo>
                      <a:close/>
                      <a:moveTo>
                        <a:pt x="144" y="90"/>
                      </a:moveTo>
                      <a:lnTo>
                        <a:pt x="144" y="2"/>
                      </a:lnTo>
                      <a:lnTo>
                        <a:pt x="159" y="2"/>
                      </a:lnTo>
                      <a:lnTo>
                        <a:pt x="192" y="61"/>
                      </a:lnTo>
                      <a:lnTo>
                        <a:pt x="192" y="2"/>
                      </a:lnTo>
                      <a:lnTo>
                        <a:pt x="206" y="2"/>
                      </a:lnTo>
                      <a:lnTo>
                        <a:pt x="206" y="90"/>
                      </a:lnTo>
                      <a:lnTo>
                        <a:pt x="190" y="90"/>
                      </a:lnTo>
                      <a:lnTo>
                        <a:pt x="159" y="33"/>
                      </a:lnTo>
                      <a:lnTo>
                        <a:pt x="159" y="90"/>
                      </a:lnTo>
                      <a:lnTo>
                        <a:pt x="144" y="90"/>
                      </a:lnTo>
                      <a:close/>
                      <a:moveTo>
                        <a:pt x="235" y="90"/>
                      </a:moveTo>
                      <a:lnTo>
                        <a:pt x="235" y="17"/>
                      </a:lnTo>
                      <a:lnTo>
                        <a:pt x="212" y="17"/>
                      </a:lnTo>
                      <a:lnTo>
                        <a:pt x="212" y="2"/>
                      </a:lnTo>
                      <a:lnTo>
                        <a:pt x="274" y="2"/>
                      </a:lnTo>
                      <a:lnTo>
                        <a:pt x="274" y="17"/>
                      </a:lnTo>
                      <a:lnTo>
                        <a:pt x="251" y="17"/>
                      </a:lnTo>
                      <a:lnTo>
                        <a:pt x="251" y="90"/>
                      </a:lnTo>
                      <a:lnTo>
                        <a:pt x="235" y="90"/>
                      </a:lnTo>
                      <a:close/>
                      <a:moveTo>
                        <a:pt x="278" y="90"/>
                      </a:moveTo>
                      <a:lnTo>
                        <a:pt x="278" y="2"/>
                      </a:lnTo>
                      <a:lnTo>
                        <a:pt x="337" y="2"/>
                      </a:lnTo>
                      <a:lnTo>
                        <a:pt x="337" y="17"/>
                      </a:lnTo>
                      <a:lnTo>
                        <a:pt x="294" y="17"/>
                      </a:lnTo>
                      <a:lnTo>
                        <a:pt x="294" y="36"/>
                      </a:lnTo>
                      <a:lnTo>
                        <a:pt x="334" y="36"/>
                      </a:lnTo>
                      <a:lnTo>
                        <a:pt x="334" y="51"/>
                      </a:lnTo>
                      <a:lnTo>
                        <a:pt x="294" y="51"/>
                      </a:lnTo>
                      <a:lnTo>
                        <a:pt x="294" y="75"/>
                      </a:lnTo>
                      <a:lnTo>
                        <a:pt x="338" y="75"/>
                      </a:lnTo>
                      <a:lnTo>
                        <a:pt x="338" y="90"/>
                      </a:lnTo>
                      <a:lnTo>
                        <a:pt x="278" y="90"/>
                      </a:lnTo>
                      <a:close/>
                      <a:moveTo>
                        <a:pt x="346" y="90"/>
                      </a:moveTo>
                      <a:lnTo>
                        <a:pt x="346" y="2"/>
                      </a:lnTo>
                      <a:lnTo>
                        <a:pt x="379" y="2"/>
                      </a:lnTo>
                      <a:cubicBezTo>
                        <a:pt x="388" y="2"/>
                        <a:pt x="394" y="3"/>
                        <a:pt x="398" y="4"/>
                      </a:cubicBezTo>
                      <a:cubicBezTo>
                        <a:pt x="401" y="6"/>
                        <a:pt x="404" y="9"/>
                        <a:pt x="407" y="13"/>
                      </a:cubicBezTo>
                      <a:cubicBezTo>
                        <a:pt x="409" y="17"/>
                        <a:pt x="410" y="21"/>
                        <a:pt x="410" y="27"/>
                      </a:cubicBezTo>
                      <a:cubicBezTo>
                        <a:pt x="410" y="33"/>
                        <a:pt x="408" y="39"/>
                        <a:pt x="405" y="43"/>
                      </a:cubicBezTo>
                      <a:cubicBezTo>
                        <a:pt x="401" y="47"/>
                        <a:pt x="396" y="50"/>
                        <a:pt x="389" y="51"/>
                      </a:cubicBezTo>
                      <a:cubicBezTo>
                        <a:pt x="393" y="54"/>
                        <a:pt x="396" y="56"/>
                        <a:pt x="398" y="59"/>
                      </a:cubicBezTo>
                      <a:cubicBezTo>
                        <a:pt x="400" y="61"/>
                        <a:pt x="403" y="66"/>
                        <a:pt x="407" y="73"/>
                      </a:cubicBezTo>
                      <a:lnTo>
                        <a:pt x="417" y="90"/>
                      </a:lnTo>
                      <a:lnTo>
                        <a:pt x="398" y="90"/>
                      </a:lnTo>
                      <a:lnTo>
                        <a:pt x="386" y="71"/>
                      </a:lnTo>
                      <a:cubicBezTo>
                        <a:pt x="382" y="64"/>
                        <a:pt x="379" y="60"/>
                        <a:pt x="378" y="58"/>
                      </a:cubicBezTo>
                      <a:cubicBezTo>
                        <a:pt x="376" y="56"/>
                        <a:pt x="375" y="55"/>
                        <a:pt x="373" y="54"/>
                      </a:cubicBezTo>
                      <a:cubicBezTo>
                        <a:pt x="371" y="54"/>
                        <a:pt x="369" y="53"/>
                        <a:pt x="365" y="53"/>
                      </a:cubicBezTo>
                      <a:lnTo>
                        <a:pt x="362" y="53"/>
                      </a:lnTo>
                      <a:lnTo>
                        <a:pt x="362" y="90"/>
                      </a:lnTo>
                      <a:lnTo>
                        <a:pt x="346" y="90"/>
                      </a:lnTo>
                      <a:close/>
                      <a:moveTo>
                        <a:pt x="362" y="39"/>
                      </a:moveTo>
                      <a:lnTo>
                        <a:pt x="373" y="39"/>
                      </a:lnTo>
                      <a:cubicBezTo>
                        <a:pt x="381" y="39"/>
                        <a:pt x="386" y="39"/>
                        <a:pt x="388" y="38"/>
                      </a:cubicBezTo>
                      <a:cubicBezTo>
                        <a:pt x="390" y="37"/>
                        <a:pt x="391" y="36"/>
                        <a:pt x="392" y="34"/>
                      </a:cubicBezTo>
                      <a:cubicBezTo>
                        <a:pt x="393" y="33"/>
                        <a:pt x="394" y="30"/>
                        <a:pt x="394" y="28"/>
                      </a:cubicBezTo>
                      <a:cubicBezTo>
                        <a:pt x="394" y="25"/>
                        <a:pt x="393" y="22"/>
                        <a:pt x="392" y="21"/>
                      </a:cubicBezTo>
                      <a:cubicBezTo>
                        <a:pt x="390" y="19"/>
                        <a:pt x="388" y="18"/>
                        <a:pt x="386" y="17"/>
                      </a:cubicBezTo>
                      <a:cubicBezTo>
                        <a:pt x="384" y="17"/>
                        <a:pt x="380" y="17"/>
                        <a:pt x="374" y="17"/>
                      </a:cubicBezTo>
                      <a:lnTo>
                        <a:pt x="362" y="17"/>
                      </a:lnTo>
                      <a:lnTo>
                        <a:pt x="362" y="39"/>
                      </a:lnTo>
                      <a:close/>
                      <a:moveTo>
                        <a:pt x="431" y="90"/>
                      </a:moveTo>
                      <a:lnTo>
                        <a:pt x="431" y="2"/>
                      </a:lnTo>
                      <a:lnTo>
                        <a:pt x="447" y="2"/>
                      </a:lnTo>
                      <a:lnTo>
                        <a:pt x="447" y="90"/>
                      </a:lnTo>
                      <a:lnTo>
                        <a:pt x="431" y="90"/>
                      </a:lnTo>
                      <a:close/>
                      <a:moveTo>
                        <a:pt x="456" y="90"/>
                      </a:moveTo>
                      <a:lnTo>
                        <a:pt x="456" y="2"/>
                      </a:lnTo>
                      <a:lnTo>
                        <a:pt x="471" y="2"/>
                      </a:lnTo>
                      <a:lnTo>
                        <a:pt x="504" y="61"/>
                      </a:lnTo>
                      <a:lnTo>
                        <a:pt x="504" y="2"/>
                      </a:lnTo>
                      <a:lnTo>
                        <a:pt x="518" y="2"/>
                      </a:lnTo>
                      <a:lnTo>
                        <a:pt x="518" y="90"/>
                      </a:lnTo>
                      <a:lnTo>
                        <a:pt x="503" y="90"/>
                      </a:lnTo>
                      <a:lnTo>
                        <a:pt x="471" y="33"/>
                      </a:lnTo>
                      <a:lnTo>
                        <a:pt x="471" y="90"/>
                      </a:lnTo>
                      <a:lnTo>
                        <a:pt x="456"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01" name="Freeform 247"/>
                <p:cNvSpPr>
                  <a:spLocks noEditPoints="1"/>
                </p:cNvSpPr>
                <p:nvPr/>
              </p:nvSpPr>
              <p:spPr bwMode="auto">
                <a:xfrm>
                  <a:off x="2208213" y="922338"/>
                  <a:ext cx="944562" cy="90488"/>
                </a:xfrm>
                <a:custGeom>
                  <a:avLst/>
                  <a:gdLst>
                    <a:gd name="T0" fmla="*/ 39 w 2609"/>
                    <a:gd name="T1" fmla="*/ 85 h 250"/>
                    <a:gd name="T2" fmla="*/ 153 w 2609"/>
                    <a:gd name="T3" fmla="*/ 135 h 250"/>
                    <a:gd name="T4" fmla="*/ 143 w 2609"/>
                    <a:gd name="T5" fmla="*/ 162 h 250"/>
                    <a:gd name="T6" fmla="*/ 217 w 2609"/>
                    <a:gd name="T7" fmla="*/ 242 h 250"/>
                    <a:gd name="T8" fmla="*/ 31 w 2609"/>
                    <a:gd name="T9" fmla="*/ 43 h 250"/>
                    <a:gd name="T10" fmla="*/ 347 w 2609"/>
                    <a:gd name="T11" fmla="*/ 134 h 250"/>
                    <a:gd name="T12" fmla="*/ 424 w 2609"/>
                    <a:gd name="T13" fmla="*/ 73 h 250"/>
                    <a:gd name="T14" fmla="*/ 463 w 2609"/>
                    <a:gd name="T15" fmla="*/ 125 h 250"/>
                    <a:gd name="T16" fmla="*/ 400 w 2609"/>
                    <a:gd name="T17" fmla="*/ 198 h 250"/>
                    <a:gd name="T18" fmla="*/ 268 w 2609"/>
                    <a:gd name="T19" fmla="*/ 239 h 250"/>
                    <a:gd name="T20" fmla="*/ 393 w 2609"/>
                    <a:gd name="T21" fmla="*/ 23 h 250"/>
                    <a:gd name="T22" fmla="*/ 290 w 2609"/>
                    <a:gd name="T23" fmla="*/ 87 h 250"/>
                    <a:gd name="T24" fmla="*/ 515 w 2609"/>
                    <a:gd name="T25" fmla="*/ 91 h 250"/>
                    <a:gd name="T26" fmla="*/ 592 w 2609"/>
                    <a:gd name="T27" fmla="*/ 27 h 250"/>
                    <a:gd name="T28" fmla="*/ 653 w 2609"/>
                    <a:gd name="T29" fmla="*/ 61 h 250"/>
                    <a:gd name="T30" fmla="*/ 735 w 2609"/>
                    <a:gd name="T31" fmla="*/ 95 h 250"/>
                    <a:gd name="T32" fmla="*/ 645 w 2609"/>
                    <a:gd name="T33" fmla="*/ 106 h 250"/>
                    <a:gd name="T34" fmla="*/ 622 w 2609"/>
                    <a:gd name="T35" fmla="*/ 211 h 250"/>
                    <a:gd name="T36" fmla="*/ 541 w 2609"/>
                    <a:gd name="T37" fmla="*/ 240 h 250"/>
                    <a:gd name="T38" fmla="*/ 724 w 2609"/>
                    <a:gd name="T39" fmla="*/ 199 h 250"/>
                    <a:gd name="T40" fmla="*/ 668 w 2609"/>
                    <a:gd name="T41" fmla="*/ 135 h 250"/>
                    <a:gd name="T42" fmla="*/ 895 w 2609"/>
                    <a:gd name="T43" fmla="*/ 15 h 250"/>
                    <a:gd name="T44" fmla="*/ 1003 w 2609"/>
                    <a:gd name="T45" fmla="*/ 205 h 250"/>
                    <a:gd name="T46" fmla="*/ 922 w 2609"/>
                    <a:gd name="T47" fmla="*/ 147 h 250"/>
                    <a:gd name="T48" fmla="*/ 961 w 2609"/>
                    <a:gd name="T49" fmla="*/ 113 h 250"/>
                    <a:gd name="T50" fmla="*/ 837 w 2609"/>
                    <a:gd name="T51" fmla="*/ 45 h 250"/>
                    <a:gd name="T52" fmla="*/ 835 w 2609"/>
                    <a:gd name="T53" fmla="*/ 158 h 250"/>
                    <a:gd name="T54" fmla="*/ 815 w 2609"/>
                    <a:gd name="T55" fmla="*/ 28 h 250"/>
                    <a:gd name="T56" fmla="*/ 1118 w 2609"/>
                    <a:gd name="T57" fmla="*/ 101 h 250"/>
                    <a:gd name="T58" fmla="*/ 1087 w 2609"/>
                    <a:gd name="T59" fmla="*/ 178 h 250"/>
                    <a:gd name="T60" fmla="*/ 1109 w 2609"/>
                    <a:gd name="T61" fmla="*/ 63 h 250"/>
                    <a:gd name="T62" fmla="*/ 1251 w 2609"/>
                    <a:gd name="T63" fmla="*/ 107 h 250"/>
                    <a:gd name="T64" fmla="*/ 1348 w 2609"/>
                    <a:gd name="T65" fmla="*/ 0 h 250"/>
                    <a:gd name="T66" fmla="*/ 1546 w 2609"/>
                    <a:gd name="T67" fmla="*/ 22 h 250"/>
                    <a:gd name="T68" fmla="*/ 1488 w 2609"/>
                    <a:gd name="T69" fmla="*/ 184 h 250"/>
                    <a:gd name="T70" fmla="*/ 1402 w 2609"/>
                    <a:gd name="T71" fmla="*/ 218 h 250"/>
                    <a:gd name="T72" fmla="*/ 1380 w 2609"/>
                    <a:gd name="T73" fmla="*/ 184 h 250"/>
                    <a:gd name="T74" fmla="*/ 1347 w 2609"/>
                    <a:gd name="T75" fmla="*/ 59 h 250"/>
                    <a:gd name="T76" fmla="*/ 1485 w 2609"/>
                    <a:gd name="T77" fmla="*/ 128 h 250"/>
                    <a:gd name="T78" fmla="*/ 1438 w 2609"/>
                    <a:gd name="T79" fmla="*/ 70 h 250"/>
                    <a:gd name="T80" fmla="*/ 1443 w 2609"/>
                    <a:gd name="T81" fmla="*/ 70 h 250"/>
                    <a:gd name="T82" fmla="*/ 1660 w 2609"/>
                    <a:gd name="T83" fmla="*/ 29 h 250"/>
                    <a:gd name="T84" fmla="*/ 1798 w 2609"/>
                    <a:gd name="T85" fmla="*/ 238 h 250"/>
                    <a:gd name="T86" fmla="*/ 1718 w 2609"/>
                    <a:gd name="T87" fmla="*/ 195 h 250"/>
                    <a:gd name="T88" fmla="*/ 1769 w 2609"/>
                    <a:gd name="T89" fmla="*/ 14 h 250"/>
                    <a:gd name="T90" fmla="*/ 2066 w 2609"/>
                    <a:gd name="T91" fmla="*/ 147 h 250"/>
                    <a:gd name="T92" fmla="*/ 2066 w 2609"/>
                    <a:gd name="T93" fmla="*/ 147 h 250"/>
                    <a:gd name="T94" fmla="*/ 1970 w 2609"/>
                    <a:gd name="T95" fmla="*/ 4 h 250"/>
                    <a:gd name="T96" fmla="*/ 2059 w 2609"/>
                    <a:gd name="T97" fmla="*/ 74 h 250"/>
                    <a:gd name="T98" fmla="*/ 1838 w 2609"/>
                    <a:gd name="T99" fmla="*/ 88 h 250"/>
                    <a:gd name="T100" fmla="*/ 1865 w 2609"/>
                    <a:gd name="T101" fmla="*/ 242 h 250"/>
                    <a:gd name="T102" fmla="*/ 2140 w 2609"/>
                    <a:gd name="T103" fmla="*/ 53 h 250"/>
                    <a:gd name="T104" fmla="*/ 2296 w 2609"/>
                    <a:gd name="T105" fmla="*/ 167 h 250"/>
                    <a:gd name="T106" fmla="*/ 2204 w 2609"/>
                    <a:gd name="T107" fmla="*/ 130 h 250"/>
                    <a:gd name="T108" fmla="*/ 2384 w 2609"/>
                    <a:gd name="T109" fmla="*/ 106 h 250"/>
                    <a:gd name="T110" fmla="*/ 2530 w 2609"/>
                    <a:gd name="T111" fmla="*/ 239 h 250"/>
                    <a:gd name="T112" fmla="*/ 2518 w 2609"/>
                    <a:gd name="T113" fmla="*/ 207 h 250"/>
                    <a:gd name="T114" fmla="*/ 2442 w 2609"/>
                    <a:gd name="T115" fmla="*/ 2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09" h="250">
                      <a:moveTo>
                        <a:pt x="35" y="168"/>
                      </a:moveTo>
                      <a:lnTo>
                        <a:pt x="58" y="169"/>
                      </a:lnTo>
                      <a:lnTo>
                        <a:pt x="94" y="169"/>
                      </a:lnTo>
                      <a:lnTo>
                        <a:pt x="94" y="135"/>
                      </a:lnTo>
                      <a:lnTo>
                        <a:pt x="67" y="135"/>
                      </a:lnTo>
                      <a:lnTo>
                        <a:pt x="45" y="136"/>
                      </a:lnTo>
                      <a:lnTo>
                        <a:pt x="45" y="108"/>
                      </a:lnTo>
                      <a:lnTo>
                        <a:pt x="67" y="109"/>
                      </a:lnTo>
                      <a:lnTo>
                        <a:pt x="94" y="109"/>
                      </a:lnTo>
                      <a:lnTo>
                        <a:pt x="94" y="84"/>
                      </a:lnTo>
                      <a:lnTo>
                        <a:pt x="61" y="84"/>
                      </a:lnTo>
                      <a:lnTo>
                        <a:pt x="39" y="85"/>
                      </a:lnTo>
                      <a:lnTo>
                        <a:pt x="39" y="57"/>
                      </a:lnTo>
                      <a:lnTo>
                        <a:pt x="61" y="57"/>
                      </a:lnTo>
                      <a:lnTo>
                        <a:pt x="156" y="57"/>
                      </a:lnTo>
                      <a:lnTo>
                        <a:pt x="179" y="57"/>
                      </a:lnTo>
                      <a:lnTo>
                        <a:pt x="179" y="85"/>
                      </a:lnTo>
                      <a:lnTo>
                        <a:pt x="157" y="84"/>
                      </a:lnTo>
                      <a:lnTo>
                        <a:pt x="124" y="84"/>
                      </a:lnTo>
                      <a:lnTo>
                        <a:pt x="124" y="109"/>
                      </a:lnTo>
                      <a:lnTo>
                        <a:pt x="156" y="109"/>
                      </a:lnTo>
                      <a:lnTo>
                        <a:pt x="172" y="108"/>
                      </a:lnTo>
                      <a:lnTo>
                        <a:pt x="172" y="136"/>
                      </a:lnTo>
                      <a:lnTo>
                        <a:pt x="153" y="135"/>
                      </a:lnTo>
                      <a:cubicBezTo>
                        <a:pt x="155" y="138"/>
                        <a:pt x="158" y="140"/>
                        <a:pt x="159" y="142"/>
                      </a:cubicBezTo>
                      <a:lnTo>
                        <a:pt x="168" y="150"/>
                      </a:lnTo>
                      <a:lnTo>
                        <a:pt x="174" y="156"/>
                      </a:lnTo>
                      <a:cubicBezTo>
                        <a:pt x="170" y="160"/>
                        <a:pt x="166" y="164"/>
                        <a:pt x="162" y="169"/>
                      </a:cubicBezTo>
                      <a:lnTo>
                        <a:pt x="181" y="168"/>
                      </a:lnTo>
                      <a:lnTo>
                        <a:pt x="181" y="195"/>
                      </a:lnTo>
                      <a:lnTo>
                        <a:pt x="158" y="195"/>
                      </a:lnTo>
                      <a:lnTo>
                        <a:pt x="58" y="195"/>
                      </a:lnTo>
                      <a:lnTo>
                        <a:pt x="35" y="195"/>
                      </a:lnTo>
                      <a:lnTo>
                        <a:pt x="35" y="168"/>
                      </a:lnTo>
                      <a:close/>
                      <a:moveTo>
                        <a:pt x="149" y="169"/>
                      </a:moveTo>
                      <a:cubicBezTo>
                        <a:pt x="147" y="167"/>
                        <a:pt x="145" y="164"/>
                        <a:pt x="143" y="162"/>
                      </a:cubicBezTo>
                      <a:cubicBezTo>
                        <a:pt x="141" y="159"/>
                        <a:pt x="136" y="154"/>
                        <a:pt x="127" y="146"/>
                      </a:cubicBezTo>
                      <a:cubicBezTo>
                        <a:pt x="132" y="144"/>
                        <a:pt x="137" y="140"/>
                        <a:pt x="141" y="135"/>
                      </a:cubicBezTo>
                      <a:lnTo>
                        <a:pt x="124" y="135"/>
                      </a:lnTo>
                      <a:lnTo>
                        <a:pt x="124" y="169"/>
                      </a:lnTo>
                      <a:lnTo>
                        <a:pt x="149" y="169"/>
                      </a:lnTo>
                      <a:close/>
                      <a:moveTo>
                        <a:pt x="0" y="15"/>
                      </a:moveTo>
                      <a:lnTo>
                        <a:pt x="26" y="15"/>
                      </a:lnTo>
                      <a:lnTo>
                        <a:pt x="192" y="15"/>
                      </a:lnTo>
                      <a:lnTo>
                        <a:pt x="217" y="15"/>
                      </a:lnTo>
                      <a:lnTo>
                        <a:pt x="216" y="42"/>
                      </a:lnTo>
                      <a:lnTo>
                        <a:pt x="216" y="213"/>
                      </a:lnTo>
                      <a:lnTo>
                        <a:pt x="217" y="242"/>
                      </a:lnTo>
                      <a:lnTo>
                        <a:pt x="186" y="242"/>
                      </a:lnTo>
                      <a:lnTo>
                        <a:pt x="186" y="237"/>
                      </a:lnTo>
                      <a:lnTo>
                        <a:pt x="31" y="237"/>
                      </a:lnTo>
                      <a:lnTo>
                        <a:pt x="31" y="241"/>
                      </a:lnTo>
                      <a:lnTo>
                        <a:pt x="0" y="241"/>
                      </a:lnTo>
                      <a:lnTo>
                        <a:pt x="1" y="211"/>
                      </a:lnTo>
                      <a:lnTo>
                        <a:pt x="1" y="42"/>
                      </a:lnTo>
                      <a:lnTo>
                        <a:pt x="0" y="15"/>
                      </a:lnTo>
                      <a:close/>
                      <a:moveTo>
                        <a:pt x="31" y="210"/>
                      </a:moveTo>
                      <a:lnTo>
                        <a:pt x="186" y="210"/>
                      </a:lnTo>
                      <a:lnTo>
                        <a:pt x="186" y="43"/>
                      </a:lnTo>
                      <a:lnTo>
                        <a:pt x="31" y="43"/>
                      </a:lnTo>
                      <a:lnTo>
                        <a:pt x="31" y="210"/>
                      </a:lnTo>
                      <a:close/>
                      <a:moveTo>
                        <a:pt x="251" y="211"/>
                      </a:moveTo>
                      <a:cubicBezTo>
                        <a:pt x="280" y="205"/>
                        <a:pt x="304" y="197"/>
                        <a:pt x="323" y="187"/>
                      </a:cubicBezTo>
                      <a:cubicBezTo>
                        <a:pt x="342" y="177"/>
                        <a:pt x="356" y="168"/>
                        <a:pt x="367" y="160"/>
                      </a:cubicBezTo>
                      <a:cubicBezTo>
                        <a:pt x="366" y="158"/>
                        <a:pt x="365" y="156"/>
                        <a:pt x="364" y="154"/>
                      </a:cubicBezTo>
                      <a:cubicBezTo>
                        <a:pt x="350" y="163"/>
                        <a:pt x="338" y="170"/>
                        <a:pt x="326" y="176"/>
                      </a:cubicBezTo>
                      <a:cubicBezTo>
                        <a:pt x="315" y="181"/>
                        <a:pt x="299" y="188"/>
                        <a:pt x="277" y="195"/>
                      </a:cubicBezTo>
                      <a:cubicBezTo>
                        <a:pt x="276" y="191"/>
                        <a:pt x="274" y="187"/>
                        <a:pt x="272" y="184"/>
                      </a:cubicBezTo>
                      <a:cubicBezTo>
                        <a:pt x="271" y="181"/>
                        <a:pt x="267" y="176"/>
                        <a:pt x="262" y="168"/>
                      </a:cubicBezTo>
                      <a:cubicBezTo>
                        <a:pt x="272" y="166"/>
                        <a:pt x="281" y="164"/>
                        <a:pt x="288" y="162"/>
                      </a:cubicBezTo>
                      <a:cubicBezTo>
                        <a:pt x="296" y="160"/>
                        <a:pt x="305" y="156"/>
                        <a:pt x="316" y="151"/>
                      </a:cubicBezTo>
                      <a:cubicBezTo>
                        <a:pt x="327" y="146"/>
                        <a:pt x="337" y="141"/>
                        <a:pt x="347" y="134"/>
                      </a:cubicBezTo>
                      <a:lnTo>
                        <a:pt x="345" y="132"/>
                      </a:lnTo>
                      <a:cubicBezTo>
                        <a:pt x="332" y="136"/>
                        <a:pt x="322" y="140"/>
                        <a:pt x="316" y="142"/>
                      </a:cubicBezTo>
                      <a:cubicBezTo>
                        <a:pt x="309" y="144"/>
                        <a:pt x="298" y="146"/>
                        <a:pt x="284" y="150"/>
                      </a:cubicBezTo>
                      <a:cubicBezTo>
                        <a:pt x="282" y="147"/>
                        <a:pt x="281" y="144"/>
                        <a:pt x="279" y="141"/>
                      </a:cubicBezTo>
                      <a:cubicBezTo>
                        <a:pt x="278" y="138"/>
                        <a:pt x="274" y="132"/>
                        <a:pt x="268" y="123"/>
                      </a:cubicBezTo>
                      <a:cubicBezTo>
                        <a:pt x="276" y="122"/>
                        <a:pt x="287" y="120"/>
                        <a:pt x="301" y="118"/>
                      </a:cubicBezTo>
                      <a:cubicBezTo>
                        <a:pt x="316" y="116"/>
                        <a:pt x="333" y="109"/>
                        <a:pt x="355" y="99"/>
                      </a:cubicBezTo>
                      <a:lnTo>
                        <a:pt x="318" y="99"/>
                      </a:lnTo>
                      <a:lnTo>
                        <a:pt x="296" y="99"/>
                      </a:lnTo>
                      <a:lnTo>
                        <a:pt x="296" y="72"/>
                      </a:lnTo>
                      <a:lnTo>
                        <a:pt x="318" y="73"/>
                      </a:lnTo>
                      <a:lnTo>
                        <a:pt x="424" y="73"/>
                      </a:lnTo>
                      <a:lnTo>
                        <a:pt x="448" y="72"/>
                      </a:lnTo>
                      <a:lnTo>
                        <a:pt x="448" y="99"/>
                      </a:lnTo>
                      <a:lnTo>
                        <a:pt x="424" y="99"/>
                      </a:lnTo>
                      <a:lnTo>
                        <a:pt x="386" y="99"/>
                      </a:lnTo>
                      <a:cubicBezTo>
                        <a:pt x="389" y="101"/>
                        <a:pt x="393" y="104"/>
                        <a:pt x="397" y="106"/>
                      </a:cubicBezTo>
                      <a:cubicBezTo>
                        <a:pt x="388" y="111"/>
                        <a:pt x="379" y="116"/>
                        <a:pt x="370" y="121"/>
                      </a:cubicBezTo>
                      <a:cubicBezTo>
                        <a:pt x="378" y="127"/>
                        <a:pt x="383" y="131"/>
                        <a:pt x="384" y="133"/>
                      </a:cubicBezTo>
                      <a:lnTo>
                        <a:pt x="389" y="140"/>
                      </a:lnTo>
                      <a:cubicBezTo>
                        <a:pt x="409" y="127"/>
                        <a:pt x="421" y="118"/>
                        <a:pt x="424" y="115"/>
                      </a:cubicBezTo>
                      <a:lnTo>
                        <a:pt x="437" y="103"/>
                      </a:lnTo>
                      <a:cubicBezTo>
                        <a:pt x="439" y="106"/>
                        <a:pt x="441" y="109"/>
                        <a:pt x="444" y="111"/>
                      </a:cubicBezTo>
                      <a:cubicBezTo>
                        <a:pt x="446" y="113"/>
                        <a:pt x="452" y="118"/>
                        <a:pt x="463" y="125"/>
                      </a:cubicBezTo>
                      <a:cubicBezTo>
                        <a:pt x="451" y="133"/>
                        <a:pt x="441" y="140"/>
                        <a:pt x="432" y="145"/>
                      </a:cubicBezTo>
                      <a:cubicBezTo>
                        <a:pt x="433" y="151"/>
                        <a:pt x="436" y="158"/>
                        <a:pt x="440" y="168"/>
                      </a:cubicBezTo>
                      <a:cubicBezTo>
                        <a:pt x="444" y="178"/>
                        <a:pt x="451" y="188"/>
                        <a:pt x="462" y="197"/>
                      </a:cubicBezTo>
                      <a:cubicBezTo>
                        <a:pt x="473" y="206"/>
                        <a:pt x="484" y="213"/>
                        <a:pt x="497" y="218"/>
                      </a:cubicBezTo>
                      <a:cubicBezTo>
                        <a:pt x="493" y="223"/>
                        <a:pt x="489" y="226"/>
                        <a:pt x="487" y="230"/>
                      </a:cubicBezTo>
                      <a:cubicBezTo>
                        <a:pt x="484" y="233"/>
                        <a:pt x="480" y="238"/>
                        <a:pt x="475" y="246"/>
                      </a:cubicBezTo>
                      <a:cubicBezTo>
                        <a:pt x="459" y="236"/>
                        <a:pt x="447" y="227"/>
                        <a:pt x="439" y="219"/>
                      </a:cubicBezTo>
                      <a:cubicBezTo>
                        <a:pt x="432" y="210"/>
                        <a:pt x="425" y="202"/>
                        <a:pt x="421" y="193"/>
                      </a:cubicBezTo>
                      <a:cubicBezTo>
                        <a:pt x="416" y="184"/>
                        <a:pt x="412" y="173"/>
                        <a:pt x="407" y="160"/>
                      </a:cubicBezTo>
                      <a:lnTo>
                        <a:pt x="398" y="165"/>
                      </a:lnTo>
                      <a:cubicBezTo>
                        <a:pt x="399" y="169"/>
                        <a:pt x="399" y="173"/>
                        <a:pt x="400" y="177"/>
                      </a:cubicBezTo>
                      <a:cubicBezTo>
                        <a:pt x="400" y="181"/>
                        <a:pt x="400" y="188"/>
                        <a:pt x="400" y="198"/>
                      </a:cubicBezTo>
                      <a:cubicBezTo>
                        <a:pt x="400" y="208"/>
                        <a:pt x="400" y="216"/>
                        <a:pt x="398" y="223"/>
                      </a:cubicBezTo>
                      <a:cubicBezTo>
                        <a:pt x="397" y="229"/>
                        <a:pt x="394" y="235"/>
                        <a:pt x="388" y="240"/>
                      </a:cubicBezTo>
                      <a:cubicBezTo>
                        <a:pt x="383" y="245"/>
                        <a:pt x="370" y="248"/>
                        <a:pt x="350" y="248"/>
                      </a:cubicBezTo>
                      <a:cubicBezTo>
                        <a:pt x="347" y="237"/>
                        <a:pt x="346" y="230"/>
                        <a:pt x="344" y="227"/>
                      </a:cubicBezTo>
                      <a:lnTo>
                        <a:pt x="339" y="216"/>
                      </a:lnTo>
                      <a:cubicBezTo>
                        <a:pt x="353" y="219"/>
                        <a:pt x="361" y="218"/>
                        <a:pt x="364" y="216"/>
                      </a:cubicBezTo>
                      <a:cubicBezTo>
                        <a:pt x="367" y="214"/>
                        <a:pt x="369" y="210"/>
                        <a:pt x="370" y="205"/>
                      </a:cubicBezTo>
                      <a:cubicBezTo>
                        <a:pt x="371" y="200"/>
                        <a:pt x="371" y="196"/>
                        <a:pt x="371" y="193"/>
                      </a:cubicBezTo>
                      <a:lnTo>
                        <a:pt x="371" y="190"/>
                      </a:lnTo>
                      <a:cubicBezTo>
                        <a:pt x="362" y="196"/>
                        <a:pt x="350" y="203"/>
                        <a:pt x="337" y="210"/>
                      </a:cubicBezTo>
                      <a:cubicBezTo>
                        <a:pt x="323" y="217"/>
                        <a:pt x="311" y="223"/>
                        <a:pt x="302" y="226"/>
                      </a:cubicBezTo>
                      <a:lnTo>
                        <a:pt x="268" y="239"/>
                      </a:lnTo>
                      <a:cubicBezTo>
                        <a:pt x="265" y="231"/>
                        <a:pt x="262" y="225"/>
                        <a:pt x="259" y="222"/>
                      </a:cubicBezTo>
                      <a:lnTo>
                        <a:pt x="251" y="211"/>
                      </a:lnTo>
                      <a:close/>
                      <a:moveTo>
                        <a:pt x="257" y="87"/>
                      </a:moveTo>
                      <a:lnTo>
                        <a:pt x="258" y="74"/>
                      </a:lnTo>
                      <a:lnTo>
                        <a:pt x="258" y="46"/>
                      </a:lnTo>
                      <a:lnTo>
                        <a:pt x="257" y="28"/>
                      </a:lnTo>
                      <a:lnTo>
                        <a:pt x="286" y="29"/>
                      </a:lnTo>
                      <a:lnTo>
                        <a:pt x="354" y="29"/>
                      </a:lnTo>
                      <a:cubicBezTo>
                        <a:pt x="351" y="25"/>
                        <a:pt x="346" y="21"/>
                        <a:pt x="341" y="16"/>
                      </a:cubicBezTo>
                      <a:cubicBezTo>
                        <a:pt x="344" y="15"/>
                        <a:pt x="348" y="13"/>
                        <a:pt x="350" y="12"/>
                      </a:cubicBezTo>
                      <a:cubicBezTo>
                        <a:pt x="353" y="10"/>
                        <a:pt x="359" y="7"/>
                        <a:pt x="368" y="2"/>
                      </a:cubicBezTo>
                      <a:cubicBezTo>
                        <a:pt x="379" y="11"/>
                        <a:pt x="388" y="19"/>
                        <a:pt x="393" y="23"/>
                      </a:cubicBezTo>
                      <a:cubicBezTo>
                        <a:pt x="390" y="25"/>
                        <a:pt x="388" y="27"/>
                        <a:pt x="386" y="29"/>
                      </a:cubicBezTo>
                      <a:lnTo>
                        <a:pt x="459" y="29"/>
                      </a:lnTo>
                      <a:lnTo>
                        <a:pt x="486" y="28"/>
                      </a:lnTo>
                      <a:lnTo>
                        <a:pt x="485" y="46"/>
                      </a:lnTo>
                      <a:lnTo>
                        <a:pt x="485" y="74"/>
                      </a:lnTo>
                      <a:lnTo>
                        <a:pt x="486" y="88"/>
                      </a:lnTo>
                      <a:lnTo>
                        <a:pt x="453" y="88"/>
                      </a:lnTo>
                      <a:lnTo>
                        <a:pt x="454" y="74"/>
                      </a:lnTo>
                      <a:lnTo>
                        <a:pt x="454" y="56"/>
                      </a:lnTo>
                      <a:lnTo>
                        <a:pt x="289" y="56"/>
                      </a:lnTo>
                      <a:lnTo>
                        <a:pt x="289" y="74"/>
                      </a:lnTo>
                      <a:lnTo>
                        <a:pt x="290" y="87"/>
                      </a:lnTo>
                      <a:lnTo>
                        <a:pt x="257" y="87"/>
                      </a:lnTo>
                      <a:close/>
                      <a:moveTo>
                        <a:pt x="529" y="125"/>
                      </a:moveTo>
                      <a:cubicBezTo>
                        <a:pt x="535" y="126"/>
                        <a:pt x="546" y="128"/>
                        <a:pt x="561" y="130"/>
                      </a:cubicBezTo>
                      <a:cubicBezTo>
                        <a:pt x="560" y="135"/>
                        <a:pt x="560" y="140"/>
                        <a:pt x="560" y="143"/>
                      </a:cubicBezTo>
                      <a:lnTo>
                        <a:pt x="559" y="157"/>
                      </a:lnTo>
                      <a:lnTo>
                        <a:pt x="559" y="166"/>
                      </a:lnTo>
                      <a:cubicBezTo>
                        <a:pt x="561" y="171"/>
                        <a:pt x="562" y="173"/>
                        <a:pt x="563" y="174"/>
                      </a:cubicBezTo>
                      <a:lnTo>
                        <a:pt x="569" y="182"/>
                      </a:lnTo>
                      <a:lnTo>
                        <a:pt x="568" y="119"/>
                      </a:lnTo>
                      <a:lnTo>
                        <a:pt x="540" y="119"/>
                      </a:lnTo>
                      <a:lnTo>
                        <a:pt x="515" y="120"/>
                      </a:lnTo>
                      <a:lnTo>
                        <a:pt x="515" y="91"/>
                      </a:lnTo>
                      <a:lnTo>
                        <a:pt x="540" y="92"/>
                      </a:lnTo>
                      <a:lnTo>
                        <a:pt x="563" y="92"/>
                      </a:lnTo>
                      <a:lnTo>
                        <a:pt x="563" y="64"/>
                      </a:lnTo>
                      <a:lnTo>
                        <a:pt x="539" y="64"/>
                      </a:lnTo>
                      <a:lnTo>
                        <a:pt x="521" y="65"/>
                      </a:lnTo>
                      <a:lnTo>
                        <a:pt x="521" y="37"/>
                      </a:lnTo>
                      <a:lnTo>
                        <a:pt x="539" y="38"/>
                      </a:lnTo>
                      <a:lnTo>
                        <a:pt x="563" y="38"/>
                      </a:lnTo>
                      <a:lnTo>
                        <a:pt x="563" y="26"/>
                      </a:lnTo>
                      <a:lnTo>
                        <a:pt x="562" y="2"/>
                      </a:lnTo>
                      <a:lnTo>
                        <a:pt x="593" y="2"/>
                      </a:lnTo>
                      <a:lnTo>
                        <a:pt x="592" y="27"/>
                      </a:lnTo>
                      <a:lnTo>
                        <a:pt x="592" y="38"/>
                      </a:lnTo>
                      <a:lnTo>
                        <a:pt x="607" y="38"/>
                      </a:lnTo>
                      <a:lnTo>
                        <a:pt x="624" y="37"/>
                      </a:lnTo>
                      <a:lnTo>
                        <a:pt x="624" y="65"/>
                      </a:lnTo>
                      <a:lnTo>
                        <a:pt x="607" y="64"/>
                      </a:lnTo>
                      <a:lnTo>
                        <a:pt x="592" y="64"/>
                      </a:lnTo>
                      <a:lnTo>
                        <a:pt x="592" y="92"/>
                      </a:lnTo>
                      <a:lnTo>
                        <a:pt x="606" y="92"/>
                      </a:lnTo>
                      <a:lnTo>
                        <a:pt x="630" y="91"/>
                      </a:lnTo>
                      <a:cubicBezTo>
                        <a:pt x="628" y="89"/>
                        <a:pt x="625" y="87"/>
                        <a:pt x="623" y="85"/>
                      </a:cubicBezTo>
                      <a:cubicBezTo>
                        <a:pt x="633" y="81"/>
                        <a:pt x="640" y="77"/>
                        <a:pt x="644" y="73"/>
                      </a:cubicBezTo>
                      <a:cubicBezTo>
                        <a:pt x="648" y="69"/>
                        <a:pt x="651" y="65"/>
                        <a:pt x="653" y="61"/>
                      </a:cubicBezTo>
                      <a:cubicBezTo>
                        <a:pt x="655" y="56"/>
                        <a:pt x="656" y="52"/>
                        <a:pt x="657" y="47"/>
                      </a:cubicBezTo>
                      <a:lnTo>
                        <a:pt x="658" y="39"/>
                      </a:lnTo>
                      <a:lnTo>
                        <a:pt x="654" y="39"/>
                      </a:lnTo>
                      <a:lnTo>
                        <a:pt x="629" y="40"/>
                      </a:lnTo>
                      <a:lnTo>
                        <a:pt x="629" y="13"/>
                      </a:lnTo>
                      <a:lnTo>
                        <a:pt x="655" y="13"/>
                      </a:lnTo>
                      <a:lnTo>
                        <a:pt x="726" y="13"/>
                      </a:lnTo>
                      <a:lnTo>
                        <a:pt x="747" y="13"/>
                      </a:lnTo>
                      <a:lnTo>
                        <a:pt x="746" y="26"/>
                      </a:lnTo>
                      <a:cubicBezTo>
                        <a:pt x="745" y="42"/>
                        <a:pt x="745" y="55"/>
                        <a:pt x="744" y="62"/>
                      </a:cubicBezTo>
                      <a:cubicBezTo>
                        <a:pt x="744" y="70"/>
                        <a:pt x="743" y="77"/>
                        <a:pt x="742" y="81"/>
                      </a:cubicBezTo>
                      <a:cubicBezTo>
                        <a:pt x="741" y="85"/>
                        <a:pt x="739" y="90"/>
                        <a:pt x="735" y="95"/>
                      </a:cubicBezTo>
                      <a:cubicBezTo>
                        <a:pt x="731" y="100"/>
                        <a:pt x="719" y="103"/>
                        <a:pt x="700" y="104"/>
                      </a:cubicBezTo>
                      <a:cubicBezTo>
                        <a:pt x="700" y="101"/>
                        <a:pt x="699" y="98"/>
                        <a:pt x="698" y="95"/>
                      </a:cubicBezTo>
                      <a:cubicBezTo>
                        <a:pt x="697" y="92"/>
                        <a:pt x="694" y="85"/>
                        <a:pt x="689" y="75"/>
                      </a:cubicBezTo>
                      <a:cubicBezTo>
                        <a:pt x="698" y="76"/>
                        <a:pt x="705" y="76"/>
                        <a:pt x="708" y="74"/>
                      </a:cubicBezTo>
                      <a:cubicBezTo>
                        <a:pt x="712" y="73"/>
                        <a:pt x="714" y="70"/>
                        <a:pt x="715" y="65"/>
                      </a:cubicBezTo>
                      <a:cubicBezTo>
                        <a:pt x="715" y="61"/>
                        <a:pt x="716" y="58"/>
                        <a:pt x="716" y="56"/>
                      </a:cubicBezTo>
                      <a:lnTo>
                        <a:pt x="716" y="39"/>
                      </a:lnTo>
                      <a:lnTo>
                        <a:pt x="685" y="39"/>
                      </a:lnTo>
                      <a:cubicBezTo>
                        <a:pt x="685" y="45"/>
                        <a:pt x="684" y="50"/>
                        <a:pt x="683" y="55"/>
                      </a:cubicBezTo>
                      <a:cubicBezTo>
                        <a:pt x="682" y="60"/>
                        <a:pt x="681" y="66"/>
                        <a:pt x="678" y="73"/>
                      </a:cubicBezTo>
                      <a:cubicBezTo>
                        <a:pt x="676" y="80"/>
                        <a:pt x="672" y="86"/>
                        <a:pt x="667" y="90"/>
                      </a:cubicBezTo>
                      <a:cubicBezTo>
                        <a:pt x="662" y="95"/>
                        <a:pt x="654" y="101"/>
                        <a:pt x="645" y="106"/>
                      </a:cubicBezTo>
                      <a:cubicBezTo>
                        <a:pt x="641" y="102"/>
                        <a:pt x="637" y="98"/>
                        <a:pt x="632" y="93"/>
                      </a:cubicBezTo>
                      <a:lnTo>
                        <a:pt x="632" y="120"/>
                      </a:lnTo>
                      <a:lnTo>
                        <a:pt x="606" y="119"/>
                      </a:lnTo>
                      <a:lnTo>
                        <a:pt x="596" y="119"/>
                      </a:lnTo>
                      <a:lnTo>
                        <a:pt x="596" y="141"/>
                      </a:lnTo>
                      <a:lnTo>
                        <a:pt x="617" y="141"/>
                      </a:lnTo>
                      <a:lnTo>
                        <a:pt x="630" y="141"/>
                      </a:lnTo>
                      <a:lnTo>
                        <a:pt x="630" y="169"/>
                      </a:lnTo>
                      <a:lnTo>
                        <a:pt x="617" y="168"/>
                      </a:lnTo>
                      <a:lnTo>
                        <a:pt x="596" y="168"/>
                      </a:lnTo>
                      <a:lnTo>
                        <a:pt x="596" y="204"/>
                      </a:lnTo>
                      <a:cubicBezTo>
                        <a:pt x="604" y="208"/>
                        <a:pt x="612" y="210"/>
                        <a:pt x="622" y="211"/>
                      </a:cubicBezTo>
                      <a:cubicBezTo>
                        <a:pt x="631" y="212"/>
                        <a:pt x="648" y="213"/>
                        <a:pt x="672" y="213"/>
                      </a:cubicBezTo>
                      <a:cubicBezTo>
                        <a:pt x="697" y="214"/>
                        <a:pt x="714" y="214"/>
                        <a:pt x="723" y="213"/>
                      </a:cubicBezTo>
                      <a:cubicBezTo>
                        <a:pt x="733" y="212"/>
                        <a:pt x="744" y="210"/>
                        <a:pt x="759" y="207"/>
                      </a:cubicBezTo>
                      <a:cubicBezTo>
                        <a:pt x="758" y="211"/>
                        <a:pt x="757" y="214"/>
                        <a:pt x="757" y="215"/>
                      </a:cubicBezTo>
                      <a:cubicBezTo>
                        <a:pt x="757" y="217"/>
                        <a:pt x="755" y="225"/>
                        <a:pt x="752" y="241"/>
                      </a:cubicBezTo>
                      <a:cubicBezTo>
                        <a:pt x="730" y="242"/>
                        <a:pt x="706" y="242"/>
                        <a:pt x="681" y="242"/>
                      </a:cubicBezTo>
                      <a:cubicBezTo>
                        <a:pt x="655" y="242"/>
                        <a:pt x="634" y="241"/>
                        <a:pt x="616" y="239"/>
                      </a:cubicBezTo>
                      <a:cubicBezTo>
                        <a:pt x="599" y="238"/>
                        <a:pt x="586" y="234"/>
                        <a:pt x="578" y="229"/>
                      </a:cubicBezTo>
                      <a:cubicBezTo>
                        <a:pt x="570" y="223"/>
                        <a:pt x="561" y="216"/>
                        <a:pt x="553" y="206"/>
                      </a:cubicBezTo>
                      <a:cubicBezTo>
                        <a:pt x="552" y="211"/>
                        <a:pt x="550" y="215"/>
                        <a:pt x="549" y="218"/>
                      </a:cubicBezTo>
                      <a:cubicBezTo>
                        <a:pt x="548" y="222"/>
                        <a:pt x="547" y="226"/>
                        <a:pt x="545" y="231"/>
                      </a:cubicBezTo>
                      <a:cubicBezTo>
                        <a:pt x="543" y="236"/>
                        <a:pt x="542" y="239"/>
                        <a:pt x="541" y="240"/>
                      </a:cubicBezTo>
                      <a:lnTo>
                        <a:pt x="538" y="246"/>
                      </a:lnTo>
                      <a:cubicBezTo>
                        <a:pt x="530" y="237"/>
                        <a:pt x="522" y="229"/>
                        <a:pt x="514" y="222"/>
                      </a:cubicBezTo>
                      <a:cubicBezTo>
                        <a:pt x="516" y="219"/>
                        <a:pt x="518" y="215"/>
                        <a:pt x="520" y="212"/>
                      </a:cubicBezTo>
                      <a:cubicBezTo>
                        <a:pt x="522" y="208"/>
                        <a:pt x="525" y="201"/>
                        <a:pt x="527" y="191"/>
                      </a:cubicBezTo>
                      <a:cubicBezTo>
                        <a:pt x="529" y="180"/>
                        <a:pt x="531" y="170"/>
                        <a:pt x="531" y="160"/>
                      </a:cubicBezTo>
                      <a:cubicBezTo>
                        <a:pt x="531" y="150"/>
                        <a:pt x="531" y="143"/>
                        <a:pt x="531" y="139"/>
                      </a:cubicBezTo>
                      <a:lnTo>
                        <a:pt x="529" y="125"/>
                      </a:lnTo>
                      <a:close/>
                      <a:moveTo>
                        <a:pt x="744" y="108"/>
                      </a:moveTo>
                      <a:lnTo>
                        <a:pt x="743" y="128"/>
                      </a:lnTo>
                      <a:lnTo>
                        <a:pt x="743" y="178"/>
                      </a:lnTo>
                      <a:lnTo>
                        <a:pt x="744" y="199"/>
                      </a:lnTo>
                      <a:lnTo>
                        <a:pt x="724" y="199"/>
                      </a:lnTo>
                      <a:lnTo>
                        <a:pt x="659" y="199"/>
                      </a:lnTo>
                      <a:lnTo>
                        <a:pt x="639" y="199"/>
                      </a:lnTo>
                      <a:lnTo>
                        <a:pt x="640" y="178"/>
                      </a:lnTo>
                      <a:lnTo>
                        <a:pt x="640" y="129"/>
                      </a:lnTo>
                      <a:lnTo>
                        <a:pt x="639" y="108"/>
                      </a:lnTo>
                      <a:lnTo>
                        <a:pt x="659" y="109"/>
                      </a:lnTo>
                      <a:lnTo>
                        <a:pt x="724" y="109"/>
                      </a:lnTo>
                      <a:lnTo>
                        <a:pt x="744" y="108"/>
                      </a:lnTo>
                      <a:close/>
                      <a:moveTo>
                        <a:pt x="668" y="173"/>
                      </a:moveTo>
                      <a:lnTo>
                        <a:pt x="715" y="173"/>
                      </a:lnTo>
                      <a:lnTo>
                        <a:pt x="715" y="135"/>
                      </a:lnTo>
                      <a:lnTo>
                        <a:pt x="668" y="135"/>
                      </a:lnTo>
                      <a:lnTo>
                        <a:pt x="668" y="173"/>
                      </a:lnTo>
                      <a:close/>
                      <a:moveTo>
                        <a:pt x="849" y="224"/>
                      </a:moveTo>
                      <a:cubicBezTo>
                        <a:pt x="859" y="219"/>
                        <a:pt x="868" y="212"/>
                        <a:pt x="874" y="204"/>
                      </a:cubicBezTo>
                      <a:cubicBezTo>
                        <a:pt x="881" y="197"/>
                        <a:pt x="886" y="188"/>
                        <a:pt x="889" y="178"/>
                      </a:cubicBezTo>
                      <a:cubicBezTo>
                        <a:pt x="891" y="168"/>
                        <a:pt x="893" y="158"/>
                        <a:pt x="894" y="148"/>
                      </a:cubicBezTo>
                      <a:cubicBezTo>
                        <a:pt x="896" y="138"/>
                        <a:pt x="897" y="125"/>
                        <a:pt x="897" y="107"/>
                      </a:cubicBezTo>
                      <a:cubicBezTo>
                        <a:pt x="898" y="90"/>
                        <a:pt x="898" y="72"/>
                        <a:pt x="898" y="53"/>
                      </a:cubicBezTo>
                      <a:lnTo>
                        <a:pt x="898" y="42"/>
                      </a:lnTo>
                      <a:lnTo>
                        <a:pt x="893" y="42"/>
                      </a:lnTo>
                      <a:lnTo>
                        <a:pt x="875" y="43"/>
                      </a:lnTo>
                      <a:lnTo>
                        <a:pt x="875" y="14"/>
                      </a:lnTo>
                      <a:lnTo>
                        <a:pt x="895" y="15"/>
                      </a:lnTo>
                      <a:lnTo>
                        <a:pt x="974" y="15"/>
                      </a:lnTo>
                      <a:lnTo>
                        <a:pt x="998" y="15"/>
                      </a:lnTo>
                      <a:cubicBezTo>
                        <a:pt x="992" y="37"/>
                        <a:pt x="989" y="51"/>
                        <a:pt x="988" y="56"/>
                      </a:cubicBezTo>
                      <a:lnTo>
                        <a:pt x="980" y="87"/>
                      </a:lnTo>
                      <a:lnTo>
                        <a:pt x="1000" y="87"/>
                      </a:lnTo>
                      <a:lnTo>
                        <a:pt x="1016" y="86"/>
                      </a:lnTo>
                      <a:cubicBezTo>
                        <a:pt x="1014" y="95"/>
                        <a:pt x="1013" y="104"/>
                        <a:pt x="1011" y="112"/>
                      </a:cubicBezTo>
                      <a:cubicBezTo>
                        <a:pt x="1010" y="121"/>
                        <a:pt x="1008" y="129"/>
                        <a:pt x="1007" y="137"/>
                      </a:cubicBezTo>
                      <a:cubicBezTo>
                        <a:pt x="1005" y="145"/>
                        <a:pt x="1002" y="154"/>
                        <a:pt x="999" y="163"/>
                      </a:cubicBezTo>
                      <a:cubicBezTo>
                        <a:pt x="996" y="173"/>
                        <a:pt x="993" y="181"/>
                        <a:pt x="990" y="186"/>
                      </a:cubicBezTo>
                      <a:lnTo>
                        <a:pt x="986" y="192"/>
                      </a:lnTo>
                      <a:cubicBezTo>
                        <a:pt x="993" y="198"/>
                        <a:pt x="998" y="202"/>
                        <a:pt x="1003" y="205"/>
                      </a:cubicBezTo>
                      <a:cubicBezTo>
                        <a:pt x="1007" y="208"/>
                        <a:pt x="1015" y="212"/>
                        <a:pt x="1026" y="217"/>
                      </a:cubicBezTo>
                      <a:cubicBezTo>
                        <a:pt x="1019" y="227"/>
                        <a:pt x="1014" y="233"/>
                        <a:pt x="1013" y="236"/>
                      </a:cubicBezTo>
                      <a:lnTo>
                        <a:pt x="1008" y="245"/>
                      </a:lnTo>
                      <a:cubicBezTo>
                        <a:pt x="995" y="237"/>
                        <a:pt x="982" y="227"/>
                        <a:pt x="968" y="214"/>
                      </a:cubicBezTo>
                      <a:cubicBezTo>
                        <a:pt x="955" y="225"/>
                        <a:pt x="946" y="232"/>
                        <a:pt x="940" y="234"/>
                      </a:cubicBezTo>
                      <a:lnTo>
                        <a:pt x="914" y="247"/>
                      </a:lnTo>
                      <a:cubicBezTo>
                        <a:pt x="913" y="243"/>
                        <a:pt x="912" y="240"/>
                        <a:pt x="910" y="237"/>
                      </a:cubicBezTo>
                      <a:cubicBezTo>
                        <a:pt x="909" y="234"/>
                        <a:pt x="905" y="228"/>
                        <a:pt x="899" y="220"/>
                      </a:cubicBezTo>
                      <a:cubicBezTo>
                        <a:pt x="908" y="218"/>
                        <a:pt x="916" y="216"/>
                        <a:pt x="924" y="211"/>
                      </a:cubicBezTo>
                      <a:cubicBezTo>
                        <a:pt x="932" y="207"/>
                        <a:pt x="941" y="201"/>
                        <a:pt x="949" y="194"/>
                      </a:cubicBezTo>
                      <a:cubicBezTo>
                        <a:pt x="944" y="187"/>
                        <a:pt x="940" y="181"/>
                        <a:pt x="937" y="176"/>
                      </a:cubicBezTo>
                      <a:cubicBezTo>
                        <a:pt x="934" y="171"/>
                        <a:pt x="929" y="162"/>
                        <a:pt x="922" y="147"/>
                      </a:cubicBezTo>
                      <a:cubicBezTo>
                        <a:pt x="921" y="153"/>
                        <a:pt x="921" y="159"/>
                        <a:pt x="920" y="167"/>
                      </a:cubicBezTo>
                      <a:cubicBezTo>
                        <a:pt x="919" y="175"/>
                        <a:pt x="916" y="183"/>
                        <a:pt x="913" y="192"/>
                      </a:cubicBezTo>
                      <a:cubicBezTo>
                        <a:pt x="909" y="201"/>
                        <a:pt x="905" y="210"/>
                        <a:pt x="899" y="217"/>
                      </a:cubicBezTo>
                      <a:cubicBezTo>
                        <a:pt x="894" y="225"/>
                        <a:pt x="885" y="235"/>
                        <a:pt x="873" y="246"/>
                      </a:cubicBezTo>
                      <a:cubicBezTo>
                        <a:pt x="870" y="243"/>
                        <a:pt x="868" y="240"/>
                        <a:pt x="866" y="237"/>
                      </a:cubicBezTo>
                      <a:cubicBezTo>
                        <a:pt x="863" y="234"/>
                        <a:pt x="858" y="230"/>
                        <a:pt x="849" y="224"/>
                      </a:cubicBezTo>
                      <a:close/>
                      <a:moveTo>
                        <a:pt x="967" y="171"/>
                      </a:moveTo>
                      <a:cubicBezTo>
                        <a:pt x="969" y="167"/>
                        <a:pt x="970" y="163"/>
                        <a:pt x="972" y="159"/>
                      </a:cubicBezTo>
                      <a:cubicBezTo>
                        <a:pt x="973" y="155"/>
                        <a:pt x="975" y="149"/>
                        <a:pt x="977" y="142"/>
                      </a:cubicBezTo>
                      <a:cubicBezTo>
                        <a:pt x="979" y="134"/>
                        <a:pt x="980" y="127"/>
                        <a:pt x="981" y="121"/>
                      </a:cubicBezTo>
                      <a:lnTo>
                        <a:pt x="982" y="113"/>
                      </a:lnTo>
                      <a:lnTo>
                        <a:pt x="961" y="113"/>
                      </a:lnTo>
                      <a:lnTo>
                        <a:pt x="944" y="113"/>
                      </a:lnTo>
                      <a:cubicBezTo>
                        <a:pt x="950" y="95"/>
                        <a:pt x="954" y="81"/>
                        <a:pt x="956" y="71"/>
                      </a:cubicBezTo>
                      <a:lnTo>
                        <a:pt x="962" y="42"/>
                      </a:lnTo>
                      <a:lnTo>
                        <a:pt x="927" y="42"/>
                      </a:lnTo>
                      <a:cubicBezTo>
                        <a:pt x="926" y="46"/>
                        <a:pt x="926" y="51"/>
                        <a:pt x="926" y="56"/>
                      </a:cubicBezTo>
                      <a:cubicBezTo>
                        <a:pt x="926" y="61"/>
                        <a:pt x="927" y="67"/>
                        <a:pt x="928" y="74"/>
                      </a:cubicBezTo>
                      <a:cubicBezTo>
                        <a:pt x="929" y="81"/>
                        <a:pt x="931" y="91"/>
                        <a:pt x="934" y="102"/>
                      </a:cubicBezTo>
                      <a:cubicBezTo>
                        <a:pt x="938" y="114"/>
                        <a:pt x="942" y="125"/>
                        <a:pt x="946" y="135"/>
                      </a:cubicBezTo>
                      <a:cubicBezTo>
                        <a:pt x="950" y="146"/>
                        <a:pt x="957" y="158"/>
                        <a:pt x="967" y="171"/>
                      </a:cubicBezTo>
                      <a:close/>
                      <a:moveTo>
                        <a:pt x="829" y="1"/>
                      </a:moveTo>
                      <a:cubicBezTo>
                        <a:pt x="839" y="7"/>
                        <a:pt x="848" y="11"/>
                        <a:pt x="858" y="14"/>
                      </a:cubicBezTo>
                      <a:cubicBezTo>
                        <a:pt x="846" y="31"/>
                        <a:pt x="839" y="42"/>
                        <a:pt x="837" y="45"/>
                      </a:cubicBezTo>
                      <a:lnTo>
                        <a:pt x="815" y="75"/>
                      </a:lnTo>
                      <a:lnTo>
                        <a:pt x="840" y="75"/>
                      </a:lnTo>
                      <a:cubicBezTo>
                        <a:pt x="848" y="63"/>
                        <a:pt x="853" y="55"/>
                        <a:pt x="856" y="50"/>
                      </a:cubicBezTo>
                      <a:lnTo>
                        <a:pt x="860" y="41"/>
                      </a:lnTo>
                      <a:cubicBezTo>
                        <a:pt x="871" y="49"/>
                        <a:pt x="878" y="54"/>
                        <a:pt x="879" y="55"/>
                      </a:cubicBezTo>
                      <a:lnTo>
                        <a:pt x="887" y="59"/>
                      </a:lnTo>
                      <a:cubicBezTo>
                        <a:pt x="870" y="82"/>
                        <a:pt x="859" y="96"/>
                        <a:pt x="855" y="101"/>
                      </a:cubicBezTo>
                      <a:lnTo>
                        <a:pt x="828" y="132"/>
                      </a:lnTo>
                      <a:cubicBezTo>
                        <a:pt x="848" y="130"/>
                        <a:pt x="865" y="128"/>
                        <a:pt x="880" y="125"/>
                      </a:cubicBezTo>
                      <a:cubicBezTo>
                        <a:pt x="879" y="130"/>
                        <a:pt x="878" y="134"/>
                        <a:pt x="878" y="137"/>
                      </a:cubicBezTo>
                      <a:cubicBezTo>
                        <a:pt x="877" y="139"/>
                        <a:pt x="877" y="145"/>
                        <a:pt x="876" y="154"/>
                      </a:cubicBezTo>
                      <a:cubicBezTo>
                        <a:pt x="865" y="155"/>
                        <a:pt x="852" y="156"/>
                        <a:pt x="835" y="158"/>
                      </a:cubicBezTo>
                      <a:cubicBezTo>
                        <a:pt x="818" y="160"/>
                        <a:pt x="803" y="162"/>
                        <a:pt x="789" y="165"/>
                      </a:cubicBezTo>
                      <a:cubicBezTo>
                        <a:pt x="788" y="157"/>
                        <a:pt x="787" y="151"/>
                        <a:pt x="786" y="149"/>
                      </a:cubicBezTo>
                      <a:lnTo>
                        <a:pt x="783" y="138"/>
                      </a:lnTo>
                      <a:cubicBezTo>
                        <a:pt x="786" y="136"/>
                        <a:pt x="790" y="133"/>
                        <a:pt x="794" y="130"/>
                      </a:cubicBezTo>
                      <a:cubicBezTo>
                        <a:pt x="799" y="127"/>
                        <a:pt x="808" y="116"/>
                        <a:pt x="821" y="99"/>
                      </a:cubicBezTo>
                      <a:cubicBezTo>
                        <a:pt x="808" y="100"/>
                        <a:pt x="796" y="100"/>
                        <a:pt x="785" y="101"/>
                      </a:cubicBezTo>
                      <a:cubicBezTo>
                        <a:pt x="785" y="98"/>
                        <a:pt x="784" y="95"/>
                        <a:pt x="784" y="93"/>
                      </a:cubicBezTo>
                      <a:cubicBezTo>
                        <a:pt x="784" y="90"/>
                        <a:pt x="784" y="87"/>
                        <a:pt x="783" y="83"/>
                      </a:cubicBezTo>
                      <a:lnTo>
                        <a:pt x="781" y="71"/>
                      </a:lnTo>
                      <a:cubicBezTo>
                        <a:pt x="783" y="70"/>
                        <a:pt x="786" y="68"/>
                        <a:pt x="788" y="66"/>
                      </a:cubicBezTo>
                      <a:cubicBezTo>
                        <a:pt x="791" y="64"/>
                        <a:pt x="795" y="58"/>
                        <a:pt x="801" y="49"/>
                      </a:cubicBezTo>
                      <a:cubicBezTo>
                        <a:pt x="808" y="40"/>
                        <a:pt x="812" y="33"/>
                        <a:pt x="815" y="28"/>
                      </a:cubicBezTo>
                      <a:cubicBezTo>
                        <a:pt x="818" y="23"/>
                        <a:pt x="823" y="14"/>
                        <a:pt x="829" y="1"/>
                      </a:cubicBezTo>
                      <a:close/>
                      <a:moveTo>
                        <a:pt x="781" y="198"/>
                      </a:moveTo>
                      <a:cubicBezTo>
                        <a:pt x="799" y="195"/>
                        <a:pt x="815" y="192"/>
                        <a:pt x="830" y="188"/>
                      </a:cubicBezTo>
                      <a:cubicBezTo>
                        <a:pt x="845" y="184"/>
                        <a:pt x="860" y="180"/>
                        <a:pt x="877" y="174"/>
                      </a:cubicBezTo>
                      <a:cubicBezTo>
                        <a:pt x="876" y="179"/>
                        <a:pt x="875" y="183"/>
                        <a:pt x="875" y="186"/>
                      </a:cubicBezTo>
                      <a:cubicBezTo>
                        <a:pt x="874" y="189"/>
                        <a:pt x="874" y="192"/>
                        <a:pt x="874" y="195"/>
                      </a:cubicBezTo>
                      <a:lnTo>
                        <a:pt x="874" y="203"/>
                      </a:lnTo>
                      <a:cubicBezTo>
                        <a:pt x="837" y="213"/>
                        <a:pt x="814" y="220"/>
                        <a:pt x="805" y="224"/>
                      </a:cubicBezTo>
                      <a:lnTo>
                        <a:pt x="792" y="229"/>
                      </a:lnTo>
                      <a:cubicBezTo>
                        <a:pt x="790" y="220"/>
                        <a:pt x="787" y="213"/>
                        <a:pt x="786" y="209"/>
                      </a:cubicBezTo>
                      <a:lnTo>
                        <a:pt x="781" y="198"/>
                      </a:lnTo>
                      <a:close/>
                      <a:moveTo>
                        <a:pt x="1118" y="101"/>
                      </a:moveTo>
                      <a:lnTo>
                        <a:pt x="1118" y="176"/>
                      </a:lnTo>
                      <a:cubicBezTo>
                        <a:pt x="1131" y="166"/>
                        <a:pt x="1142" y="156"/>
                        <a:pt x="1152" y="146"/>
                      </a:cubicBezTo>
                      <a:cubicBezTo>
                        <a:pt x="1153" y="157"/>
                        <a:pt x="1156" y="168"/>
                        <a:pt x="1158" y="180"/>
                      </a:cubicBezTo>
                      <a:cubicBezTo>
                        <a:pt x="1155" y="184"/>
                        <a:pt x="1152" y="186"/>
                        <a:pt x="1151" y="187"/>
                      </a:cubicBezTo>
                      <a:lnTo>
                        <a:pt x="1137" y="199"/>
                      </a:lnTo>
                      <a:cubicBezTo>
                        <a:pt x="1134" y="202"/>
                        <a:pt x="1128" y="207"/>
                        <a:pt x="1120" y="216"/>
                      </a:cubicBezTo>
                      <a:cubicBezTo>
                        <a:pt x="1111" y="224"/>
                        <a:pt x="1104" y="231"/>
                        <a:pt x="1099" y="236"/>
                      </a:cubicBezTo>
                      <a:cubicBezTo>
                        <a:pt x="1090" y="219"/>
                        <a:pt x="1085" y="210"/>
                        <a:pt x="1085" y="209"/>
                      </a:cubicBezTo>
                      <a:lnTo>
                        <a:pt x="1080" y="202"/>
                      </a:lnTo>
                      <a:cubicBezTo>
                        <a:pt x="1082" y="201"/>
                        <a:pt x="1083" y="199"/>
                        <a:pt x="1084" y="198"/>
                      </a:cubicBezTo>
                      <a:cubicBezTo>
                        <a:pt x="1085" y="197"/>
                        <a:pt x="1086" y="195"/>
                        <a:pt x="1087" y="193"/>
                      </a:cubicBezTo>
                      <a:cubicBezTo>
                        <a:pt x="1087" y="191"/>
                        <a:pt x="1087" y="186"/>
                        <a:pt x="1087" y="178"/>
                      </a:cubicBezTo>
                      <a:lnTo>
                        <a:pt x="1088" y="102"/>
                      </a:lnTo>
                      <a:lnTo>
                        <a:pt x="1062" y="102"/>
                      </a:lnTo>
                      <a:lnTo>
                        <a:pt x="1043" y="103"/>
                      </a:lnTo>
                      <a:lnTo>
                        <a:pt x="1043" y="73"/>
                      </a:lnTo>
                      <a:lnTo>
                        <a:pt x="1062" y="73"/>
                      </a:lnTo>
                      <a:lnTo>
                        <a:pt x="1100" y="73"/>
                      </a:lnTo>
                      <a:lnTo>
                        <a:pt x="1118" y="73"/>
                      </a:lnTo>
                      <a:lnTo>
                        <a:pt x="1118" y="101"/>
                      </a:lnTo>
                      <a:close/>
                      <a:moveTo>
                        <a:pt x="1073" y="23"/>
                      </a:moveTo>
                      <a:cubicBezTo>
                        <a:pt x="1083" y="15"/>
                        <a:pt x="1090" y="8"/>
                        <a:pt x="1095" y="3"/>
                      </a:cubicBezTo>
                      <a:cubicBezTo>
                        <a:pt x="1112" y="20"/>
                        <a:pt x="1124" y="32"/>
                        <a:pt x="1131" y="39"/>
                      </a:cubicBezTo>
                      <a:cubicBezTo>
                        <a:pt x="1125" y="45"/>
                        <a:pt x="1118" y="53"/>
                        <a:pt x="1109" y="63"/>
                      </a:cubicBezTo>
                      <a:cubicBezTo>
                        <a:pt x="1096" y="47"/>
                        <a:pt x="1087" y="36"/>
                        <a:pt x="1081" y="31"/>
                      </a:cubicBezTo>
                      <a:lnTo>
                        <a:pt x="1073" y="23"/>
                      </a:lnTo>
                      <a:close/>
                      <a:moveTo>
                        <a:pt x="1196" y="79"/>
                      </a:moveTo>
                      <a:lnTo>
                        <a:pt x="1196" y="34"/>
                      </a:lnTo>
                      <a:lnTo>
                        <a:pt x="1195" y="3"/>
                      </a:lnTo>
                      <a:lnTo>
                        <a:pt x="1228" y="3"/>
                      </a:lnTo>
                      <a:lnTo>
                        <a:pt x="1227" y="34"/>
                      </a:lnTo>
                      <a:lnTo>
                        <a:pt x="1227" y="79"/>
                      </a:lnTo>
                      <a:lnTo>
                        <a:pt x="1251" y="79"/>
                      </a:lnTo>
                      <a:lnTo>
                        <a:pt x="1284" y="78"/>
                      </a:lnTo>
                      <a:lnTo>
                        <a:pt x="1284" y="108"/>
                      </a:lnTo>
                      <a:lnTo>
                        <a:pt x="1251" y="107"/>
                      </a:lnTo>
                      <a:lnTo>
                        <a:pt x="1227" y="107"/>
                      </a:lnTo>
                      <a:lnTo>
                        <a:pt x="1227" y="211"/>
                      </a:lnTo>
                      <a:lnTo>
                        <a:pt x="1228" y="245"/>
                      </a:lnTo>
                      <a:lnTo>
                        <a:pt x="1195" y="245"/>
                      </a:lnTo>
                      <a:lnTo>
                        <a:pt x="1196" y="211"/>
                      </a:lnTo>
                      <a:lnTo>
                        <a:pt x="1196" y="107"/>
                      </a:lnTo>
                      <a:lnTo>
                        <a:pt x="1162" y="107"/>
                      </a:lnTo>
                      <a:lnTo>
                        <a:pt x="1130" y="108"/>
                      </a:lnTo>
                      <a:lnTo>
                        <a:pt x="1130" y="78"/>
                      </a:lnTo>
                      <a:lnTo>
                        <a:pt x="1162" y="79"/>
                      </a:lnTo>
                      <a:lnTo>
                        <a:pt x="1196" y="79"/>
                      </a:lnTo>
                      <a:close/>
                      <a:moveTo>
                        <a:pt x="1348" y="0"/>
                      </a:moveTo>
                      <a:cubicBezTo>
                        <a:pt x="1358" y="5"/>
                        <a:pt x="1368" y="8"/>
                        <a:pt x="1378" y="10"/>
                      </a:cubicBezTo>
                      <a:lnTo>
                        <a:pt x="1370" y="23"/>
                      </a:lnTo>
                      <a:lnTo>
                        <a:pt x="1410" y="23"/>
                      </a:lnTo>
                      <a:lnTo>
                        <a:pt x="1427" y="22"/>
                      </a:lnTo>
                      <a:lnTo>
                        <a:pt x="1427" y="44"/>
                      </a:lnTo>
                      <a:cubicBezTo>
                        <a:pt x="1430" y="40"/>
                        <a:pt x="1433" y="35"/>
                        <a:pt x="1436" y="30"/>
                      </a:cubicBezTo>
                      <a:cubicBezTo>
                        <a:pt x="1438" y="25"/>
                        <a:pt x="1441" y="19"/>
                        <a:pt x="1443" y="12"/>
                      </a:cubicBezTo>
                      <a:lnTo>
                        <a:pt x="1446" y="2"/>
                      </a:lnTo>
                      <a:cubicBezTo>
                        <a:pt x="1454" y="4"/>
                        <a:pt x="1465" y="7"/>
                        <a:pt x="1477" y="10"/>
                      </a:cubicBezTo>
                      <a:cubicBezTo>
                        <a:pt x="1475" y="14"/>
                        <a:pt x="1472" y="19"/>
                        <a:pt x="1470" y="23"/>
                      </a:cubicBezTo>
                      <a:lnTo>
                        <a:pt x="1526" y="23"/>
                      </a:lnTo>
                      <a:lnTo>
                        <a:pt x="1546" y="22"/>
                      </a:lnTo>
                      <a:lnTo>
                        <a:pt x="1546" y="48"/>
                      </a:lnTo>
                      <a:lnTo>
                        <a:pt x="1526" y="48"/>
                      </a:lnTo>
                      <a:lnTo>
                        <a:pt x="1502" y="48"/>
                      </a:lnTo>
                      <a:cubicBezTo>
                        <a:pt x="1505" y="53"/>
                        <a:pt x="1509" y="58"/>
                        <a:pt x="1512" y="64"/>
                      </a:cubicBezTo>
                      <a:cubicBezTo>
                        <a:pt x="1504" y="67"/>
                        <a:pt x="1499" y="69"/>
                        <a:pt x="1496" y="70"/>
                      </a:cubicBezTo>
                      <a:lnTo>
                        <a:pt x="1513" y="69"/>
                      </a:lnTo>
                      <a:lnTo>
                        <a:pt x="1513" y="88"/>
                      </a:lnTo>
                      <a:lnTo>
                        <a:pt x="1513" y="153"/>
                      </a:lnTo>
                      <a:lnTo>
                        <a:pt x="1513" y="175"/>
                      </a:lnTo>
                      <a:lnTo>
                        <a:pt x="1497" y="175"/>
                      </a:lnTo>
                      <a:lnTo>
                        <a:pt x="1488" y="175"/>
                      </a:lnTo>
                      <a:lnTo>
                        <a:pt x="1488" y="184"/>
                      </a:lnTo>
                      <a:lnTo>
                        <a:pt x="1515" y="184"/>
                      </a:lnTo>
                      <a:lnTo>
                        <a:pt x="1548" y="183"/>
                      </a:lnTo>
                      <a:lnTo>
                        <a:pt x="1548" y="209"/>
                      </a:lnTo>
                      <a:lnTo>
                        <a:pt x="1515" y="208"/>
                      </a:lnTo>
                      <a:lnTo>
                        <a:pt x="1488" y="208"/>
                      </a:lnTo>
                      <a:lnTo>
                        <a:pt x="1488" y="229"/>
                      </a:lnTo>
                      <a:lnTo>
                        <a:pt x="1489" y="248"/>
                      </a:lnTo>
                      <a:lnTo>
                        <a:pt x="1458" y="248"/>
                      </a:lnTo>
                      <a:lnTo>
                        <a:pt x="1459" y="229"/>
                      </a:lnTo>
                      <a:lnTo>
                        <a:pt x="1459" y="208"/>
                      </a:lnTo>
                      <a:lnTo>
                        <a:pt x="1406" y="208"/>
                      </a:lnTo>
                      <a:cubicBezTo>
                        <a:pt x="1405" y="211"/>
                        <a:pt x="1403" y="214"/>
                        <a:pt x="1402" y="218"/>
                      </a:cubicBezTo>
                      <a:cubicBezTo>
                        <a:pt x="1400" y="222"/>
                        <a:pt x="1395" y="227"/>
                        <a:pt x="1388" y="234"/>
                      </a:cubicBezTo>
                      <a:cubicBezTo>
                        <a:pt x="1380" y="240"/>
                        <a:pt x="1361" y="246"/>
                        <a:pt x="1330" y="250"/>
                      </a:cubicBezTo>
                      <a:cubicBezTo>
                        <a:pt x="1328" y="243"/>
                        <a:pt x="1326" y="238"/>
                        <a:pt x="1324" y="235"/>
                      </a:cubicBezTo>
                      <a:lnTo>
                        <a:pt x="1315" y="223"/>
                      </a:lnTo>
                      <a:cubicBezTo>
                        <a:pt x="1327" y="223"/>
                        <a:pt x="1338" y="222"/>
                        <a:pt x="1349" y="219"/>
                      </a:cubicBezTo>
                      <a:cubicBezTo>
                        <a:pt x="1360" y="216"/>
                        <a:pt x="1367" y="214"/>
                        <a:pt x="1369" y="212"/>
                      </a:cubicBezTo>
                      <a:lnTo>
                        <a:pt x="1372" y="208"/>
                      </a:lnTo>
                      <a:lnTo>
                        <a:pt x="1337" y="208"/>
                      </a:lnTo>
                      <a:lnTo>
                        <a:pt x="1309" y="209"/>
                      </a:lnTo>
                      <a:lnTo>
                        <a:pt x="1309" y="183"/>
                      </a:lnTo>
                      <a:lnTo>
                        <a:pt x="1337" y="184"/>
                      </a:lnTo>
                      <a:lnTo>
                        <a:pt x="1380" y="184"/>
                      </a:lnTo>
                      <a:lnTo>
                        <a:pt x="1381" y="175"/>
                      </a:lnTo>
                      <a:lnTo>
                        <a:pt x="1371" y="175"/>
                      </a:lnTo>
                      <a:lnTo>
                        <a:pt x="1345" y="175"/>
                      </a:lnTo>
                      <a:lnTo>
                        <a:pt x="1346" y="155"/>
                      </a:lnTo>
                      <a:lnTo>
                        <a:pt x="1346" y="87"/>
                      </a:lnTo>
                      <a:lnTo>
                        <a:pt x="1345" y="69"/>
                      </a:lnTo>
                      <a:lnTo>
                        <a:pt x="1366" y="70"/>
                      </a:lnTo>
                      <a:lnTo>
                        <a:pt x="1372" y="70"/>
                      </a:lnTo>
                      <a:cubicBezTo>
                        <a:pt x="1370" y="62"/>
                        <a:pt x="1368" y="57"/>
                        <a:pt x="1367" y="55"/>
                      </a:cubicBezTo>
                      <a:lnTo>
                        <a:pt x="1363" y="48"/>
                      </a:lnTo>
                      <a:lnTo>
                        <a:pt x="1355" y="48"/>
                      </a:lnTo>
                      <a:cubicBezTo>
                        <a:pt x="1352" y="52"/>
                        <a:pt x="1350" y="56"/>
                        <a:pt x="1347" y="59"/>
                      </a:cubicBezTo>
                      <a:cubicBezTo>
                        <a:pt x="1345" y="62"/>
                        <a:pt x="1340" y="67"/>
                        <a:pt x="1334" y="75"/>
                      </a:cubicBezTo>
                      <a:cubicBezTo>
                        <a:pt x="1324" y="68"/>
                        <a:pt x="1319" y="64"/>
                        <a:pt x="1317" y="63"/>
                      </a:cubicBezTo>
                      <a:lnTo>
                        <a:pt x="1307" y="58"/>
                      </a:lnTo>
                      <a:cubicBezTo>
                        <a:pt x="1310" y="56"/>
                        <a:pt x="1314" y="52"/>
                        <a:pt x="1320" y="48"/>
                      </a:cubicBezTo>
                      <a:cubicBezTo>
                        <a:pt x="1325" y="44"/>
                        <a:pt x="1330" y="36"/>
                        <a:pt x="1336" y="26"/>
                      </a:cubicBezTo>
                      <a:cubicBezTo>
                        <a:pt x="1342" y="15"/>
                        <a:pt x="1345" y="8"/>
                        <a:pt x="1346" y="5"/>
                      </a:cubicBezTo>
                      <a:lnTo>
                        <a:pt x="1348" y="0"/>
                      </a:lnTo>
                      <a:close/>
                      <a:moveTo>
                        <a:pt x="1485" y="128"/>
                      </a:moveTo>
                      <a:lnTo>
                        <a:pt x="1485" y="119"/>
                      </a:lnTo>
                      <a:lnTo>
                        <a:pt x="1374" y="119"/>
                      </a:lnTo>
                      <a:lnTo>
                        <a:pt x="1374" y="128"/>
                      </a:lnTo>
                      <a:lnTo>
                        <a:pt x="1485" y="128"/>
                      </a:lnTo>
                      <a:close/>
                      <a:moveTo>
                        <a:pt x="1374" y="155"/>
                      </a:moveTo>
                      <a:lnTo>
                        <a:pt x="1485" y="155"/>
                      </a:lnTo>
                      <a:lnTo>
                        <a:pt x="1485" y="146"/>
                      </a:lnTo>
                      <a:lnTo>
                        <a:pt x="1374" y="146"/>
                      </a:lnTo>
                      <a:lnTo>
                        <a:pt x="1374" y="155"/>
                      </a:lnTo>
                      <a:close/>
                      <a:moveTo>
                        <a:pt x="1374" y="101"/>
                      </a:moveTo>
                      <a:lnTo>
                        <a:pt x="1485" y="101"/>
                      </a:lnTo>
                      <a:lnTo>
                        <a:pt x="1485" y="91"/>
                      </a:lnTo>
                      <a:lnTo>
                        <a:pt x="1374" y="91"/>
                      </a:lnTo>
                      <a:lnTo>
                        <a:pt x="1374" y="101"/>
                      </a:lnTo>
                      <a:close/>
                      <a:moveTo>
                        <a:pt x="1384" y="70"/>
                      </a:moveTo>
                      <a:lnTo>
                        <a:pt x="1438" y="70"/>
                      </a:lnTo>
                      <a:cubicBezTo>
                        <a:pt x="1432" y="66"/>
                        <a:pt x="1424" y="62"/>
                        <a:pt x="1415" y="59"/>
                      </a:cubicBezTo>
                      <a:cubicBezTo>
                        <a:pt x="1418" y="55"/>
                        <a:pt x="1422" y="52"/>
                        <a:pt x="1425" y="48"/>
                      </a:cubicBezTo>
                      <a:lnTo>
                        <a:pt x="1409" y="48"/>
                      </a:lnTo>
                      <a:lnTo>
                        <a:pt x="1392" y="48"/>
                      </a:lnTo>
                      <a:lnTo>
                        <a:pt x="1400" y="65"/>
                      </a:lnTo>
                      <a:cubicBezTo>
                        <a:pt x="1396" y="66"/>
                        <a:pt x="1391" y="68"/>
                        <a:pt x="1384" y="70"/>
                      </a:cubicBezTo>
                      <a:close/>
                      <a:moveTo>
                        <a:pt x="1410" y="184"/>
                      </a:moveTo>
                      <a:lnTo>
                        <a:pt x="1459" y="184"/>
                      </a:lnTo>
                      <a:lnTo>
                        <a:pt x="1459" y="175"/>
                      </a:lnTo>
                      <a:lnTo>
                        <a:pt x="1410" y="175"/>
                      </a:lnTo>
                      <a:lnTo>
                        <a:pt x="1410" y="184"/>
                      </a:lnTo>
                      <a:close/>
                      <a:moveTo>
                        <a:pt x="1443" y="70"/>
                      </a:moveTo>
                      <a:lnTo>
                        <a:pt x="1484" y="70"/>
                      </a:lnTo>
                      <a:cubicBezTo>
                        <a:pt x="1482" y="67"/>
                        <a:pt x="1481" y="64"/>
                        <a:pt x="1480" y="61"/>
                      </a:cubicBezTo>
                      <a:cubicBezTo>
                        <a:pt x="1479" y="58"/>
                        <a:pt x="1476" y="54"/>
                        <a:pt x="1472" y="48"/>
                      </a:cubicBezTo>
                      <a:lnTo>
                        <a:pt x="1458" y="48"/>
                      </a:lnTo>
                      <a:cubicBezTo>
                        <a:pt x="1454" y="54"/>
                        <a:pt x="1449" y="62"/>
                        <a:pt x="1443" y="70"/>
                      </a:cubicBezTo>
                      <a:close/>
                      <a:moveTo>
                        <a:pt x="1577" y="101"/>
                      </a:moveTo>
                      <a:lnTo>
                        <a:pt x="1602" y="102"/>
                      </a:lnTo>
                      <a:lnTo>
                        <a:pt x="1628" y="102"/>
                      </a:lnTo>
                      <a:lnTo>
                        <a:pt x="1628" y="29"/>
                      </a:lnTo>
                      <a:lnTo>
                        <a:pt x="1627" y="1"/>
                      </a:lnTo>
                      <a:lnTo>
                        <a:pt x="1661" y="1"/>
                      </a:lnTo>
                      <a:lnTo>
                        <a:pt x="1660" y="29"/>
                      </a:lnTo>
                      <a:lnTo>
                        <a:pt x="1660" y="102"/>
                      </a:lnTo>
                      <a:lnTo>
                        <a:pt x="1770" y="102"/>
                      </a:lnTo>
                      <a:lnTo>
                        <a:pt x="1804" y="101"/>
                      </a:lnTo>
                      <a:lnTo>
                        <a:pt x="1804" y="134"/>
                      </a:lnTo>
                      <a:lnTo>
                        <a:pt x="1770" y="133"/>
                      </a:lnTo>
                      <a:lnTo>
                        <a:pt x="1734" y="133"/>
                      </a:lnTo>
                      <a:cubicBezTo>
                        <a:pt x="1735" y="136"/>
                        <a:pt x="1736" y="141"/>
                        <a:pt x="1737" y="147"/>
                      </a:cubicBezTo>
                      <a:cubicBezTo>
                        <a:pt x="1738" y="154"/>
                        <a:pt x="1742" y="161"/>
                        <a:pt x="1749" y="170"/>
                      </a:cubicBezTo>
                      <a:cubicBezTo>
                        <a:pt x="1755" y="179"/>
                        <a:pt x="1762" y="186"/>
                        <a:pt x="1771" y="192"/>
                      </a:cubicBezTo>
                      <a:cubicBezTo>
                        <a:pt x="1779" y="198"/>
                        <a:pt x="1787" y="202"/>
                        <a:pt x="1794" y="204"/>
                      </a:cubicBezTo>
                      <a:cubicBezTo>
                        <a:pt x="1800" y="207"/>
                        <a:pt x="1807" y="208"/>
                        <a:pt x="1813" y="210"/>
                      </a:cubicBezTo>
                      <a:cubicBezTo>
                        <a:pt x="1804" y="224"/>
                        <a:pt x="1799" y="234"/>
                        <a:pt x="1798" y="238"/>
                      </a:cubicBezTo>
                      <a:lnTo>
                        <a:pt x="1796" y="243"/>
                      </a:lnTo>
                      <a:cubicBezTo>
                        <a:pt x="1787" y="240"/>
                        <a:pt x="1777" y="235"/>
                        <a:pt x="1767" y="230"/>
                      </a:cubicBezTo>
                      <a:cubicBezTo>
                        <a:pt x="1756" y="224"/>
                        <a:pt x="1746" y="215"/>
                        <a:pt x="1736" y="204"/>
                      </a:cubicBezTo>
                      <a:cubicBezTo>
                        <a:pt x="1726" y="193"/>
                        <a:pt x="1719" y="182"/>
                        <a:pt x="1715" y="173"/>
                      </a:cubicBezTo>
                      <a:cubicBezTo>
                        <a:pt x="1711" y="164"/>
                        <a:pt x="1709" y="156"/>
                        <a:pt x="1708" y="150"/>
                      </a:cubicBezTo>
                      <a:lnTo>
                        <a:pt x="1704" y="133"/>
                      </a:lnTo>
                      <a:lnTo>
                        <a:pt x="1660" y="133"/>
                      </a:lnTo>
                      <a:lnTo>
                        <a:pt x="1660" y="197"/>
                      </a:lnTo>
                      <a:cubicBezTo>
                        <a:pt x="1685" y="183"/>
                        <a:pt x="1701" y="174"/>
                        <a:pt x="1708" y="169"/>
                      </a:cubicBezTo>
                      <a:cubicBezTo>
                        <a:pt x="1709" y="173"/>
                        <a:pt x="1710" y="177"/>
                        <a:pt x="1711" y="180"/>
                      </a:cubicBezTo>
                      <a:cubicBezTo>
                        <a:pt x="1712" y="184"/>
                        <a:pt x="1713" y="186"/>
                        <a:pt x="1714" y="188"/>
                      </a:cubicBezTo>
                      <a:lnTo>
                        <a:pt x="1718" y="195"/>
                      </a:lnTo>
                      <a:cubicBezTo>
                        <a:pt x="1706" y="203"/>
                        <a:pt x="1695" y="210"/>
                        <a:pt x="1686" y="216"/>
                      </a:cubicBezTo>
                      <a:cubicBezTo>
                        <a:pt x="1676" y="222"/>
                        <a:pt x="1661" y="233"/>
                        <a:pt x="1640" y="248"/>
                      </a:cubicBezTo>
                      <a:cubicBezTo>
                        <a:pt x="1632" y="237"/>
                        <a:pt x="1625" y="226"/>
                        <a:pt x="1619" y="218"/>
                      </a:cubicBezTo>
                      <a:cubicBezTo>
                        <a:pt x="1622" y="215"/>
                        <a:pt x="1624" y="212"/>
                        <a:pt x="1625" y="210"/>
                      </a:cubicBezTo>
                      <a:cubicBezTo>
                        <a:pt x="1626" y="208"/>
                        <a:pt x="1627" y="206"/>
                        <a:pt x="1627" y="203"/>
                      </a:cubicBezTo>
                      <a:cubicBezTo>
                        <a:pt x="1628" y="201"/>
                        <a:pt x="1628" y="198"/>
                        <a:pt x="1628" y="196"/>
                      </a:cubicBezTo>
                      <a:lnTo>
                        <a:pt x="1628" y="133"/>
                      </a:lnTo>
                      <a:lnTo>
                        <a:pt x="1602" y="133"/>
                      </a:lnTo>
                      <a:lnTo>
                        <a:pt x="1577" y="134"/>
                      </a:lnTo>
                      <a:lnTo>
                        <a:pt x="1577" y="101"/>
                      </a:lnTo>
                      <a:close/>
                      <a:moveTo>
                        <a:pt x="1762" y="5"/>
                      </a:moveTo>
                      <a:cubicBezTo>
                        <a:pt x="1764" y="9"/>
                        <a:pt x="1767" y="12"/>
                        <a:pt x="1769" y="14"/>
                      </a:cubicBezTo>
                      <a:cubicBezTo>
                        <a:pt x="1771" y="16"/>
                        <a:pt x="1778" y="22"/>
                        <a:pt x="1790" y="32"/>
                      </a:cubicBezTo>
                      <a:cubicBezTo>
                        <a:pt x="1784" y="34"/>
                        <a:pt x="1774" y="41"/>
                        <a:pt x="1759" y="50"/>
                      </a:cubicBezTo>
                      <a:cubicBezTo>
                        <a:pt x="1744" y="59"/>
                        <a:pt x="1727" y="67"/>
                        <a:pt x="1710" y="75"/>
                      </a:cubicBezTo>
                      <a:lnTo>
                        <a:pt x="1683" y="87"/>
                      </a:lnTo>
                      <a:lnTo>
                        <a:pt x="1678" y="89"/>
                      </a:lnTo>
                      <a:cubicBezTo>
                        <a:pt x="1677" y="86"/>
                        <a:pt x="1675" y="82"/>
                        <a:pt x="1673" y="78"/>
                      </a:cubicBezTo>
                      <a:cubicBezTo>
                        <a:pt x="1672" y="75"/>
                        <a:pt x="1668" y="68"/>
                        <a:pt x="1662" y="58"/>
                      </a:cubicBezTo>
                      <a:cubicBezTo>
                        <a:pt x="1672" y="56"/>
                        <a:pt x="1681" y="53"/>
                        <a:pt x="1692" y="49"/>
                      </a:cubicBezTo>
                      <a:cubicBezTo>
                        <a:pt x="1702" y="46"/>
                        <a:pt x="1713" y="40"/>
                        <a:pt x="1726" y="32"/>
                      </a:cubicBezTo>
                      <a:cubicBezTo>
                        <a:pt x="1739" y="25"/>
                        <a:pt x="1747" y="19"/>
                        <a:pt x="1752" y="15"/>
                      </a:cubicBezTo>
                      <a:lnTo>
                        <a:pt x="1762" y="5"/>
                      </a:lnTo>
                      <a:close/>
                      <a:moveTo>
                        <a:pt x="2066" y="147"/>
                      </a:moveTo>
                      <a:cubicBezTo>
                        <a:pt x="2063" y="150"/>
                        <a:pt x="2061" y="152"/>
                        <a:pt x="2059" y="153"/>
                      </a:cubicBezTo>
                      <a:cubicBezTo>
                        <a:pt x="2057" y="154"/>
                        <a:pt x="2049" y="162"/>
                        <a:pt x="2034" y="177"/>
                      </a:cubicBezTo>
                      <a:cubicBezTo>
                        <a:pt x="2019" y="191"/>
                        <a:pt x="2001" y="204"/>
                        <a:pt x="1981" y="215"/>
                      </a:cubicBezTo>
                      <a:cubicBezTo>
                        <a:pt x="1961" y="227"/>
                        <a:pt x="1938" y="237"/>
                        <a:pt x="1910" y="245"/>
                      </a:cubicBezTo>
                      <a:cubicBezTo>
                        <a:pt x="1904" y="232"/>
                        <a:pt x="1897" y="222"/>
                        <a:pt x="1892" y="215"/>
                      </a:cubicBezTo>
                      <a:cubicBezTo>
                        <a:pt x="1901" y="214"/>
                        <a:pt x="1910" y="212"/>
                        <a:pt x="1920" y="210"/>
                      </a:cubicBezTo>
                      <a:cubicBezTo>
                        <a:pt x="1929" y="208"/>
                        <a:pt x="1943" y="202"/>
                        <a:pt x="1962" y="192"/>
                      </a:cubicBezTo>
                      <a:cubicBezTo>
                        <a:pt x="1981" y="182"/>
                        <a:pt x="1998" y="170"/>
                        <a:pt x="2012" y="156"/>
                      </a:cubicBezTo>
                      <a:cubicBezTo>
                        <a:pt x="2027" y="141"/>
                        <a:pt x="2036" y="132"/>
                        <a:pt x="2039" y="128"/>
                      </a:cubicBezTo>
                      <a:lnTo>
                        <a:pt x="2043" y="122"/>
                      </a:lnTo>
                      <a:cubicBezTo>
                        <a:pt x="2053" y="134"/>
                        <a:pt x="2059" y="141"/>
                        <a:pt x="2062" y="143"/>
                      </a:cubicBezTo>
                      <a:lnTo>
                        <a:pt x="2066" y="147"/>
                      </a:lnTo>
                      <a:close/>
                      <a:moveTo>
                        <a:pt x="1934" y="40"/>
                      </a:moveTo>
                      <a:cubicBezTo>
                        <a:pt x="1940" y="43"/>
                        <a:pt x="1950" y="47"/>
                        <a:pt x="1964" y="52"/>
                      </a:cubicBezTo>
                      <a:cubicBezTo>
                        <a:pt x="1958" y="67"/>
                        <a:pt x="1953" y="79"/>
                        <a:pt x="1949" y="90"/>
                      </a:cubicBezTo>
                      <a:cubicBezTo>
                        <a:pt x="1944" y="100"/>
                        <a:pt x="1940" y="109"/>
                        <a:pt x="1935" y="116"/>
                      </a:cubicBezTo>
                      <a:cubicBezTo>
                        <a:pt x="1931" y="123"/>
                        <a:pt x="1926" y="130"/>
                        <a:pt x="1921" y="137"/>
                      </a:cubicBezTo>
                      <a:cubicBezTo>
                        <a:pt x="1918" y="134"/>
                        <a:pt x="1916" y="131"/>
                        <a:pt x="1913" y="128"/>
                      </a:cubicBezTo>
                      <a:cubicBezTo>
                        <a:pt x="1910" y="125"/>
                        <a:pt x="1905" y="121"/>
                        <a:pt x="1897" y="116"/>
                      </a:cubicBezTo>
                      <a:cubicBezTo>
                        <a:pt x="1902" y="112"/>
                        <a:pt x="1907" y="105"/>
                        <a:pt x="1913" y="95"/>
                      </a:cubicBezTo>
                      <a:cubicBezTo>
                        <a:pt x="1919" y="85"/>
                        <a:pt x="1923" y="76"/>
                        <a:pt x="1927" y="66"/>
                      </a:cubicBezTo>
                      <a:cubicBezTo>
                        <a:pt x="1930" y="57"/>
                        <a:pt x="1932" y="51"/>
                        <a:pt x="1932" y="47"/>
                      </a:cubicBezTo>
                      <a:lnTo>
                        <a:pt x="1934" y="40"/>
                      </a:lnTo>
                      <a:close/>
                      <a:moveTo>
                        <a:pt x="1970" y="4"/>
                      </a:moveTo>
                      <a:lnTo>
                        <a:pt x="2002" y="4"/>
                      </a:lnTo>
                      <a:lnTo>
                        <a:pt x="2001" y="31"/>
                      </a:lnTo>
                      <a:lnTo>
                        <a:pt x="2001" y="124"/>
                      </a:lnTo>
                      <a:lnTo>
                        <a:pt x="2002" y="159"/>
                      </a:lnTo>
                      <a:lnTo>
                        <a:pt x="1970" y="159"/>
                      </a:lnTo>
                      <a:lnTo>
                        <a:pt x="1971" y="124"/>
                      </a:lnTo>
                      <a:lnTo>
                        <a:pt x="1971" y="31"/>
                      </a:lnTo>
                      <a:lnTo>
                        <a:pt x="1970" y="4"/>
                      </a:lnTo>
                      <a:close/>
                      <a:moveTo>
                        <a:pt x="2010" y="59"/>
                      </a:moveTo>
                      <a:cubicBezTo>
                        <a:pt x="2020" y="52"/>
                        <a:pt x="2029" y="47"/>
                        <a:pt x="2035" y="41"/>
                      </a:cubicBezTo>
                      <a:cubicBezTo>
                        <a:pt x="2038" y="45"/>
                        <a:pt x="2039" y="47"/>
                        <a:pt x="2041" y="49"/>
                      </a:cubicBezTo>
                      <a:lnTo>
                        <a:pt x="2059" y="74"/>
                      </a:lnTo>
                      <a:cubicBezTo>
                        <a:pt x="2069" y="88"/>
                        <a:pt x="2077" y="98"/>
                        <a:pt x="2080" y="103"/>
                      </a:cubicBezTo>
                      <a:cubicBezTo>
                        <a:pt x="2075" y="107"/>
                        <a:pt x="2067" y="114"/>
                        <a:pt x="2056" y="125"/>
                      </a:cubicBezTo>
                      <a:cubicBezTo>
                        <a:pt x="2050" y="115"/>
                        <a:pt x="2043" y="104"/>
                        <a:pt x="2035" y="92"/>
                      </a:cubicBezTo>
                      <a:cubicBezTo>
                        <a:pt x="2027" y="81"/>
                        <a:pt x="2022" y="74"/>
                        <a:pt x="2019" y="70"/>
                      </a:cubicBezTo>
                      <a:lnTo>
                        <a:pt x="2010" y="59"/>
                      </a:lnTo>
                      <a:close/>
                      <a:moveTo>
                        <a:pt x="1838" y="88"/>
                      </a:moveTo>
                      <a:cubicBezTo>
                        <a:pt x="1846" y="78"/>
                        <a:pt x="1851" y="72"/>
                        <a:pt x="1852" y="69"/>
                      </a:cubicBezTo>
                      <a:lnTo>
                        <a:pt x="1855" y="64"/>
                      </a:lnTo>
                      <a:cubicBezTo>
                        <a:pt x="1874" y="77"/>
                        <a:pt x="1887" y="86"/>
                        <a:pt x="1895" y="92"/>
                      </a:cubicBezTo>
                      <a:cubicBezTo>
                        <a:pt x="1890" y="98"/>
                        <a:pt x="1884" y="106"/>
                        <a:pt x="1877" y="118"/>
                      </a:cubicBezTo>
                      <a:cubicBezTo>
                        <a:pt x="1870" y="112"/>
                        <a:pt x="1864" y="106"/>
                        <a:pt x="1858" y="102"/>
                      </a:cubicBezTo>
                      <a:cubicBezTo>
                        <a:pt x="1853" y="98"/>
                        <a:pt x="1846" y="94"/>
                        <a:pt x="1838" y="88"/>
                      </a:cubicBezTo>
                      <a:close/>
                      <a:moveTo>
                        <a:pt x="1836" y="220"/>
                      </a:moveTo>
                      <a:cubicBezTo>
                        <a:pt x="1839" y="218"/>
                        <a:pt x="1842" y="214"/>
                        <a:pt x="1845" y="210"/>
                      </a:cubicBezTo>
                      <a:cubicBezTo>
                        <a:pt x="1849" y="205"/>
                        <a:pt x="1854" y="197"/>
                        <a:pt x="1860" y="185"/>
                      </a:cubicBezTo>
                      <a:cubicBezTo>
                        <a:pt x="1866" y="173"/>
                        <a:pt x="1871" y="163"/>
                        <a:pt x="1874" y="154"/>
                      </a:cubicBezTo>
                      <a:cubicBezTo>
                        <a:pt x="1878" y="145"/>
                        <a:pt x="1880" y="139"/>
                        <a:pt x="1881" y="135"/>
                      </a:cubicBezTo>
                      <a:lnTo>
                        <a:pt x="1883" y="125"/>
                      </a:lnTo>
                      <a:cubicBezTo>
                        <a:pt x="1893" y="134"/>
                        <a:pt x="1899" y="139"/>
                        <a:pt x="1903" y="141"/>
                      </a:cubicBezTo>
                      <a:lnTo>
                        <a:pt x="1909" y="145"/>
                      </a:lnTo>
                      <a:cubicBezTo>
                        <a:pt x="1907" y="149"/>
                        <a:pt x="1906" y="152"/>
                        <a:pt x="1905" y="154"/>
                      </a:cubicBezTo>
                      <a:lnTo>
                        <a:pt x="1893" y="184"/>
                      </a:lnTo>
                      <a:cubicBezTo>
                        <a:pt x="1886" y="201"/>
                        <a:pt x="1880" y="215"/>
                        <a:pt x="1874" y="226"/>
                      </a:cubicBezTo>
                      <a:lnTo>
                        <a:pt x="1865" y="242"/>
                      </a:lnTo>
                      <a:cubicBezTo>
                        <a:pt x="1858" y="236"/>
                        <a:pt x="1848" y="228"/>
                        <a:pt x="1836" y="220"/>
                      </a:cubicBezTo>
                      <a:close/>
                      <a:moveTo>
                        <a:pt x="1859" y="28"/>
                      </a:moveTo>
                      <a:cubicBezTo>
                        <a:pt x="1861" y="26"/>
                        <a:pt x="1863" y="24"/>
                        <a:pt x="1865" y="22"/>
                      </a:cubicBezTo>
                      <a:cubicBezTo>
                        <a:pt x="1867" y="20"/>
                        <a:pt x="1871" y="14"/>
                        <a:pt x="1877" y="5"/>
                      </a:cubicBezTo>
                      <a:cubicBezTo>
                        <a:pt x="1892" y="15"/>
                        <a:pt x="1906" y="24"/>
                        <a:pt x="1918" y="34"/>
                      </a:cubicBezTo>
                      <a:cubicBezTo>
                        <a:pt x="1908" y="47"/>
                        <a:pt x="1902" y="56"/>
                        <a:pt x="1900" y="60"/>
                      </a:cubicBezTo>
                      <a:cubicBezTo>
                        <a:pt x="1887" y="48"/>
                        <a:pt x="1873" y="37"/>
                        <a:pt x="1859" y="28"/>
                      </a:cubicBezTo>
                      <a:close/>
                      <a:moveTo>
                        <a:pt x="2114" y="166"/>
                      </a:moveTo>
                      <a:lnTo>
                        <a:pt x="2114" y="136"/>
                      </a:lnTo>
                      <a:lnTo>
                        <a:pt x="2114" y="78"/>
                      </a:lnTo>
                      <a:lnTo>
                        <a:pt x="2114" y="52"/>
                      </a:lnTo>
                      <a:lnTo>
                        <a:pt x="2140" y="53"/>
                      </a:lnTo>
                      <a:lnTo>
                        <a:pt x="2204" y="53"/>
                      </a:lnTo>
                      <a:lnTo>
                        <a:pt x="2204" y="37"/>
                      </a:lnTo>
                      <a:lnTo>
                        <a:pt x="2203" y="5"/>
                      </a:lnTo>
                      <a:lnTo>
                        <a:pt x="2240" y="5"/>
                      </a:lnTo>
                      <a:lnTo>
                        <a:pt x="2238" y="37"/>
                      </a:lnTo>
                      <a:lnTo>
                        <a:pt x="2238" y="53"/>
                      </a:lnTo>
                      <a:lnTo>
                        <a:pt x="2303" y="53"/>
                      </a:lnTo>
                      <a:lnTo>
                        <a:pt x="2331" y="52"/>
                      </a:lnTo>
                      <a:lnTo>
                        <a:pt x="2330" y="78"/>
                      </a:lnTo>
                      <a:lnTo>
                        <a:pt x="2330" y="136"/>
                      </a:lnTo>
                      <a:lnTo>
                        <a:pt x="2331" y="167"/>
                      </a:lnTo>
                      <a:lnTo>
                        <a:pt x="2296" y="167"/>
                      </a:lnTo>
                      <a:lnTo>
                        <a:pt x="2296" y="162"/>
                      </a:lnTo>
                      <a:lnTo>
                        <a:pt x="2238" y="162"/>
                      </a:lnTo>
                      <a:lnTo>
                        <a:pt x="2238" y="215"/>
                      </a:lnTo>
                      <a:lnTo>
                        <a:pt x="2240" y="245"/>
                      </a:lnTo>
                      <a:lnTo>
                        <a:pt x="2203" y="245"/>
                      </a:lnTo>
                      <a:lnTo>
                        <a:pt x="2204" y="215"/>
                      </a:lnTo>
                      <a:lnTo>
                        <a:pt x="2204" y="162"/>
                      </a:lnTo>
                      <a:lnTo>
                        <a:pt x="2147" y="162"/>
                      </a:lnTo>
                      <a:lnTo>
                        <a:pt x="2148" y="166"/>
                      </a:lnTo>
                      <a:lnTo>
                        <a:pt x="2114" y="166"/>
                      </a:lnTo>
                      <a:close/>
                      <a:moveTo>
                        <a:pt x="2147" y="130"/>
                      </a:moveTo>
                      <a:lnTo>
                        <a:pt x="2204" y="130"/>
                      </a:lnTo>
                      <a:lnTo>
                        <a:pt x="2204" y="84"/>
                      </a:lnTo>
                      <a:lnTo>
                        <a:pt x="2147" y="84"/>
                      </a:lnTo>
                      <a:lnTo>
                        <a:pt x="2147" y="130"/>
                      </a:lnTo>
                      <a:close/>
                      <a:moveTo>
                        <a:pt x="2296" y="130"/>
                      </a:moveTo>
                      <a:lnTo>
                        <a:pt x="2296" y="84"/>
                      </a:lnTo>
                      <a:lnTo>
                        <a:pt x="2238" y="84"/>
                      </a:lnTo>
                      <a:lnTo>
                        <a:pt x="2238" y="130"/>
                      </a:lnTo>
                      <a:lnTo>
                        <a:pt x="2296" y="130"/>
                      </a:lnTo>
                      <a:close/>
                      <a:moveTo>
                        <a:pt x="2365" y="191"/>
                      </a:moveTo>
                      <a:cubicBezTo>
                        <a:pt x="2366" y="188"/>
                        <a:pt x="2368" y="184"/>
                        <a:pt x="2370" y="178"/>
                      </a:cubicBezTo>
                      <a:cubicBezTo>
                        <a:pt x="2373" y="172"/>
                        <a:pt x="2375" y="160"/>
                        <a:pt x="2378" y="144"/>
                      </a:cubicBezTo>
                      <a:cubicBezTo>
                        <a:pt x="2382" y="128"/>
                        <a:pt x="2383" y="115"/>
                        <a:pt x="2384" y="106"/>
                      </a:cubicBezTo>
                      <a:lnTo>
                        <a:pt x="2385" y="94"/>
                      </a:lnTo>
                      <a:cubicBezTo>
                        <a:pt x="2388" y="95"/>
                        <a:pt x="2391" y="96"/>
                        <a:pt x="2393" y="97"/>
                      </a:cubicBezTo>
                      <a:cubicBezTo>
                        <a:pt x="2396" y="97"/>
                        <a:pt x="2404" y="98"/>
                        <a:pt x="2418" y="100"/>
                      </a:cubicBezTo>
                      <a:cubicBezTo>
                        <a:pt x="2415" y="122"/>
                        <a:pt x="2412" y="141"/>
                        <a:pt x="2409" y="157"/>
                      </a:cubicBezTo>
                      <a:cubicBezTo>
                        <a:pt x="2406" y="173"/>
                        <a:pt x="2402" y="188"/>
                        <a:pt x="2397" y="203"/>
                      </a:cubicBezTo>
                      <a:cubicBezTo>
                        <a:pt x="2393" y="201"/>
                        <a:pt x="2389" y="199"/>
                        <a:pt x="2385" y="197"/>
                      </a:cubicBezTo>
                      <a:cubicBezTo>
                        <a:pt x="2381" y="195"/>
                        <a:pt x="2374" y="193"/>
                        <a:pt x="2365" y="191"/>
                      </a:cubicBezTo>
                      <a:close/>
                      <a:moveTo>
                        <a:pt x="2562" y="183"/>
                      </a:moveTo>
                      <a:cubicBezTo>
                        <a:pt x="2560" y="190"/>
                        <a:pt x="2559" y="196"/>
                        <a:pt x="2557" y="202"/>
                      </a:cubicBezTo>
                      <a:cubicBezTo>
                        <a:pt x="2556" y="207"/>
                        <a:pt x="2554" y="213"/>
                        <a:pt x="2552" y="218"/>
                      </a:cubicBezTo>
                      <a:cubicBezTo>
                        <a:pt x="2550" y="223"/>
                        <a:pt x="2547" y="227"/>
                        <a:pt x="2544" y="231"/>
                      </a:cubicBezTo>
                      <a:cubicBezTo>
                        <a:pt x="2540" y="235"/>
                        <a:pt x="2536" y="237"/>
                        <a:pt x="2530" y="239"/>
                      </a:cubicBezTo>
                      <a:cubicBezTo>
                        <a:pt x="2524" y="241"/>
                        <a:pt x="2509" y="241"/>
                        <a:pt x="2487" y="241"/>
                      </a:cubicBezTo>
                      <a:cubicBezTo>
                        <a:pt x="2459" y="241"/>
                        <a:pt x="2444" y="238"/>
                        <a:pt x="2440" y="232"/>
                      </a:cubicBezTo>
                      <a:cubicBezTo>
                        <a:pt x="2436" y="226"/>
                        <a:pt x="2434" y="217"/>
                        <a:pt x="2434" y="206"/>
                      </a:cubicBezTo>
                      <a:lnTo>
                        <a:pt x="2434" y="108"/>
                      </a:lnTo>
                      <a:lnTo>
                        <a:pt x="2433" y="75"/>
                      </a:lnTo>
                      <a:lnTo>
                        <a:pt x="2466" y="75"/>
                      </a:lnTo>
                      <a:lnTo>
                        <a:pt x="2466" y="108"/>
                      </a:lnTo>
                      <a:lnTo>
                        <a:pt x="2466" y="199"/>
                      </a:lnTo>
                      <a:cubicBezTo>
                        <a:pt x="2466" y="202"/>
                        <a:pt x="2466" y="205"/>
                        <a:pt x="2468" y="207"/>
                      </a:cubicBezTo>
                      <a:cubicBezTo>
                        <a:pt x="2470" y="209"/>
                        <a:pt x="2473" y="210"/>
                        <a:pt x="2475" y="210"/>
                      </a:cubicBezTo>
                      <a:cubicBezTo>
                        <a:pt x="2478" y="210"/>
                        <a:pt x="2485" y="210"/>
                        <a:pt x="2496" y="211"/>
                      </a:cubicBezTo>
                      <a:cubicBezTo>
                        <a:pt x="2508" y="211"/>
                        <a:pt x="2515" y="209"/>
                        <a:pt x="2518" y="207"/>
                      </a:cubicBezTo>
                      <a:cubicBezTo>
                        <a:pt x="2520" y="205"/>
                        <a:pt x="2522" y="203"/>
                        <a:pt x="2523" y="200"/>
                      </a:cubicBezTo>
                      <a:cubicBezTo>
                        <a:pt x="2524" y="197"/>
                        <a:pt x="2526" y="192"/>
                        <a:pt x="2527" y="183"/>
                      </a:cubicBezTo>
                      <a:lnTo>
                        <a:pt x="2529" y="171"/>
                      </a:lnTo>
                      <a:cubicBezTo>
                        <a:pt x="2538" y="176"/>
                        <a:pt x="2549" y="180"/>
                        <a:pt x="2562" y="183"/>
                      </a:cubicBezTo>
                      <a:close/>
                      <a:moveTo>
                        <a:pt x="2442" y="27"/>
                      </a:moveTo>
                      <a:cubicBezTo>
                        <a:pt x="2444" y="26"/>
                        <a:pt x="2446" y="24"/>
                        <a:pt x="2447" y="23"/>
                      </a:cubicBezTo>
                      <a:cubicBezTo>
                        <a:pt x="2449" y="21"/>
                        <a:pt x="2454" y="15"/>
                        <a:pt x="2463" y="4"/>
                      </a:cubicBezTo>
                      <a:cubicBezTo>
                        <a:pt x="2494" y="27"/>
                        <a:pt x="2515" y="44"/>
                        <a:pt x="2526" y="55"/>
                      </a:cubicBezTo>
                      <a:cubicBezTo>
                        <a:pt x="2525" y="57"/>
                        <a:pt x="2524" y="58"/>
                        <a:pt x="2523" y="59"/>
                      </a:cubicBezTo>
                      <a:lnTo>
                        <a:pt x="2510" y="77"/>
                      </a:lnTo>
                      <a:lnTo>
                        <a:pt x="2507" y="82"/>
                      </a:lnTo>
                      <a:cubicBezTo>
                        <a:pt x="2489" y="64"/>
                        <a:pt x="2467" y="46"/>
                        <a:pt x="2442" y="27"/>
                      </a:cubicBezTo>
                      <a:close/>
                      <a:moveTo>
                        <a:pt x="2532" y="103"/>
                      </a:moveTo>
                      <a:cubicBezTo>
                        <a:pt x="2535" y="102"/>
                        <a:pt x="2537" y="101"/>
                        <a:pt x="2540" y="100"/>
                      </a:cubicBezTo>
                      <a:cubicBezTo>
                        <a:pt x="2542" y="98"/>
                        <a:pt x="2549" y="94"/>
                        <a:pt x="2559" y="86"/>
                      </a:cubicBezTo>
                      <a:cubicBezTo>
                        <a:pt x="2566" y="94"/>
                        <a:pt x="2574" y="106"/>
                        <a:pt x="2585" y="124"/>
                      </a:cubicBezTo>
                      <a:cubicBezTo>
                        <a:pt x="2596" y="141"/>
                        <a:pt x="2602" y="151"/>
                        <a:pt x="2604" y="155"/>
                      </a:cubicBezTo>
                      <a:lnTo>
                        <a:pt x="2609" y="163"/>
                      </a:lnTo>
                      <a:cubicBezTo>
                        <a:pt x="2607" y="165"/>
                        <a:pt x="2602" y="168"/>
                        <a:pt x="2596" y="174"/>
                      </a:cubicBezTo>
                      <a:cubicBezTo>
                        <a:pt x="2589" y="179"/>
                        <a:pt x="2584" y="183"/>
                        <a:pt x="2582" y="186"/>
                      </a:cubicBezTo>
                      <a:cubicBezTo>
                        <a:pt x="2577" y="176"/>
                        <a:pt x="2570" y="163"/>
                        <a:pt x="2560" y="146"/>
                      </a:cubicBezTo>
                      <a:cubicBezTo>
                        <a:pt x="2550" y="130"/>
                        <a:pt x="2543" y="118"/>
                        <a:pt x="2538" y="111"/>
                      </a:cubicBezTo>
                      <a:lnTo>
                        <a:pt x="2532"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grpSp>
          <p:nvGrpSpPr>
            <p:cNvPr id="17" name="组合 16"/>
            <p:cNvGrpSpPr/>
            <p:nvPr/>
          </p:nvGrpSpPr>
          <p:grpSpPr>
            <a:xfrm>
              <a:off x="784678" y="474980"/>
              <a:ext cx="1664900" cy="525780"/>
              <a:chOff x="652463" y="677863"/>
              <a:chExt cx="1403351" cy="444500"/>
            </a:xfrm>
            <a:grpFill/>
          </p:grpSpPr>
          <p:sp>
            <p:nvSpPr>
              <p:cNvPr id="18" name="Freeform 5"/>
              <p:cNvSpPr/>
              <p:nvPr/>
            </p:nvSpPr>
            <p:spPr bwMode="auto">
              <a:xfrm>
                <a:off x="1063626" y="809626"/>
                <a:ext cx="25400" cy="38100"/>
              </a:xfrm>
              <a:custGeom>
                <a:avLst/>
                <a:gdLst>
                  <a:gd name="T0" fmla="*/ 21 w 52"/>
                  <a:gd name="T1" fmla="*/ 79 h 79"/>
                  <a:gd name="T2" fmla="*/ 52 w 52"/>
                  <a:gd name="T3" fmla="*/ 70 h 79"/>
                  <a:gd name="T4" fmla="*/ 44 w 52"/>
                  <a:gd name="T5" fmla="*/ 41 h 79"/>
                  <a:gd name="T6" fmla="*/ 26 w 52"/>
                  <a:gd name="T7" fmla="*/ 46 h 79"/>
                  <a:gd name="T8" fmla="*/ 31 w 52"/>
                  <a:gd name="T9" fmla="*/ 63 h 79"/>
                  <a:gd name="T10" fmla="*/ 37 w 52"/>
                  <a:gd name="T11" fmla="*/ 61 h 79"/>
                  <a:gd name="T12" fmla="*/ 35 w 52"/>
                  <a:gd name="T13" fmla="*/ 50 h 79"/>
                  <a:gd name="T14" fmla="*/ 41 w 52"/>
                  <a:gd name="T15" fmla="*/ 48 h 79"/>
                  <a:gd name="T16" fmla="*/ 44 w 52"/>
                  <a:gd name="T17" fmla="*/ 66 h 79"/>
                  <a:gd name="T18" fmla="*/ 31 w 52"/>
                  <a:gd name="T19" fmla="*/ 70 h 79"/>
                  <a:gd name="T20" fmla="*/ 26 w 52"/>
                  <a:gd name="T21" fmla="*/ 70 h 79"/>
                  <a:gd name="T22" fmla="*/ 10 w 52"/>
                  <a:gd name="T23" fmla="*/ 16 h 79"/>
                  <a:gd name="T24" fmla="*/ 27 w 52"/>
                  <a:gd name="T25" fmla="*/ 9 h 79"/>
                  <a:gd name="T26" fmla="*/ 33 w 52"/>
                  <a:gd name="T27" fmla="*/ 27 h 79"/>
                  <a:gd name="T28" fmla="*/ 27 w 52"/>
                  <a:gd name="T29" fmla="*/ 28 h 79"/>
                  <a:gd name="T30" fmla="*/ 24 w 52"/>
                  <a:gd name="T31" fmla="*/ 18 h 79"/>
                  <a:gd name="T32" fmla="*/ 18 w 52"/>
                  <a:gd name="T33" fmla="*/ 21 h 79"/>
                  <a:gd name="T34" fmla="*/ 23 w 52"/>
                  <a:gd name="T35" fmla="*/ 37 h 79"/>
                  <a:gd name="T36" fmla="*/ 42 w 52"/>
                  <a:gd name="T37" fmla="*/ 31 h 79"/>
                  <a:gd name="T38" fmla="*/ 31 w 52"/>
                  <a:gd name="T39" fmla="*/ 0 h 79"/>
                  <a:gd name="T40" fmla="*/ 0 w 52"/>
                  <a:gd name="T41" fmla="*/ 12 h 79"/>
                  <a:gd name="T42" fmla="*/ 21 w 52"/>
                  <a:gd name="T4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79">
                    <a:moveTo>
                      <a:pt x="21" y="79"/>
                    </a:moveTo>
                    <a:cubicBezTo>
                      <a:pt x="52" y="70"/>
                      <a:pt x="52" y="70"/>
                      <a:pt x="52" y="70"/>
                    </a:cubicBezTo>
                    <a:cubicBezTo>
                      <a:pt x="52" y="70"/>
                      <a:pt x="47" y="44"/>
                      <a:pt x="44" y="41"/>
                    </a:cubicBezTo>
                    <a:cubicBezTo>
                      <a:pt x="26" y="46"/>
                      <a:pt x="26" y="46"/>
                      <a:pt x="26" y="46"/>
                    </a:cubicBezTo>
                    <a:cubicBezTo>
                      <a:pt x="31" y="63"/>
                      <a:pt x="31" y="63"/>
                      <a:pt x="31" y="63"/>
                    </a:cubicBezTo>
                    <a:cubicBezTo>
                      <a:pt x="37" y="61"/>
                      <a:pt x="37" y="61"/>
                      <a:pt x="37" y="61"/>
                    </a:cubicBezTo>
                    <a:cubicBezTo>
                      <a:pt x="35" y="50"/>
                      <a:pt x="35" y="50"/>
                      <a:pt x="35" y="50"/>
                    </a:cubicBezTo>
                    <a:cubicBezTo>
                      <a:pt x="41" y="48"/>
                      <a:pt x="41" y="48"/>
                      <a:pt x="41" y="48"/>
                    </a:cubicBezTo>
                    <a:cubicBezTo>
                      <a:pt x="41" y="48"/>
                      <a:pt x="44" y="64"/>
                      <a:pt x="44" y="66"/>
                    </a:cubicBezTo>
                    <a:cubicBezTo>
                      <a:pt x="31" y="70"/>
                      <a:pt x="31" y="70"/>
                      <a:pt x="31" y="70"/>
                    </a:cubicBezTo>
                    <a:cubicBezTo>
                      <a:pt x="26" y="70"/>
                      <a:pt x="26" y="70"/>
                      <a:pt x="26" y="70"/>
                    </a:cubicBezTo>
                    <a:cubicBezTo>
                      <a:pt x="26" y="70"/>
                      <a:pt x="12" y="19"/>
                      <a:pt x="10" y="16"/>
                    </a:cubicBezTo>
                    <a:cubicBezTo>
                      <a:pt x="27" y="9"/>
                      <a:pt x="27" y="9"/>
                      <a:pt x="27" y="9"/>
                    </a:cubicBezTo>
                    <a:cubicBezTo>
                      <a:pt x="33" y="27"/>
                      <a:pt x="33" y="27"/>
                      <a:pt x="33" y="27"/>
                    </a:cubicBezTo>
                    <a:cubicBezTo>
                      <a:pt x="27" y="28"/>
                      <a:pt x="27" y="28"/>
                      <a:pt x="27" y="28"/>
                    </a:cubicBezTo>
                    <a:cubicBezTo>
                      <a:pt x="24" y="18"/>
                      <a:pt x="24" y="18"/>
                      <a:pt x="24" y="18"/>
                    </a:cubicBezTo>
                    <a:cubicBezTo>
                      <a:pt x="18" y="21"/>
                      <a:pt x="18" y="21"/>
                      <a:pt x="18" y="21"/>
                    </a:cubicBezTo>
                    <a:cubicBezTo>
                      <a:pt x="23" y="37"/>
                      <a:pt x="23" y="37"/>
                      <a:pt x="23" y="37"/>
                    </a:cubicBezTo>
                    <a:cubicBezTo>
                      <a:pt x="42" y="31"/>
                      <a:pt x="42" y="31"/>
                      <a:pt x="42" y="31"/>
                    </a:cubicBezTo>
                    <a:cubicBezTo>
                      <a:pt x="42" y="31"/>
                      <a:pt x="37" y="11"/>
                      <a:pt x="31" y="0"/>
                    </a:cubicBezTo>
                    <a:cubicBezTo>
                      <a:pt x="0" y="12"/>
                      <a:pt x="0" y="12"/>
                      <a:pt x="0" y="12"/>
                    </a:cubicBezTo>
                    <a:cubicBezTo>
                      <a:pt x="0" y="12"/>
                      <a:pt x="21" y="76"/>
                      <a:pt x="21"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 name="Freeform 6"/>
              <p:cNvSpPr/>
              <p:nvPr/>
            </p:nvSpPr>
            <p:spPr bwMode="auto">
              <a:xfrm>
                <a:off x="1044576" y="773113"/>
                <a:ext cx="30163" cy="38100"/>
              </a:xfrm>
              <a:custGeom>
                <a:avLst/>
                <a:gdLst>
                  <a:gd name="T0" fmla="*/ 34 w 63"/>
                  <a:gd name="T1" fmla="*/ 79 h 79"/>
                  <a:gd name="T2" fmla="*/ 63 w 63"/>
                  <a:gd name="T3" fmla="*/ 65 h 79"/>
                  <a:gd name="T4" fmla="*/ 49 w 63"/>
                  <a:gd name="T5" fmla="*/ 37 h 79"/>
                  <a:gd name="T6" fmla="*/ 33 w 63"/>
                  <a:gd name="T7" fmla="*/ 46 h 79"/>
                  <a:gd name="T8" fmla="*/ 41 w 63"/>
                  <a:gd name="T9" fmla="*/ 61 h 79"/>
                  <a:gd name="T10" fmla="*/ 47 w 63"/>
                  <a:gd name="T11" fmla="*/ 58 h 79"/>
                  <a:gd name="T12" fmla="*/ 42 w 63"/>
                  <a:gd name="T13" fmla="*/ 48 h 79"/>
                  <a:gd name="T14" fmla="*/ 47 w 63"/>
                  <a:gd name="T15" fmla="*/ 45 h 79"/>
                  <a:gd name="T16" fmla="*/ 55 w 63"/>
                  <a:gd name="T17" fmla="*/ 62 h 79"/>
                  <a:gd name="T18" fmla="*/ 42 w 63"/>
                  <a:gd name="T19" fmla="*/ 68 h 79"/>
                  <a:gd name="T20" fmla="*/ 38 w 63"/>
                  <a:gd name="T21" fmla="*/ 69 h 79"/>
                  <a:gd name="T22" fmla="*/ 10 w 63"/>
                  <a:gd name="T23" fmla="*/ 21 h 79"/>
                  <a:gd name="T24" fmla="*/ 26 w 63"/>
                  <a:gd name="T25" fmla="*/ 10 h 79"/>
                  <a:gd name="T26" fmla="*/ 35 w 63"/>
                  <a:gd name="T27" fmla="*/ 26 h 79"/>
                  <a:gd name="T28" fmla="*/ 30 w 63"/>
                  <a:gd name="T29" fmla="*/ 29 h 79"/>
                  <a:gd name="T30" fmla="*/ 24 w 63"/>
                  <a:gd name="T31" fmla="*/ 20 h 79"/>
                  <a:gd name="T32" fmla="*/ 19 w 63"/>
                  <a:gd name="T33" fmla="*/ 24 h 79"/>
                  <a:gd name="T34" fmla="*/ 27 w 63"/>
                  <a:gd name="T35" fmla="*/ 39 h 79"/>
                  <a:gd name="T36" fmla="*/ 44 w 63"/>
                  <a:gd name="T37" fmla="*/ 28 h 79"/>
                  <a:gd name="T38" fmla="*/ 27 w 63"/>
                  <a:gd name="T39" fmla="*/ 0 h 79"/>
                  <a:gd name="T40" fmla="*/ 0 w 63"/>
                  <a:gd name="T41" fmla="*/ 19 h 79"/>
                  <a:gd name="T42" fmla="*/ 34 w 63"/>
                  <a:gd name="T4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79">
                    <a:moveTo>
                      <a:pt x="34" y="79"/>
                    </a:moveTo>
                    <a:cubicBezTo>
                      <a:pt x="63" y="65"/>
                      <a:pt x="63" y="65"/>
                      <a:pt x="63" y="65"/>
                    </a:cubicBezTo>
                    <a:cubicBezTo>
                      <a:pt x="63" y="65"/>
                      <a:pt x="52" y="40"/>
                      <a:pt x="49" y="37"/>
                    </a:cubicBezTo>
                    <a:cubicBezTo>
                      <a:pt x="33" y="46"/>
                      <a:pt x="33" y="46"/>
                      <a:pt x="33" y="46"/>
                    </a:cubicBezTo>
                    <a:cubicBezTo>
                      <a:pt x="41" y="61"/>
                      <a:pt x="41" y="61"/>
                      <a:pt x="41" y="61"/>
                    </a:cubicBezTo>
                    <a:cubicBezTo>
                      <a:pt x="47" y="58"/>
                      <a:pt x="47" y="58"/>
                      <a:pt x="47" y="58"/>
                    </a:cubicBezTo>
                    <a:cubicBezTo>
                      <a:pt x="42" y="48"/>
                      <a:pt x="42" y="48"/>
                      <a:pt x="42" y="48"/>
                    </a:cubicBezTo>
                    <a:cubicBezTo>
                      <a:pt x="47" y="45"/>
                      <a:pt x="47" y="45"/>
                      <a:pt x="47" y="45"/>
                    </a:cubicBezTo>
                    <a:cubicBezTo>
                      <a:pt x="47" y="45"/>
                      <a:pt x="54" y="60"/>
                      <a:pt x="55" y="62"/>
                    </a:cubicBezTo>
                    <a:cubicBezTo>
                      <a:pt x="42" y="68"/>
                      <a:pt x="42" y="68"/>
                      <a:pt x="42" y="68"/>
                    </a:cubicBezTo>
                    <a:cubicBezTo>
                      <a:pt x="38" y="69"/>
                      <a:pt x="38" y="69"/>
                      <a:pt x="38" y="69"/>
                    </a:cubicBezTo>
                    <a:cubicBezTo>
                      <a:pt x="38" y="69"/>
                      <a:pt x="13" y="23"/>
                      <a:pt x="10" y="21"/>
                    </a:cubicBezTo>
                    <a:cubicBezTo>
                      <a:pt x="26" y="10"/>
                      <a:pt x="26" y="10"/>
                      <a:pt x="26" y="10"/>
                    </a:cubicBezTo>
                    <a:cubicBezTo>
                      <a:pt x="35" y="26"/>
                      <a:pt x="35" y="26"/>
                      <a:pt x="35" y="26"/>
                    </a:cubicBezTo>
                    <a:cubicBezTo>
                      <a:pt x="30" y="29"/>
                      <a:pt x="30" y="29"/>
                      <a:pt x="30" y="29"/>
                    </a:cubicBezTo>
                    <a:cubicBezTo>
                      <a:pt x="24" y="20"/>
                      <a:pt x="24" y="20"/>
                      <a:pt x="24" y="20"/>
                    </a:cubicBezTo>
                    <a:cubicBezTo>
                      <a:pt x="19" y="24"/>
                      <a:pt x="19" y="24"/>
                      <a:pt x="19" y="24"/>
                    </a:cubicBezTo>
                    <a:cubicBezTo>
                      <a:pt x="27" y="39"/>
                      <a:pt x="27" y="39"/>
                      <a:pt x="27" y="39"/>
                    </a:cubicBezTo>
                    <a:cubicBezTo>
                      <a:pt x="44" y="28"/>
                      <a:pt x="44" y="28"/>
                      <a:pt x="44" y="28"/>
                    </a:cubicBezTo>
                    <a:cubicBezTo>
                      <a:pt x="44" y="28"/>
                      <a:pt x="36" y="10"/>
                      <a:pt x="27" y="0"/>
                    </a:cubicBezTo>
                    <a:cubicBezTo>
                      <a:pt x="0" y="19"/>
                      <a:pt x="0" y="19"/>
                      <a:pt x="0" y="19"/>
                    </a:cubicBezTo>
                    <a:cubicBezTo>
                      <a:pt x="0" y="19"/>
                      <a:pt x="34" y="76"/>
                      <a:pt x="34"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Freeform 7"/>
              <p:cNvSpPr/>
              <p:nvPr/>
            </p:nvSpPr>
            <p:spPr bwMode="auto">
              <a:xfrm>
                <a:off x="1020763" y="741363"/>
                <a:ext cx="34925" cy="36513"/>
              </a:xfrm>
              <a:custGeom>
                <a:avLst/>
                <a:gdLst>
                  <a:gd name="T0" fmla="*/ 46 w 71"/>
                  <a:gd name="T1" fmla="*/ 76 h 76"/>
                  <a:gd name="T2" fmla="*/ 71 w 71"/>
                  <a:gd name="T3" fmla="*/ 56 h 76"/>
                  <a:gd name="T4" fmla="*/ 52 w 71"/>
                  <a:gd name="T5" fmla="*/ 32 h 76"/>
                  <a:gd name="T6" fmla="*/ 38 w 71"/>
                  <a:gd name="T7" fmla="*/ 44 h 76"/>
                  <a:gd name="T8" fmla="*/ 49 w 71"/>
                  <a:gd name="T9" fmla="*/ 57 h 76"/>
                  <a:gd name="T10" fmla="*/ 54 w 71"/>
                  <a:gd name="T11" fmla="*/ 53 h 76"/>
                  <a:gd name="T12" fmla="*/ 47 w 71"/>
                  <a:gd name="T13" fmla="*/ 44 h 76"/>
                  <a:gd name="T14" fmla="*/ 52 w 71"/>
                  <a:gd name="T15" fmla="*/ 40 h 76"/>
                  <a:gd name="T16" fmla="*/ 63 w 71"/>
                  <a:gd name="T17" fmla="*/ 55 h 76"/>
                  <a:gd name="T18" fmla="*/ 52 w 71"/>
                  <a:gd name="T19" fmla="*/ 63 h 76"/>
                  <a:gd name="T20" fmla="*/ 48 w 71"/>
                  <a:gd name="T21" fmla="*/ 65 h 76"/>
                  <a:gd name="T22" fmla="*/ 11 w 71"/>
                  <a:gd name="T23" fmla="*/ 23 h 76"/>
                  <a:gd name="T24" fmla="*/ 24 w 71"/>
                  <a:gd name="T25" fmla="*/ 10 h 76"/>
                  <a:gd name="T26" fmla="*/ 36 w 71"/>
                  <a:gd name="T27" fmla="*/ 23 h 76"/>
                  <a:gd name="T28" fmla="*/ 31 w 71"/>
                  <a:gd name="T29" fmla="*/ 27 h 76"/>
                  <a:gd name="T30" fmla="*/ 24 w 71"/>
                  <a:gd name="T31" fmla="*/ 19 h 76"/>
                  <a:gd name="T32" fmla="*/ 20 w 71"/>
                  <a:gd name="T33" fmla="*/ 25 h 76"/>
                  <a:gd name="T34" fmla="*/ 31 w 71"/>
                  <a:gd name="T35" fmla="*/ 37 h 76"/>
                  <a:gd name="T36" fmla="*/ 46 w 71"/>
                  <a:gd name="T37" fmla="*/ 24 h 76"/>
                  <a:gd name="T38" fmla="*/ 23 w 71"/>
                  <a:gd name="T39" fmla="*/ 0 h 76"/>
                  <a:gd name="T40" fmla="*/ 0 w 71"/>
                  <a:gd name="T41" fmla="*/ 23 h 76"/>
                  <a:gd name="T42" fmla="*/ 46 w 71"/>
                  <a:gd name="T4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 h="76">
                    <a:moveTo>
                      <a:pt x="46" y="76"/>
                    </a:moveTo>
                    <a:cubicBezTo>
                      <a:pt x="71" y="56"/>
                      <a:pt x="71" y="56"/>
                      <a:pt x="71" y="56"/>
                    </a:cubicBezTo>
                    <a:cubicBezTo>
                      <a:pt x="71" y="56"/>
                      <a:pt x="55" y="33"/>
                      <a:pt x="52" y="32"/>
                    </a:cubicBezTo>
                    <a:cubicBezTo>
                      <a:pt x="38" y="44"/>
                      <a:pt x="38" y="44"/>
                      <a:pt x="38" y="44"/>
                    </a:cubicBezTo>
                    <a:cubicBezTo>
                      <a:pt x="49" y="57"/>
                      <a:pt x="49" y="57"/>
                      <a:pt x="49" y="57"/>
                    </a:cubicBezTo>
                    <a:cubicBezTo>
                      <a:pt x="54" y="53"/>
                      <a:pt x="54" y="53"/>
                      <a:pt x="54" y="53"/>
                    </a:cubicBezTo>
                    <a:cubicBezTo>
                      <a:pt x="47" y="44"/>
                      <a:pt x="47" y="44"/>
                      <a:pt x="47" y="44"/>
                    </a:cubicBezTo>
                    <a:cubicBezTo>
                      <a:pt x="52" y="40"/>
                      <a:pt x="52" y="40"/>
                      <a:pt x="52" y="40"/>
                    </a:cubicBezTo>
                    <a:cubicBezTo>
                      <a:pt x="52" y="40"/>
                      <a:pt x="62" y="53"/>
                      <a:pt x="63" y="55"/>
                    </a:cubicBezTo>
                    <a:cubicBezTo>
                      <a:pt x="52" y="63"/>
                      <a:pt x="52" y="63"/>
                      <a:pt x="52" y="63"/>
                    </a:cubicBezTo>
                    <a:cubicBezTo>
                      <a:pt x="48" y="65"/>
                      <a:pt x="48" y="65"/>
                      <a:pt x="48" y="65"/>
                    </a:cubicBezTo>
                    <a:cubicBezTo>
                      <a:pt x="48" y="65"/>
                      <a:pt x="14" y="25"/>
                      <a:pt x="11" y="23"/>
                    </a:cubicBezTo>
                    <a:cubicBezTo>
                      <a:pt x="24" y="10"/>
                      <a:pt x="24" y="10"/>
                      <a:pt x="24" y="10"/>
                    </a:cubicBezTo>
                    <a:cubicBezTo>
                      <a:pt x="36" y="23"/>
                      <a:pt x="36" y="23"/>
                      <a:pt x="36" y="23"/>
                    </a:cubicBezTo>
                    <a:cubicBezTo>
                      <a:pt x="31" y="27"/>
                      <a:pt x="31" y="27"/>
                      <a:pt x="31" y="27"/>
                    </a:cubicBezTo>
                    <a:cubicBezTo>
                      <a:pt x="24" y="19"/>
                      <a:pt x="24" y="19"/>
                      <a:pt x="24" y="19"/>
                    </a:cubicBezTo>
                    <a:cubicBezTo>
                      <a:pt x="20" y="25"/>
                      <a:pt x="20" y="25"/>
                      <a:pt x="20" y="25"/>
                    </a:cubicBezTo>
                    <a:cubicBezTo>
                      <a:pt x="31" y="37"/>
                      <a:pt x="31" y="37"/>
                      <a:pt x="31" y="37"/>
                    </a:cubicBezTo>
                    <a:cubicBezTo>
                      <a:pt x="46" y="24"/>
                      <a:pt x="46" y="24"/>
                      <a:pt x="46" y="24"/>
                    </a:cubicBezTo>
                    <a:cubicBezTo>
                      <a:pt x="46" y="24"/>
                      <a:pt x="34" y="8"/>
                      <a:pt x="23" y="0"/>
                    </a:cubicBezTo>
                    <a:cubicBezTo>
                      <a:pt x="0" y="23"/>
                      <a:pt x="0" y="23"/>
                      <a:pt x="0" y="23"/>
                    </a:cubicBezTo>
                    <a:cubicBezTo>
                      <a:pt x="0" y="23"/>
                      <a:pt x="45" y="73"/>
                      <a:pt x="4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Freeform 8"/>
              <p:cNvSpPr/>
              <p:nvPr/>
            </p:nvSpPr>
            <p:spPr bwMode="auto">
              <a:xfrm>
                <a:off x="990601" y="714376"/>
                <a:ext cx="36513" cy="34925"/>
              </a:xfrm>
              <a:custGeom>
                <a:avLst/>
                <a:gdLst>
                  <a:gd name="T0" fmla="*/ 54 w 75"/>
                  <a:gd name="T1" fmla="*/ 71 h 71"/>
                  <a:gd name="T2" fmla="*/ 75 w 75"/>
                  <a:gd name="T3" fmla="*/ 47 h 71"/>
                  <a:gd name="T4" fmla="*/ 53 w 75"/>
                  <a:gd name="T5" fmla="*/ 27 h 71"/>
                  <a:gd name="T6" fmla="*/ 41 w 75"/>
                  <a:gd name="T7" fmla="*/ 41 h 71"/>
                  <a:gd name="T8" fmla="*/ 54 w 75"/>
                  <a:gd name="T9" fmla="*/ 52 h 71"/>
                  <a:gd name="T10" fmla="*/ 58 w 75"/>
                  <a:gd name="T11" fmla="*/ 47 h 71"/>
                  <a:gd name="T12" fmla="*/ 50 w 75"/>
                  <a:gd name="T13" fmla="*/ 40 h 71"/>
                  <a:gd name="T14" fmla="*/ 54 w 75"/>
                  <a:gd name="T15" fmla="*/ 35 h 71"/>
                  <a:gd name="T16" fmla="*/ 67 w 75"/>
                  <a:gd name="T17" fmla="*/ 48 h 71"/>
                  <a:gd name="T18" fmla="*/ 58 w 75"/>
                  <a:gd name="T19" fmla="*/ 58 h 71"/>
                  <a:gd name="T20" fmla="*/ 54 w 75"/>
                  <a:gd name="T21" fmla="*/ 61 h 71"/>
                  <a:gd name="T22" fmla="*/ 10 w 75"/>
                  <a:gd name="T23" fmla="*/ 25 h 71"/>
                  <a:gd name="T24" fmla="*/ 21 w 75"/>
                  <a:gd name="T25" fmla="*/ 10 h 71"/>
                  <a:gd name="T26" fmla="*/ 35 w 75"/>
                  <a:gd name="T27" fmla="*/ 21 h 71"/>
                  <a:gd name="T28" fmla="*/ 31 w 75"/>
                  <a:gd name="T29" fmla="*/ 26 h 71"/>
                  <a:gd name="T30" fmla="*/ 23 w 75"/>
                  <a:gd name="T31" fmla="*/ 19 h 71"/>
                  <a:gd name="T32" fmla="*/ 20 w 75"/>
                  <a:gd name="T33" fmla="*/ 25 h 71"/>
                  <a:gd name="T34" fmla="*/ 33 w 75"/>
                  <a:gd name="T35" fmla="*/ 36 h 71"/>
                  <a:gd name="T36" fmla="*/ 45 w 75"/>
                  <a:gd name="T37" fmla="*/ 20 h 71"/>
                  <a:gd name="T38" fmla="*/ 18 w 75"/>
                  <a:gd name="T39" fmla="*/ 0 h 71"/>
                  <a:gd name="T40" fmla="*/ 0 w 75"/>
                  <a:gd name="T41" fmla="*/ 27 h 71"/>
                  <a:gd name="T42" fmla="*/ 54 w 75"/>
                  <a:gd name="T4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71">
                    <a:moveTo>
                      <a:pt x="54" y="71"/>
                    </a:moveTo>
                    <a:cubicBezTo>
                      <a:pt x="75" y="47"/>
                      <a:pt x="75" y="47"/>
                      <a:pt x="75" y="47"/>
                    </a:cubicBezTo>
                    <a:cubicBezTo>
                      <a:pt x="75" y="47"/>
                      <a:pt x="56" y="28"/>
                      <a:pt x="53" y="27"/>
                    </a:cubicBezTo>
                    <a:cubicBezTo>
                      <a:pt x="41" y="41"/>
                      <a:pt x="41" y="41"/>
                      <a:pt x="41" y="41"/>
                    </a:cubicBezTo>
                    <a:cubicBezTo>
                      <a:pt x="54" y="52"/>
                      <a:pt x="54" y="52"/>
                      <a:pt x="54" y="52"/>
                    </a:cubicBezTo>
                    <a:cubicBezTo>
                      <a:pt x="58" y="47"/>
                      <a:pt x="58" y="47"/>
                      <a:pt x="58" y="47"/>
                    </a:cubicBezTo>
                    <a:cubicBezTo>
                      <a:pt x="50" y="40"/>
                      <a:pt x="50" y="40"/>
                      <a:pt x="50" y="40"/>
                    </a:cubicBezTo>
                    <a:cubicBezTo>
                      <a:pt x="54" y="35"/>
                      <a:pt x="54" y="35"/>
                      <a:pt x="54" y="35"/>
                    </a:cubicBezTo>
                    <a:cubicBezTo>
                      <a:pt x="54" y="35"/>
                      <a:pt x="66" y="46"/>
                      <a:pt x="67" y="48"/>
                    </a:cubicBezTo>
                    <a:cubicBezTo>
                      <a:pt x="58" y="58"/>
                      <a:pt x="58" y="58"/>
                      <a:pt x="58" y="58"/>
                    </a:cubicBezTo>
                    <a:cubicBezTo>
                      <a:pt x="54" y="61"/>
                      <a:pt x="54" y="61"/>
                      <a:pt x="54" y="61"/>
                    </a:cubicBezTo>
                    <a:cubicBezTo>
                      <a:pt x="54" y="61"/>
                      <a:pt x="14" y="27"/>
                      <a:pt x="10" y="25"/>
                    </a:cubicBezTo>
                    <a:cubicBezTo>
                      <a:pt x="21" y="10"/>
                      <a:pt x="21" y="10"/>
                      <a:pt x="21" y="10"/>
                    </a:cubicBezTo>
                    <a:cubicBezTo>
                      <a:pt x="35" y="21"/>
                      <a:pt x="35" y="21"/>
                      <a:pt x="35" y="21"/>
                    </a:cubicBezTo>
                    <a:cubicBezTo>
                      <a:pt x="31" y="26"/>
                      <a:pt x="31" y="26"/>
                      <a:pt x="31" y="26"/>
                    </a:cubicBezTo>
                    <a:cubicBezTo>
                      <a:pt x="23" y="19"/>
                      <a:pt x="23" y="19"/>
                      <a:pt x="23" y="19"/>
                    </a:cubicBezTo>
                    <a:cubicBezTo>
                      <a:pt x="20" y="25"/>
                      <a:pt x="20" y="25"/>
                      <a:pt x="20" y="25"/>
                    </a:cubicBezTo>
                    <a:cubicBezTo>
                      <a:pt x="33" y="36"/>
                      <a:pt x="33" y="36"/>
                      <a:pt x="33" y="36"/>
                    </a:cubicBezTo>
                    <a:cubicBezTo>
                      <a:pt x="45" y="20"/>
                      <a:pt x="45" y="20"/>
                      <a:pt x="45" y="20"/>
                    </a:cubicBezTo>
                    <a:cubicBezTo>
                      <a:pt x="45" y="20"/>
                      <a:pt x="30" y="6"/>
                      <a:pt x="18" y="0"/>
                    </a:cubicBezTo>
                    <a:cubicBezTo>
                      <a:pt x="0" y="27"/>
                      <a:pt x="0" y="27"/>
                      <a:pt x="0" y="27"/>
                    </a:cubicBezTo>
                    <a:cubicBezTo>
                      <a:pt x="0" y="27"/>
                      <a:pt x="52" y="69"/>
                      <a:pt x="54"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Freeform 9"/>
              <p:cNvSpPr/>
              <p:nvPr/>
            </p:nvSpPr>
            <p:spPr bwMode="auto">
              <a:xfrm>
                <a:off x="957263" y="693738"/>
                <a:ext cx="38100" cy="30163"/>
              </a:xfrm>
              <a:custGeom>
                <a:avLst/>
                <a:gdLst>
                  <a:gd name="T0" fmla="*/ 62 w 78"/>
                  <a:gd name="T1" fmla="*/ 63 h 63"/>
                  <a:gd name="T2" fmla="*/ 78 w 78"/>
                  <a:gd name="T3" fmla="*/ 35 h 63"/>
                  <a:gd name="T4" fmla="*/ 52 w 78"/>
                  <a:gd name="T5" fmla="*/ 20 h 63"/>
                  <a:gd name="T6" fmla="*/ 43 w 78"/>
                  <a:gd name="T7" fmla="*/ 36 h 63"/>
                  <a:gd name="T8" fmla="*/ 58 w 78"/>
                  <a:gd name="T9" fmla="*/ 44 h 63"/>
                  <a:gd name="T10" fmla="*/ 61 w 78"/>
                  <a:gd name="T11" fmla="*/ 39 h 63"/>
                  <a:gd name="T12" fmla="*/ 51 w 78"/>
                  <a:gd name="T13" fmla="*/ 33 h 63"/>
                  <a:gd name="T14" fmla="*/ 54 w 78"/>
                  <a:gd name="T15" fmla="*/ 28 h 63"/>
                  <a:gd name="T16" fmla="*/ 70 w 78"/>
                  <a:gd name="T17" fmla="*/ 38 h 63"/>
                  <a:gd name="T18" fmla="*/ 63 w 78"/>
                  <a:gd name="T19" fmla="*/ 50 h 63"/>
                  <a:gd name="T20" fmla="*/ 59 w 78"/>
                  <a:gd name="T21" fmla="*/ 53 h 63"/>
                  <a:gd name="T22" fmla="*/ 10 w 78"/>
                  <a:gd name="T23" fmla="*/ 27 h 63"/>
                  <a:gd name="T24" fmla="*/ 17 w 78"/>
                  <a:gd name="T25" fmla="*/ 10 h 63"/>
                  <a:gd name="T26" fmla="*/ 33 w 78"/>
                  <a:gd name="T27" fmla="*/ 18 h 63"/>
                  <a:gd name="T28" fmla="*/ 31 w 78"/>
                  <a:gd name="T29" fmla="*/ 23 h 63"/>
                  <a:gd name="T30" fmla="*/ 21 w 78"/>
                  <a:gd name="T31" fmla="*/ 18 h 63"/>
                  <a:gd name="T32" fmla="*/ 19 w 78"/>
                  <a:gd name="T33" fmla="*/ 25 h 63"/>
                  <a:gd name="T34" fmla="*/ 34 w 78"/>
                  <a:gd name="T35" fmla="*/ 33 h 63"/>
                  <a:gd name="T36" fmla="*/ 43 w 78"/>
                  <a:gd name="T37" fmla="*/ 15 h 63"/>
                  <a:gd name="T38" fmla="*/ 13 w 78"/>
                  <a:gd name="T39" fmla="*/ 0 h 63"/>
                  <a:gd name="T40" fmla="*/ 0 w 78"/>
                  <a:gd name="T41" fmla="*/ 31 h 63"/>
                  <a:gd name="T42" fmla="*/ 62 w 78"/>
                  <a:gd name="T4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63">
                    <a:moveTo>
                      <a:pt x="62" y="63"/>
                    </a:moveTo>
                    <a:cubicBezTo>
                      <a:pt x="78" y="35"/>
                      <a:pt x="78" y="35"/>
                      <a:pt x="78" y="35"/>
                    </a:cubicBezTo>
                    <a:cubicBezTo>
                      <a:pt x="78" y="35"/>
                      <a:pt x="55" y="20"/>
                      <a:pt x="52" y="20"/>
                    </a:cubicBezTo>
                    <a:cubicBezTo>
                      <a:pt x="43" y="36"/>
                      <a:pt x="43" y="36"/>
                      <a:pt x="43" y="36"/>
                    </a:cubicBezTo>
                    <a:cubicBezTo>
                      <a:pt x="58" y="44"/>
                      <a:pt x="58" y="44"/>
                      <a:pt x="58" y="44"/>
                    </a:cubicBezTo>
                    <a:cubicBezTo>
                      <a:pt x="61" y="39"/>
                      <a:pt x="61" y="39"/>
                      <a:pt x="61" y="39"/>
                    </a:cubicBezTo>
                    <a:cubicBezTo>
                      <a:pt x="51" y="33"/>
                      <a:pt x="51" y="33"/>
                      <a:pt x="51" y="33"/>
                    </a:cubicBezTo>
                    <a:cubicBezTo>
                      <a:pt x="54" y="28"/>
                      <a:pt x="54" y="28"/>
                      <a:pt x="54" y="28"/>
                    </a:cubicBezTo>
                    <a:cubicBezTo>
                      <a:pt x="54" y="28"/>
                      <a:pt x="68" y="36"/>
                      <a:pt x="70" y="38"/>
                    </a:cubicBezTo>
                    <a:cubicBezTo>
                      <a:pt x="63" y="50"/>
                      <a:pt x="63" y="50"/>
                      <a:pt x="63" y="50"/>
                    </a:cubicBezTo>
                    <a:cubicBezTo>
                      <a:pt x="59" y="53"/>
                      <a:pt x="59" y="53"/>
                      <a:pt x="59" y="53"/>
                    </a:cubicBezTo>
                    <a:cubicBezTo>
                      <a:pt x="59" y="53"/>
                      <a:pt x="13" y="27"/>
                      <a:pt x="10" y="27"/>
                    </a:cubicBezTo>
                    <a:cubicBezTo>
                      <a:pt x="17" y="10"/>
                      <a:pt x="17" y="10"/>
                      <a:pt x="17" y="10"/>
                    </a:cubicBezTo>
                    <a:cubicBezTo>
                      <a:pt x="33" y="18"/>
                      <a:pt x="33" y="18"/>
                      <a:pt x="33" y="18"/>
                    </a:cubicBezTo>
                    <a:cubicBezTo>
                      <a:pt x="31" y="23"/>
                      <a:pt x="31" y="23"/>
                      <a:pt x="31" y="23"/>
                    </a:cubicBezTo>
                    <a:cubicBezTo>
                      <a:pt x="21" y="18"/>
                      <a:pt x="21" y="18"/>
                      <a:pt x="21" y="18"/>
                    </a:cubicBezTo>
                    <a:cubicBezTo>
                      <a:pt x="19" y="25"/>
                      <a:pt x="19" y="25"/>
                      <a:pt x="19" y="25"/>
                    </a:cubicBezTo>
                    <a:cubicBezTo>
                      <a:pt x="34" y="33"/>
                      <a:pt x="34" y="33"/>
                      <a:pt x="34" y="33"/>
                    </a:cubicBezTo>
                    <a:cubicBezTo>
                      <a:pt x="43" y="15"/>
                      <a:pt x="43" y="15"/>
                      <a:pt x="43" y="15"/>
                    </a:cubicBezTo>
                    <a:cubicBezTo>
                      <a:pt x="43" y="15"/>
                      <a:pt x="26" y="4"/>
                      <a:pt x="13" y="0"/>
                    </a:cubicBezTo>
                    <a:cubicBezTo>
                      <a:pt x="0" y="31"/>
                      <a:pt x="0" y="31"/>
                      <a:pt x="0" y="31"/>
                    </a:cubicBezTo>
                    <a:cubicBezTo>
                      <a:pt x="0" y="31"/>
                      <a:pt x="60" y="61"/>
                      <a:pt x="62"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Freeform 10"/>
              <p:cNvSpPr/>
              <p:nvPr/>
            </p:nvSpPr>
            <p:spPr bwMode="auto">
              <a:xfrm>
                <a:off x="919163" y="682626"/>
                <a:ext cx="38100" cy="23813"/>
              </a:xfrm>
              <a:custGeom>
                <a:avLst/>
                <a:gdLst>
                  <a:gd name="T0" fmla="*/ 77 w 77"/>
                  <a:gd name="T1" fmla="*/ 20 h 51"/>
                  <a:gd name="T2" fmla="*/ 48 w 77"/>
                  <a:gd name="T3" fmla="*/ 11 h 51"/>
                  <a:gd name="T4" fmla="*/ 43 w 77"/>
                  <a:gd name="T5" fmla="*/ 29 h 51"/>
                  <a:gd name="T6" fmla="*/ 59 w 77"/>
                  <a:gd name="T7" fmla="*/ 33 h 51"/>
                  <a:gd name="T8" fmla="*/ 61 w 77"/>
                  <a:gd name="T9" fmla="*/ 27 h 51"/>
                  <a:gd name="T10" fmla="*/ 50 w 77"/>
                  <a:gd name="T11" fmla="*/ 24 h 51"/>
                  <a:gd name="T12" fmla="*/ 52 w 77"/>
                  <a:gd name="T13" fmla="*/ 18 h 51"/>
                  <a:gd name="T14" fmla="*/ 69 w 77"/>
                  <a:gd name="T15" fmla="*/ 24 h 51"/>
                  <a:gd name="T16" fmla="*/ 65 w 77"/>
                  <a:gd name="T17" fmla="*/ 37 h 51"/>
                  <a:gd name="T18" fmla="*/ 63 w 77"/>
                  <a:gd name="T19" fmla="*/ 41 h 51"/>
                  <a:gd name="T20" fmla="*/ 9 w 77"/>
                  <a:gd name="T21" fmla="*/ 27 h 51"/>
                  <a:gd name="T22" fmla="*/ 12 w 77"/>
                  <a:gd name="T23" fmla="*/ 8 h 51"/>
                  <a:gd name="T24" fmla="*/ 30 w 77"/>
                  <a:gd name="T25" fmla="*/ 13 h 51"/>
                  <a:gd name="T26" fmla="*/ 28 w 77"/>
                  <a:gd name="T27" fmla="*/ 19 h 51"/>
                  <a:gd name="T28" fmla="*/ 18 w 77"/>
                  <a:gd name="T29" fmla="*/ 16 h 51"/>
                  <a:gd name="T30" fmla="*/ 17 w 77"/>
                  <a:gd name="T31" fmla="*/ 23 h 51"/>
                  <a:gd name="T32" fmla="*/ 33 w 77"/>
                  <a:gd name="T33" fmla="*/ 27 h 51"/>
                  <a:gd name="T34" fmla="*/ 38 w 77"/>
                  <a:gd name="T35" fmla="*/ 8 h 51"/>
                  <a:gd name="T36" fmla="*/ 6 w 77"/>
                  <a:gd name="T37" fmla="*/ 0 h 51"/>
                  <a:gd name="T38" fmla="*/ 0 w 77"/>
                  <a:gd name="T39" fmla="*/ 33 h 51"/>
                  <a:gd name="T40" fmla="*/ 67 w 77"/>
                  <a:gd name="T41" fmla="*/ 51 h 51"/>
                  <a:gd name="T42" fmla="*/ 77 w 77"/>
                  <a:gd name="T43"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51">
                    <a:moveTo>
                      <a:pt x="77" y="20"/>
                    </a:moveTo>
                    <a:cubicBezTo>
                      <a:pt x="77" y="20"/>
                      <a:pt x="51" y="10"/>
                      <a:pt x="48" y="11"/>
                    </a:cubicBezTo>
                    <a:cubicBezTo>
                      <a:pt x="43" y="29"/>
                      <a:pt x="43" y="29"/>
                      <a:pt x="43" y="29"/>
                    </a:cubicBezTo>
                    <a:cubicBezTo>
                      <a:pt x="59" y="33"/>
                      <a:pt x="59" y="33"/>
                      <a:pt x="59" y="33"/>
                    </a:cubicBezTo>
                    <a:cubicBezTo>
                      <a:pt x="61" y="27"/>
                      <a:pt x="61" y="27"/>
                      <a:pt x="61" y="27"/>
                    </a:cubicBezTo>
                    <a:cubicBezTo>
                      <a:pt x="50" y="24"/>
                      <a:pt x="50" y="24"/>
                      <a:pt x="50" y="24"/>
                    </a:cubicBezTo>
                    <a:cubicBezTo>
                      <a:pt x="52" y="18"/>
                      <a:pt x="52" y="18"/>
                      <a:pt x="52" y="18"/>
                    </a:cubicBezTo>
                    <a:cubicBezTo>
                      <a:pt x="52" y="18"/>
                      <a:pt x="68" y="23"/>
                      <a:pt x="69" y="24"/>
                    </a:cubicBezTo>
                    <a:cubicBezTo>
                      <a:pt x="65" y="37"/>
                      <a:pt x="65" y="37"/>
                      <a:pt x="65" y="37"/>
                    </a:cubicBezTo>
                    <a:cubicBezTo>
                      <a:pt x="63" y="41"/>
                      <a:pt x="63" y="41"/>
                      <a:pt x="63" y="41"/>
                    </a:cubicBezTo>
                    <a:cubicBezTo>
                      <a:pt x="63" y="41"/>
                      <a:pt x="12" y="27"/>
                      <a:pt x="9" y="27"/>
                    </a:cubicBezTo>
                    <a:cubicBezTo>
                      <a:pt x="12" y="8"/>
                      <a:pt x="12" y="8"/>
                      <a:pt x="12" y="8"/>
                    </a:cubicBezTo>
                    <a:cubicBezTo>
                      <a:pt x="30" y="13"/>
                      <a:pt x="30" y="13"/>
                      <a:pt x="30" y="13"/>
                    </a:cubicBezTo>
                    <a:cubicBezTo>
                      <a:pt x="28" y="19"/>
                      <a:pt x="28" y="19"/>
                      <a:pt x="28" y="19"/>
                    </a:cubicBezTo>
                    <a:cubicBezTo>
                      <a:pt x="18" y="16"/>
                      <a:pt x="18" y="16"/>
                      <a:pt x="18" y="16"/>
                    </a:cubicBezTo>
                    <a:cubicBezTo>
                      <a:pt x="17" y="23"/>
                      <a:pt x="17" y="23"/>
                      <a:pt x="17" y="23"/>
                    </a:cubicBezTo>
                    <a:cubicBezTo>
                      <a:pt x="33" y="27"/>
                      <a:pt x="33" y="27"/>
                      <a:pt x="33" y="27"/>
                    </a:cubicBezTo>
                    <a:cubicBezTo>
                      <a:pt x="38" y="8"/>
                      <a:pt x="38" y="8"/>
                      <a:pt x="38" y="8"/>
                    </a:cubicBezTo>
                    <a:cubicBezTo>
                      <a:pt x="38" y="8"/>
                      <a:pt x="19" y="1"/>
                      <a:pt x="6" y="0"/>
                    </a:cubicBezTo>
                    <a:cubicBezTo>
                      <a:pt x="0" y="33"/>
                      <a:pt x="0" y="33"/>
                      <a:pt x="0" y="33"/>
                    </a:cubicBezTo>
                    <a:cubicBezTo>
                      <a:pt x="0" y="33"/>
                      <a:pt x="65" y="49"/>
                      <a:pt x="67" y="51"/>
                    </a:cubicBezTo>
                    <a:lnTo>
                      <a:pt x="77"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 name="Freeform 11"/>
              <p:cNvSpPr/>
              <p:nvPr/>
            </p:nvSpPr>
            <p:spPr bwMode="auto">
              <a:xfrm>
                <a:off x="881063" y="677863"/>
                <a:ext cx="36513" cy="19050"/>
              </a:xfrm>
              <a:custGeom>
                <a:avLst/>
                <a:gdLst>
                  <a:gd name="T0" fmla="*/ 70 w 74"/>
                  <a:gd name="T1" fmla="*/ 39 h 39"/>
                  <a:gd name="T2" fmla="*/ 74 w 74"/>
                  <a:gd name="T3" fmla="*/ 7 h 39"/>
                  <a:gd name="T4" fmla="*/ 43 w 74"/>
                  <a:gd name="T5" fmla="*/ 4 h 39"/>
                  <a:gd name="T6" fmla="*/ 42 w 74"/>
                  <a:gd name="T7" fmla="*/ 22 h 39"/>
                  <a:gd name="T8" fmla="*/ 59 w 74"/>
                  <a:gd name="T9" fmla="*/ 24 h 39"/>
                  <a:gd name="T10" fmla="*/ 60 w 74"/>
                  <a:gd name="T11" fmla="*/ 17 h 39"/>
                  <a:gd name="T12" fmla="*/ 48 w 74"/>
                  <a:gd name="T13" fmla="*/ 16 h 39"/>
                  <a:gd name="T14" fmla="*/ 49 w 74"/>
                  <a:gd name="T15" fmla="*/ 10 h 39"/>
                  <a:gd name="T16" fmla="*/ 67 w 74"/>
                  <a:gd name="T17" fmla="*/ 13 h 39"/>
                  <a:gd name="T18" fmla="*/ 66 w 74"/>
                  <a:gd name="T19" fmla="*/ 26 h 39"/>
                  <a:gd name="T20" fmla="*/ 64 w 74"/>
                  <a:gd name="T21" fmla="*/ 31 h 39"/>
                  <a:gd name="T22" fmla="*/ 8 w 74"/>
                  <a:gd name="T23" fmla="*/ 27 h 39"/>
                  <a:gd name="T24" fmla="*/ 8 w 74"/>
                  <a:gd name="T25" fmla="*/ 8 h 39"/>
                  <a:gd name="T26" fmla="*/ 26 w 74"/>
                  <a:gd name="T27" fmla="*/ 9 h 39"/>
                  <a:gd name="T28" fmla="*/ 26 w 74"/>
                  <a:gd name="T29" fmla="*/ 15 h 39"/>
                  <a:gd name="T30" fmla="*/ 15 w 74"/>
                  <a:gd name="T31" fmla="*/ 15 h 39"/>
                  <a:gd name="T32" fmla="*/ 15 w 74"/>
                  <a:gd name="T33" fmla="*/ 21 h 39"/>
                  <a:gd name="T34" fmla="*/ 32 w 74"/>
                  <a:gd name="T35" fmla="*/ 23 h 39"/>
                  <a:gd name="T36" fmla="*/ 33 w 74"/>
                  <a:gd name="T37" fmla="*/ 2 h 39"/>
                  <a:gd name="T38" fmla="*/ 0 w 74"/>
                  <a:gd name="T39" fmla="*/ 2 h 39"/>
                  <a:gd name="T40" fmla="*/ 1 w 74"/>
                  <a:gd name="T41" fmla="*/ 35 h 39"/>
                  <a:gd name="T42" fmla="*/ 70 w 74"/>
                  <a:gd name="T4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 h="39">
                    <a:moveTo>
                      <a:pt x="70" y="39"/>
                    </a:moveTo>
                    <a:cubicBezTo>
                      <a:pt x="74" y="7"/>
                      <a:pt x="74" y="7"/>
                      <a:pt x="74" y="7"/>
                    </a:cubicBezTo>
                    <a:cubicBezTo>
                      <a:pt x="74" y="7"/>
                      <a:pt x="47" y="2"/>
                      <a:pt x="43" y="4"/>
                    </a:cubicBezTo>
                    <a:cubicBezTo>
                      <a:pt x="42" y="22"/>
                      <a:pt x="42" y="22"/>
                      <a:pt x="42" y="22"/>
                    </a:cubicBezTo>
                    <a:cubicBezTo>
                      <a:pt x="59" y="24"/>
                      <a:pt x="59" y="24"/>
                      <a:pt x="59" y="24"/>
                    </a:cubicBezTo>
                    <a:cubicBezTo>
                      <a:pt x="60" y="17"/>
                      <a:pt x="60" y="17"/>
                      <a:pt x="60" y="17"/>
                    </a:cubicBezTo>
                    <a:cubicBezTo>
                      <a:pt x="48" y="16"/>
                      <a:pt x="48" y="16"/>
                      <a:pt x="48" y="16"/>
                    </a:cubicBezTo>
                    <a:cubicBezTo>
                      <a:pt x="49" y="10"/>
                      <a:pt x="49" y="10"/>
                      <a:pt x="49" y="10"/>
                    </a:cubicBezTo>
                    <a:cubicBezTo>
                      <a:pt x="49" y="10"/>
                      <a:pt x="65" y="12"/>
                      <a:pt x="67" y="13"/>
                    </a:cubicBezTo>
                    <a:cubicBezTo>
                      <a:pt x="66" y="26"/>
                      <a:pt x="66" y="26"/>
                      <a:pt x="66" y="26"/>
                    </a:cubicBezTo>
                    <a:cubicBezTo>
                      <a:pt x="64" y="31"/>
                      <a:pt x="64" y="31"/>
                      <a:pt x="64" y="31"/>
                    </a:cubicBezTo>
                    <a:cubicBezTo>
                      <a:pt x="64" y="31"/>
                      <a:pt x="12" y="26"/>
                      <a:pt x="8" y="27"/>
                    </a:cubicBezTo>
                    <a:cubicBezTo>
                      <a:pt x="8" y="8"/>
                      <a:pt x="8" y="8"/>
                      <a:pt x="8" y="8"/>
                    </a:cubicBezTo>
                    <a:cubicBezTo>
                      <a:pt x="26" y="9"/>
                      <a:pt x="26" y="9"/>
                      <a:pt x="26" y="9"/>
                    </a:cubicBezTo>
                    <a:cubicBezTo>
                      <a:pt x="26" y="15"/>
                      <a:pt x="26" y="15"/>
                      <a:pt x="26" y="15"/>
                    </a:cubicBezTo>
                    <a:cubicBezTo>
                      <a:pt x="15" y="15"/>
                      <a:pt x="15" y="15"/>
                      <a:pt x="15" y="15"/>
                    </a:cubicBezTo>
                    <a:cubicBezTo>
                      <a:pt x="15" y="21"/>
                      <a:pt x="15" y="21"/>
                      <a:pt x="15" y="21"/>
                    </a:cubicBezTo>
                    <a:cubicBezTo>
                      <a:pt x="32" y="23"/>
                      <a:pt x="32" y="23"/>
                      <a:pt x="32" y="23"/>
                    </a:cubicBezTo>
                    <a:cubicBezTo>
                      <a:pt x="33" y="2"/>
                      <a:pt x="33" y="2"/>
                      <a:pt x="33" y="2"/>
                    </a:cubicBezTo>
                    <a:cubicBezTo>
                      <a:pt x="33" y="2"/>
                      <a:pt x="13" y="0"/>
                      <a:pt x="0" y="2"/>
                    </a:cubicBezTo>
                    <a:cubicBezTo>
                      <a:pt x="1" y="35"/>
                      <a:pt x="1" y="35"/>
                      <a:pt x="1" y="35"/>
                    </a:cubicBezTo>
                    <a:cubicBezTo>
                      <a:pt x="1" y="35"/>
                      <a:pt x="67" y="38"/>
                      <a:pt x="7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 name="Freeform 12"/>
              <p:cNvSpPr/>
              <p:nvPr/>
            </p:nvSpPr>
            <p:spPr bwMode="auto">
              <a:xfrm>
                <a:off x="839788" y="677863"/>
                <a:ext cx="36513" cy="19050"/>
              </a:xfrm>
              <a:custGeom>
                <a:avLst/>
                <a:gdLst>
                  <a:gd name="T0" fmla="*/ 75 w 75"/>
                  <a:gd name="T1" fmla="*/ 33 h 38"/>
                  <a:gd name="T2" fmla="*/ 74 w 75"/>
                  <a:gd name="T3" fmla="*/ 0 h 38"/>
                  <a:gd name="T4" fmla="*/ 43 w 75"/>
                  <a:gd name="T5" fmla="*/ 1 h 38"/>
                  <a:gd name="T6" fmla="*/ 45 w 75"/>
                  <a:gd name="T7" fmla="*/ 20 h 38"/>
                  <a:gd name="T8" fmla="*/ 62 w 75"/>
                  <a:gd name="T9" fmla="*/ 19 h 38"/>
                  <a:gd name="T10" fmla="*/ 61 w 75"/>
                  <a:gd name="T11" fmla="*/ 12 h 38"/>
                  <a:gd name="T12" fmla="*/ 50 w 75"/>
                  <a:gd name="T13" fmla="*/ 13 h 38"/>
                  <a:gd name="T14" fmla="*/ 50 w 75"/>
                  <a:gd name="T15" fmla="*/ 6 h 38"/>
                  <a:gd name="T16" fmla="*/ 68 w 75"/>
                  <a:gd name="T17" fmla="*/ 7 h 38"/>
                  <a:gd name="T18" fmla="*/ 69 w 75"/>
                  <a:gd name="T19" fmla="*/ 21 h 38"/>
                  <a:gd name="T20" fmla="*/ 68 w 75"/>
                  <a:gd name="T21" fmla="*/ 25 h 38"/>
                  <a:gd name="T22" fmla="*/ 12 w 75"/>
                  <a:gd name="T23" fmla="*/ 30 h 38"/>
                  <a:gd name="T24" fmla="*/ 9 w 75"/>
                  <a:gd name="T25" fmla="*/ 11 h 38"/>
                  <a:gd name="T26" fmla="*/ 27 w 75"/>
                  <a:gd name="T27" fmla="*/ 9 h 38"/>
                  <a:gd name="T28" fmla="*/ 28 w 75"/>
                  <a:gd name="T29" fmla="*/ 15 h 38"/>
                  <a:gd name="T30" fmla="*/ 17 w 75"/>
                  <a:gd name="T31" fmla="*/ 17 h 38"/>
                  <a:gd name="T32" fmla="*/ 18 w 75"/>
                  <a:gd name="T33" fmla="*/ 23 h 38"/>
                  <a:gd name="T34" fmla="*/ 35 w 75"/>
                  <a:gd name="T35" fmla="*/ 22 h 38"/>
                  <a:gd name="T36" fmla="*/ 33 w 75"/>
                  <a:gd name="T37" fmla="*/ 2 h 38"/>
                  <a:gd name="T38" fmla="*/ 0 w 75"/>
                  <a:gd name="T39" fmla="*/ 6 h 38"/>
                  <a:gd name="T40" fmla="*/ 6 w 75"/>
                  <a:gd name="T41" fmla="*/ 38 h 38"/>
                  <a:gd name="T42" fmla="*/ 75 w 75"/>
                  <a:gd name="T43"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38">
                    <a:moveTo>
                      <a:pt x="75" y="33"/>
                    </a:moveTo>
                    <a:cubicBezTo>
                      <a:pt x="74" y="0"/>
                      <a:pt x="74" y="0"/>
                      <a:pt x="74" y="0"/>
                    </a:cubicBezTo>
                    <a:cubicBezTo>
                      <a:pt x="74" y="0"/>
                      <a:pt x="47" y="0"/>
                      <a:pt x="43" y="1"/>
                    </a:cubicBezTo>
                    <a:cubicBezTo>
                      <a:pt x="45" y="20"/>
                      <a:pt x="45" y="20"/>
                      <a:pt x="45" y="20"/>
                    </a:cubicBezTo>
                    <a:cubicBezTo>
                      <a:pt x="62" y="19"/>
                      <a:pt x="62" y="19"/>
                      <a:pt x="62" y="19"/>
                    </a:cubicBezTo>
                    <a:cubicBezTo>
                      <a:pt x="61" y="12"/>
                      <a:pt x="61" y="12"/>
                      <a:pt x="61" y="12"/>
                    </a:cubicBezTo>
                    <a:cubicBezTo>
                      <a:pt x="50" y="13"/>
                      <a:pt x="50" y="13"/>
                      <a:pt x="50" y="13"/>
                    </a:cubicBezTo>
                    <a:cubicBezTo>
                      <a:pt x="50" y="6"/>
                      <a:pt x="50" y="6"/>
                      <a:pt x="50" y="6"/>
                    </a:cubicBezTo>
                    <a:cubicBezTo>
                      <a:pt x="50" y="6"/>
                      <a:pt x="66" y="6"/>
                      <a:pt x="68" y="7"/>
                    </a:cubicBezTo>
                    <a:cubicBezTo>
                      <a:pt x="69" y="21"/>
                      <a:pt x="69" y="21"/>
                      <a:pt x="69" y="21"/>
                    </a:cubicBezTo>
                    <a:cubicBezTo>
                      <a:pt x="68" y="25"/>
                      <a:pt x="68" y="25"/>
                      <a:pt x="68" y="25"/>
                    </a:cubicBezTo>
                    <a:cubicBezTo>
                      <a:pt x="68" y="25"/>
                      <a:pt x="15" y="28"/>
                      <a:pt x="12" y="30"/>
                    </a:cubicBezTo>
                    <a:cubicBezTo>
                      <a:pt x="9" y="11"/>
                      <a:pt x="9" y="11"/>
                      <a:pt x="9" y="11"/>
                    </a:cubicBezTo>
                    <a:cubicBezTo>
                      <a:pt x="27" y="9"/>
                      <a:pt x="27" y="9"/>
                      <a:pt x="27" y="9"/>
                    </a:cubicBezTo>
                    <a:cubicBezTo>
                      <a:pt x="28" y="15"/>
                      <a:pt x="28" y="15"/>
                      <a:pt x="28" y="15"/>
                    </a:cubicBezTo>
                    <a:cubicBezTo>
                      <a:pt x="17" y="17"/>
                      <a:pt x="17" y="17"/>
                      <a:pt x="17" y="17"/>
                    </a:cubicBezTo>
                    <a:cubicBezTo>
                      <a:pt x="18" y="23"/>
                      <a:pt x="18" y="23"/>
                      <a:pt x="18" y="23"/>
                    </a:cubicBezTo>
                    <a:cubicBezTo>
                      <a:pt x="35" y="22"/>
                      <a:pt x="35" y="22"/>
                      <a:pt x="35" y="22"/>
                    </a:cubicBezTo>
                    <a:cubicBezTo>
                      <a:pt x="33" y="2"/>
                      <a:pt x="33" y="2"/>
                      <a:pt x="33" y="2"/>
                    </a:cubicBezTo>
                    <a:cubicBezTo>
                      <a:pt x="33" y="2"/>
                      <a:pt x="13" y="2"/>
                      <a:pt x="0" y="6"/>
                    </a:cubicBezTo>
                    <a:cubicBezTo>
                      <a:pt x="6" y="38"/>
                      <a:pt x="6" y="38"/>
                      <a:pt x="6" y="38"/>
                    </a:cubicBezTo>
                    <a:cubicBezTo>
                      <a:pt x="6" y="38"/>
                      <a:pt x="72" y="31"/>
                      <a:pt x="7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6" name="Freeform 13"/>
              <p:cNvSpPr/>
              <p:nvPr/>
            </p:nvSpPr>
            <p:spPr bwMode="auto">
              <a:xfrm>
                <a:off x="800101" y="682626"/>
                <a:ext cx="38100" cy="25400"/>
              </a:xfrm>
              <a:custGeom>
                <a:avLst/>
                <a:gdLst>
                  <a:gd name="T0" fmla="*/ 78 w 78"/>
                  <a:gd name="T1" fmla="*/ 32 h 52"/>
                  <a:gd name="T2" fmla="*/ 71 w 78"/>
                  <a:gd name="T3" fmla="*/ 0 h 52"/>
                  <a:gd name="T4" fmla="*/ 41 w 78"/>
                  <a:gd name="T5" fmla="*/ 8 h 52"/>
                  <a:gd name="T6" fmla="*/ 46 w 78"/>
                  <a:gd name="T7" fmla="*/ 26 h 52"/>
                  <a:gd name="T8" fmla="*/ 62 w 78"/>
                  <a:gd name="T9" fmla="*/ 21 h 52"/>
                  <a:gd name="T10" fmla="*/ 61 w 78"/>
                  <a:gd name="T11" fmla="*/ 15 h 52"/>
                  <a:gd name="T12" fmla="*/ 50 w 78"/>
                  <a:gd name="T13" fmla="*/ 17 h 52"/>
                  <a:gd name="T14" fmla="*/ 48 w 78"/>
                  <a:gd name="T15" fmla="*/ 11 h 52"/>
                  <a:gd name="T16" fmla="*/ 66 w 78"/>
                  <a:gd name="T17" fmla="*/ 8 h 52"/>
                  <a:gd name="T18" fmla="*/ 70 w 78"/>
                  <a:gd name="T19" fmla="*/ 21 h 52"/>
                  <a:gd name="T20" fmla="*/ 70 w 78"/>
                  <a:gd name="T21" fmla="*/ 26 h 52"/>
                  <a:gd name="T22" fmla="*/ 16 w 78"/>
                  <a:gd name="T23" fmla="*/ 42 h 52"/>
                  <a:gd name="T24" fmla="*/ 9 w 78"/>
                  <a:gd name="T25" fmla="*/ 24 h 52"/>
                  <a:gd name="T26" fmla="*/ 26 w 78"/>
                  <a:gd name="T27" fmla="*/ 19 h 52"/>
                  <a:gd name="T28" fmla="*/ 28 w 78"/>
                  <a:gd name="T29" fmla="*/ 25 h 52"/>
                  <a:gd name="T30" fmla="*/ 18 w 78"/>
                  <a:gd name="T31" fmla="*/ 28 h 52"/>
                  <a:gd name="T32" fmla="*/ 21 w 78"/>
                  <a:gd name="T33" fmla="*/ 34 h 52"/>
                  <a:gd name="T34" fmla="*/ 37 w 78"/>
                  <a:gd name="T35" fmla="*/ 29 h 52"/>
                  <a:gd name="T36" fmla="*/ 31 w 78"/>
                  <a:gd name="T37" fmla="*/ 10 h 52"/>
                  <a:gd name="T38" fmla="*/ 0 w 78"/>
                  <a:gd name="T39" fmla="*/ 21 h 52"/>
                  <a:gd name="T40" fmla="*/ 11 w 78"/>
                  <a:gd name="T41" fmla="*/ 52 h 52"/>
                  <a:gd name="T42" fmla="*/ 78 w 78"/>
                  <a:gd name="T4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52">
                    <a:moveTo>
                      <a:pt x="78" y="32"/>
                    </a:moveTo>
                    <a:cubicBezTo>
                      <a:pt x="71" y="0"/>
                      <a:pt x="71" y="0"/>
                      <a:pt x="71" y="0"/>
                    </a:cubicBezTo>
                    <a:cubicBezTo>
                      <a:pt x="71" y="0"/>
                      <a:pt x="44" y="5"/>
                      <a:pt x="41" y="8"/>
                    </a:cubicBezTo>
                    <a:cubicBezTo>
                      <a:pt x="46" y="26"/>
                      <a:pt x="46" y="26"/>
                      <a:pt x="46" y="26"/>
                    </a:cubicBezTo>
                    <a:cubicBezTo>
                      <a:pt x="62" y="21"/>
                      <a:pt x="62" y="21"/>
                      <a:pt x="62" y="21"/>
                    </a:cubicBezTo>
                    <a:cubicBezTo>
                      <a:pt x="61" y="15"/>
                      <a:pt x="61" y="15"/>
                      <a:pt x="61" y="15"/>
                    </a:cubicBezTo>
                    <a:cubicBezTo>
                      <a:pt x="50" y="17"/>
                      <a:pt x="50" y="17"/>
                      <a:pt x="50" y="17"/>
                    </a:cubicBezTo>
                    <a:cubicBezTo>
                      <a:pt x="48" y="11"/>
                      <a:pt x="48" y="11"/>
                      <a:pt x="48" y="11"/>
                    </a:cubicBezTo>
                    <a:cubicBezTo>
                      <a:pt x="48" y="11"/>
                      <a:pt x="64" y="8"/>
                      <a:pt x="66" y="8"/>
                    </a:cubicBezTo>
                    <a:cubicBezTo>
                      <a:pt x="70" y="21"/>
                      <a:pt x="70" y="21"/>
                      <a:pt x="70" y="21"/>
                    </a:cubicBezTo>
                    <a:cubicBezTo>
                      <a:pt x="70" y="26"/>
                      <a:pt x="70" y="26"/>
                      <a:pt x="70" y="26"/>
                    </a:cubicBezTo>
                    <a:cubicBezTo>
                      <a:pt x="70" y="26"/>
                      <a:pt x="19" y="40"/>
                      <a:pt x="16" y="42"/>
                    </a:cubicBezTo>
                    <a:cubicBezTo>
                      <a:pt x="9" y="24"/>
                      <a:pt x="9" y="24"/>
                      <a:pt x="9" y="24"/>
                    </a:cubicBezTo>
                    <a:cubicBezTo>
                      <a:pt x="26" y="19"/>
                      <a:pt x="26" y="19"/>
                      <a:pt x="26" y="19"/>
                    </a:cubicBezTo>
                    <a:cubicBezTo>
                      <a:pt x="28" y="25"/>
                      <a:pt x="28" y="25"/>
                      <a:pt x="28" y="25"/>
                    </a:cubicBezTo>
                    <a:cubicBezTo>
                      <a:pt x="18" y="28"/>
                      <a:pt x="18" y="28"/>
                      <a:pt x="18" y="28"/>
                    </a:cubicBezTo>
                    <a:cubicBezTo>
                      <a:pt x="21" y="34"/>
                      <a:pt x="21" y="34"/>
                      <a:pt x="21" y="34"/>
                    </a:cubicBezTo>
                    <a:cubicBezTo>
                      <a:pt x="37" y="29"/>
                      <a:pt x="37" y="29"/>
                      <a:pt x="37" y="29"/>
                    </a:cubicBezTo>
                    <a:cubicBezTo>
                      <a:pt x="31" y="10"/>
                      <a:pt x="31" y="10"/>
                      <a:pt x="31" y="10"/>
                    </a:cubicBezTo>
                    <a:cubicBezTo>
                      <a:pt x="31" y="10"/>
                      <a:pt x="11" y="14"/>
                      <a:pt x="0" y="21"/>
                    </a:cubicBezTo>
                    <a:cubicBezTo>
                      <a:pt x="11" y="52"/>
                      <a:pt x="11" y="52"/>
                      <a:pt x="11" y="52"/>
                    </a:cubicBezTo>
                    <a:cubicBezTo>
                      <a:pt x="11" y="52"/>
                      <a:pt x="75" y="31"/>
                      <a:pt x="78"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7" name="Freeform 14"/>
              <p:cNvSpPr/>
              <p:nvPr/>
            </p:nvSpPr>
            <p:spPr bwMode="auto">
              <a:xfrm>
                <a:off x="763588" y="695326"/>
                <a:ext cx="38100" cy="30163"/>
              </a:xfrm>
              <a:custGeom>
                <a:avLst/>
                <a:gdLst>
                  <a:gd name="T0" fmla="*/ 79 w 79"/>
                  <a:gd name="T1" fmla="*/ 29 h 63"/>
                  <a:gd name="T2" fmla="*/ 65 w 79"/>
                  <a:gd name="T3" fmla="*/ 0 h 63"/>
                  <a:gd name="T4" fmla="*/ 37 w 79"/>
                  <a:gd name="T5" fmla="*/ 14 h 63"/>
                  <a:gd name="T6" fmla="*/ 46 w 79"/>
                  <a:gd name="T7" fmla="*/ 30 h 63"/>
                  <a:gd name="T8" fmla="*/ 61 w 79"/>
                  <a:gd name="T9" fmla="*/ 22 h 63"/>
                  <a:gd name="T10" fmla="*/ 58 w 79"/>
                  <a:gd name="T11" fmla="*/ 16 h 63"/>
                  <a:gd name="T12" fmla="*/ 48 w 79"/>
                  <a:gd name="T13" fmla="*/ 21 h 63"/>
                  <a:gd name="T14" fmla="*/ 45 w 79"/>
                  <a:gd name="T15" fmla="*/ 16 h 63"/>
                  <a:gd name="T16" fmla="*/ 62 w 79"/>
                  <a:gd name="T17" fmla="*/ 9 h 63"/>
                  <a:gd name="T18" fmla="*/ 68 w 79"/>
                  <a:gd name="T19" fmla="*/ 21 h 63"/>
                  <a:gd name="T20" fmla="*/ 69 w 79"/>
                  <a:gd name="T21" fmla="*/ 25 h 63"/>
                  <a:gd name="T22" fmla="*/ 20 w 79"/>
                  <a:gd name="T23" fmla="*/ 52 h 63"/>
                  <a:gd name="T24" fmla="*/ 10 w 79"/>
                  <a:gd name="T25" fmla="*/ 37 h 63"/>
                  <a:gd name="T26" fmla="*/ 25 w 79"/>
                  <a:gd name="T27" fmla="*/ 28 h 63"/>
                  <a:gd name="T28" fmla="*/ 28 w 79"/>
                  <a:gd name="T29" fmla="*/ 33 h 63"/>
                  <a:gd name="T30" fmla="*/ 19 w 79"/>
                  <a:gd name="T31" fmla="*/ 38 h 63"/>
                  <a:gd name="T32" fmla="*/ 23 w 79"/>
                  <a:gd name="T33" fmla="*/ 44 h 63"/>
                  <a:gd name="T34" fmla="*/ 38 w 79"/>
                  <a:gd name="T35" fmla="*/ 36 h 63"/>
                  <a:gd name="T36" fmla="*/ 28 w 79"/>
                  <a:gd name="T37" fmla="*/ 18 h 63"/>
                  <a:gd name="T38" fmla="*/ 0 w 79"/>
                  <a:gd name="T39" fmla="*/ 35 h 63"/>
                  <a:gd name="T40" fmla="*/ 18 w 79"/>
                  <a:gd name="T41" fmla="*/ 63 h 63"/>
                  <a:gd name="T42" fmla="*/ 79 w 79"/>
                  <a:gd name="T43" fmla="*/ 2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 h="63">
                    <a:moveTo>
                      <a:pt x="79" y="29"/>
                    </a:moveTo>
                    <a:cubicBezTo>
                      <a:pt x="65" y="0"/>
                      <a:pt x="65" y="0"/>
                      <a:pt x="65" y="0"/>
                    </a:cubicBezTo>
                    <a:cubicBezTo>
                      <a:pt x="65" y="0"/>
                      <a:pt x="39" y="11"/>
                      <a:pt x="37" y="14"/>
                    </a:cubicBezTo>
                    <a:cubicBezTo>
                      <a:pt x="46" y="30"/>
                      <a:pt x="46" y="30"/>
                      <a:pt x="46" y="30"/>
                    </a:cubicBezTo>
                    <a:cubicBezTo>
                      <a:pt x="61" y="22"/>
                      <a:pt x="61" y="22"/>
                      <a:pt x="61" y="22"/>
                    </a:cubicBezTo>
                    <a:cubicBezTo>
                      <a:pt x="58" y="16"/>
                      <a:pt x="58" y="16"/>
                      <a:pt x="58" y="16"/>
                    </a:cubicBezTo>
                    <a:cubicBezTo>
                      <a:pt x="48" y="21"/>
                      <a:pt x="48" y="21"/>
                      <a:pt x="48" y="21"/>
                    </a:cubicBezTo>
                    <a:cubicBezTo>
                      <a:pt x="45" y="16"/>
                      <a:pt x="45" y="16"/>
                      <a:pt x="45" y="16"/>
                    </a:cubicBezTo>
                    <a:cubicBezTo>
                      <a:pt x="45" y="16"/>
                      <a:pt x="60" y="9"/>
                      <a:pt x="62" y="9"/>
                    </a:cubicBezTo>
                    <a:cubicBezTo>
                      <a:pt x="68" y="21"/>
                      <a:pt x="68" y="21"/>
                      <a:pt x="68" y="21"/>
                    </a:cubicBezTo>
                    <a:cubicBezTo>
                      <a:pt x="69" y="25"/>
                      <a:pt x="69" y="25"/>
                      <a:pt x="69" y="25"/>
                    </a:cubicBezTo>
                    <a:cubicBezTo>
                      <a:pt x="69" y="25"/>
                      <a:pt x="22" y="50"/>
                      <a:pt x="20" y="52"/>
                    </a:cubicBezTo>
                    <a:cubicBezTo>
                      <a:pt x="10" y="37"/>
                      <a:pt x="10" y="37"/>
                      <a:pt x="10" y="37"/>
                    </a:cubicBezTo>
                    <a:cubicBezTo>
                      <a:pt x="25" y="28"/>
                      <a:pt x="25" y="28"/>
                      <a:pt x="25" y="28"/>
                    </a:cubicBezTo>
                    <a:cubicBezTo>
                      <a:pt x="28" y="33"/>
                      <a:pt x="28" y="33"/>
                      <a:pt x="28" y="33"/>
                    </a:cubicBezTo>
                    <a:cubicBezTo>
                      <a:pt x="19" y="38"/>
                      <a:pt x="19" y="38"/>
                      <a:pt x="19" y="38"/>
                    </a:cubicBezTo>
                    <a:cubicBezTo>
                      <a:pt x="23" y="44"/>
                      <a:pt x="23" y="44"/>
                      <a:pt x="23" y="44"/>
                    </a:cubicBezTo>
                    <a:cubicBezTo>
                      <a:pt x="38" y="36"/>
                      <a:pt x="38" y="36"/>
                      <a:pt x="38" y="36"/>
                    </a:cubicBezTo>
                    <a:cubicBezTo>
                      <a:pt x="28" y="18"/>
                      <a:pt x="28" y="18"/>
                      <a:pt x="28" y="18"/>
                    </a:cubicBezTo>
                    <a:cubicBezTo>
                      <a:pt x="28" y="18"/>
                      <a:pt x="10" y="27"/>
                      <a:pt x="0" y="35"/>
                    </a:cubicBezTo>
                    <a:cubicBezTo>
                      <a:pt x="18" y="63"/>
                      <a:pt x="18" y="63"/>
                      <a:pt x="18" y="63"/>
                    </a:cubicBezTo>
                    <a:cubicBezTo>
                      <a:pt x="18" y="63"/>
                      <a:pt x="76" y="30"/>
                      <a:pt x="79"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8" name="Freeform 15"/>
              <p:cNvSpPr/>
              <p:nvPr/>
            </p:nvSpPr>
            <p:spPr bwMode="auto">
              <a:xfrm>
                <a:off x="730251" y="715963"/>
                <a:ext cx="36513" cy="33338"/>
              </a:xfrm>
              <a:custGeom>
                <a:avLst/>
                <a:gdLst>
                  <a:gd name="T0" fmla="*/ 76 w 76"/>
                  <a:gd name="T1" fmla="*/ 25 h 71"/>
                  <a:gd name="T2" fmla="*/ 56 w 76"/>
                  <a:gd name="T3" fmla="*/ 0 h 71"/>
                  <a:gd name="T4" fmla="*/ 32 w 76"/>
                  <a:gd name="T5" fmla="*/ 18 h 71"/>
                  <a:gd name="T6" fmla="*/ 44 w 76"/>
                  <a:gd name="T7" fmla="*/ 33 h 71"/>
                  <a:gd name="T8" fmla="*/ 57 w 76"/>
                  <a:gd name="T9" fmla="*/ 22 h 71"/>
                  <a:gd name="T10" fmla="*/ 53 w 76"/>
                  <a:gd name="T11" fmla="*/ 17 h 71"/>
                  <a:gd name="T12" fmla="*/ 44 w 76"/>
                  <a:gd name="T13" fmla="*/ 24 h 71"/>
                  <a:gd name="T14" fmla="*/ 40 w 76"/>
                  <a:gd name="T15" fmla="*/ 19 h 71"/>
                  <a:gd name="T16" fmla="*/ 55 w 76"/>
                  <a:gd name="T17" fmla="*/ 8 h 71"/>
                  <a:gd name="T18" fmla="*/ 64 w 76"/>
                  <a:gd name="T19" fmla="*/ 19 h 71"/>
                  <a:gd name="T20" fmla="*/ 66 w 76"/>
                  <a:gd name="T21" fmla="*/ 24 h 71"/>
                  <a:gd name="T22" fmla="*/ 23 w 76"/>
                  <a:gd name="T23" fmla="*/ 60 h 71"/>
                  <a:gd name="T24" fmla="*/ 10 w 76"/>
                  <a:gd name="T25" fmla="*/ 47 h 71"/>
                  <a:gd name="T26" fmla="*/ 23 w 76"/>
                  <a:gd name="T27" fmla="*/ 35 h 71"/>
                  <a:gd name="T28" fmla="*/ 27 w 76"/>
                  <a:gd name="T29" fmla="*/ 39 h 71"/>
                  <a:gd name="T30" fmla="*/ 19 w 76"/>
                  <a:gd name="T31" fmla="*/ 46 h 71"/>
                  <a:gd name="T32" fmla="*/ 24 w 76"/>
                  <a:gd name="T33" fmla="*/ 51 h 71"/>
                  <a:gd name="T34" fmla="*/ 37 w 76"/>
                  <a:gd name="T35" fmla="*/ 40 h 71"/>
                  <a:gd name="T36" fmla="*/ 24 w 76"/>
                  <a:gd name="T37" fmla="*/ 25 h 71"/>
                  <a:gd name="T38" fmla="*/ 0 w 76"/>
                  <a:gd name="T39" fmla="*/ 47 h 71"/>
                  <a:gd name="T40" fmla="*/ 23 w 76"/>
                  <a:gd name="T41" fmla="*/ 71 h 71"/>
                  <a:gd name="T42" fmla="*/ 76 w 76"/>
                  <a:gd name="T43" fmla="*/ 2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71">
                    <a:moveTo>
                      <a:pt x="76" y="25"/>
                    </a:moveTo>
                    <a:cubicBezTo>
                      <a:pt x="56" y="0"/>
                      <a:pt x="56" y="0"/>
                      <a:pt x="56" y="0"/>
                    </a:cubicBezTo>
                    <a:cubicBezTo>
                      <a:pt x="56" y="0"/>
                      <a:pt x="33" y="15"/>
                      <a:pt x="32" y="18"/>
                    </a:cubicBezTo>
                    <a:cubicBezTo>
                      <a:pt x="44" y="33"/>
                      <a:pt x="44" y="33"/>
                      <a:pt x="44" y="33"/>
                    </a:cubicBezTo>
                    <a:cubicBezTo>
                      <a:pt x="57" y="22"/>
                      <a:pt x="57" y="22"/>
                      <a:pt x="57" y="22"/>
                    </a:cubicBezTo>
                    <a:cubicBezTo>
                      <a:pt x="53" y="17"/>
                      <a:pt x="53" y="17"/>
                      <a:pt x="53" y="17"/>
                    </a:cubicBezTo>
                    <a:cubicBezTo>
                      <a:pt x="44" y="24"/>
                      <a:pt x="44" y="24"/>
                      <a:pt x="44" y="24"/>
                    </a:cubicBezTo>
                    <a:cubicBezTo>
                      <a:pt x="40" y="19"/>
                      <a:pt x="40" y="19"/>
                      <a:pt x="40" y="19"/>
                    </a:cubicBezTo>
                    <a:cubicBezTo>
                      <a:pt x="40" y="19"/>
                      <a:pt x="54" y="9"/>
                      <a:pt x="55" y="8"/>
                    </a:cubicBezTo>
                    <a:cubicBezTo>
                      <a:pt x="64" y="19"/>
                      <a:pt x="64" y="19"/>
                      <a:pt x="64" y="19"/>
                    </a:cubicBezTo>
                    <a:cubicBezTo>
                      <a:pt x="66" y="24"/>
                      <a:pt x="66" y="24"/>
                      <a:pt x="66" y="24"/>
                    </a:cubicBezTo>
                    <a:cubicBezTo>
                      <a:pt x="66" y="24"/>
                      <a:pt x="25" y="57"/>
                      <a:pt x="23" y="60"/>
                    </a:cubicBezTo>
                    <a:cubicBezTo>
                      <a:pt x="10" y="47"/>
                      <a:pt x="10" y="47"/>
                      <a:pt x="10" y="47"/>
                    </a:cubicBezTo>
                    <a:cubicBezTo>
                      <a:pt x="23" y="35"/>
                      <a:pt x="23" y="35"/>
                      <a:pt x="23" y="35"/>
                    </a:cubicBezTo>
                    <a:cubicBezTo>
                      <a:pt x="27" y="39"/>
                      <a:pt x="27" y="39"/>
                      <a:pt x="27" y="39"/>
                    </a:cubicBezTo>
                    <a:cubicBezTo>
                      <a:pt x="19" y="46"/>
                      <a:pt x="19" y="46"/>
                      <a:pt x="19" y="46"/>
                    </a:cubicBezTo>
                    <a:cubicBezTo>
                      <a:pt x="24" y="51"/>
                      <a:pt x="24" y="51"/>
                      <a:pt x="24" y="51"/>
                    </a:cubicBezTo>
                    <a:cubicBezTo>
                      <a:pt x="37" y="40"/>
                      <a:pt x="37" y="40"/>
                      <a:pt x="37" y="40"/>
                    </a:cubicBezTo>
                    <a:cubicBezTo>
                      <a:pt x="24" y="25"/>
                      <a:pt x="24" y="25"/>
                      <a:pt x="24" y="25"/>
                    </a:cubicBezTo>
                    <a:cubicBezTo>
                      <a:pt x="24" y="25"/>
                      <a:pt x="8" y="37"/>
                      <a:pt x="0" y="47"/>
                    </a:cubicBezTo>
                    <a:cubicBezTo>
                      <a:pt x="23" y="71"/>
                      <a:pt x="23" y="71"/>
                      <a:pt x="23" y="71"/>
                    </a:cubicBezTo>
                    <a:cubicBezTo>
                      <a:pt x="23" y="71"/>
                      <a:pt x="73" y="26"/>
                      <a:pt x="76"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 name="Freeform 16"/>
              <p:cNvSpPr/>
              <p:nvPr/>
            </p:nvSpPr>
            <p:spPr bwMode="auto">
              <a:xfrm>
                <a:off x="703263" y="742951"/>
                <a:ext cx="34925" cy="36513"/>
              </a:xfrm>
              <a:custGeom>
                <a:avLst/>
                <a:gdLst>
                  <a:gd name="T0" fmla="*/ 72 w 72"/>
                  <a:gd name="T1" fmla="*/ 22 h 75"/>
                  <a:gd name="T2" fmla="*/ 49 w 72"/>
                  <a:gd name="T3" fmla="*/ 0 h 75"/>
                  <a:gd name="T4" fmla="*/ 28 w 72"/>
                  <a:gd name="T5" fmla="*/ 22 h 75"/>
                  <a:gd name="T6" fmla="*/ 42 w 72"/>
                  <a:gd name="T7" fmla="*/ 35 h 75"/>
                  <a:gd name="T8" fmla="*/ 53 w 72"/>
                  <a:gd name="T9" fmla="*/ 22 h 75"/>
                  <a:gd name="T10" fmla="*/ 48 w 72"/>
                  <a:gd name="T11" fmla="*/ 17 h 75"/>
                  <a:gd name="T12" fmla="*/ 40 w 72"/>
                  <a:gd name="T13" fmla="*/ 25 h 75"/>
                  <a:gd name="T14" fmla="*/ 36 w 72"/>
                  <a:gd name="T15" fmla="*/ 21 h 75"/>
                  <a:gd name="T16" fmla="*/ 49 w 72"/>
                  <a:gd name="T17" fmla="*/ 8 h 75"/>
                  <a:gd name="T18" fmla="*/ 59 w 72"/>
                  <a:gd name="T19" fmla="*/ 18 h 75"/>
                  <a:gd name="T20" fmla="*/ 62 w 72"/>
                  <a:gd name="T21" fmla="*/ 22 h 75"/>
                  <a:gd name="T22" fmla="*/ 25 w 72"/>
                  <a:gd name="T23" fmla="*/ 64 h 75"/>
                  <a:gd name="T24" fmla="*/ 10 w 72"/>
                  <a:gd name="T25" fmla="*/ 53 h 75"/>
                  <a:gd name="T26" fmla="*/ 22 w 72"/>
                  <a:gd name="T27" fmla="*/ 39 h 75"/>
                  <a:gd name="T28" fmla="*/ 26 w 72"/>
                  <a:gd name="T29" fmla="*/ 43 h 75"/>
                  <a:gd name="T30" fmla="*/ 20 w 72"/>
                  <a:gd name="T31" fmla="*/ 52 h 75"/>
                  <a:gd name="T32" fmla="*/ 25 w 72"/>
                  <a:gd name="T33" fmla="*/ 55 h 75"/>
                  <a:gd name="T34" fmla="*/ 36 w 72"/>
                  <a:gd name="T35" fmla="*/ 42 h 75"/>
                  <a:gd name="T36" fmla="*/ 21 w 72"/>
                  <a:gd name="T37" fmla="*/ 30 h 75"/>
                  <a:gd name="T38" fmla="*/ 0 w 72"/>
                  <a:gd name="T39" fmla="*/ 56 h 75"/>
                  <a:gd name="T40" fmla="*/ 27 w 72"/>
                  <a:gd name="T41" fmla="*/ 75 h 75"/>
                  <a:gd name="T42" fmla="*/ 72 w 72"/>
                  <a:gd name="T43" fmla="*/ 2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75">
                    <a:moveTo>
                      <a:pt x="72" y="22"/>
                    </a:moveTo>
                    <a:cubicBezTo>
                      <a:pt x="49" y="0"/>
                      <a:pt x="49" y="0"/>
                      <a:pt x="49" y="0"/>
                    </a:cubicBezTo>
                    <a:cubicBezTo>
                      <a:pt x="49" y="0"/>
                      <a:pt x="29" y="19"/>
                      <a:pt x="28" y="22"/>
                    </a:cubicBezTo>
                    <a:cubicBezTo>
                      <a:pt x="42" y="35"/>
                      <a:pt x="42" y="35"/>
                      <a:pt x="42" y="35"/>
                    </a:cubicBezTo>
                    <a:cubicBezTo>
                      <a:pt x="53" y="22"/>
                      <a:pt x="53" y="22"/>
                      <a:pt x="53" y="22"/>
                    </a:cubicBezTo>
                    <a:cubicBezTo>
                      <a:pt x="48" y="17"/>
                      <a:pt x="48" y="17"/>
                      <a:pt x="48" y="17"/>
                    </a:cubicBezTo>
                    <a:cubicBezTo>
                      <a:pt x="40" y="25"/>
                      <a:pt x="40" y="25"/>
                      <a:pt x="40" y="25"/>
                    </a:cubicBezTo>
                    <a:cubicBezTo>
                      <a:pt x="36" y="21"/>
                      <a:pt x="36" y="21"/>
                      <a:pt x="36" y="21"/>
                    </a:cubicBezTo>
                    <a:cubicBezTo>
                      <a:pt x="36" y="21"/>
                      <a:pt x="48" y="10"/>
                      <a:pt x="49" y="8"/>
                    </a:cubicBezTo>
                    <a:cubicBezTo>
                      <a:pt x="59" y="18"/>
                      <a:pt x="59" y="18"/>
                      <a:pt x="59" y="18"/>
                    </a:cubicBezTo>
                    <a:cubicBezTo>
                      <a:pt x="62" y="22"/>
                      <a:pt x="62" y="22"/>
                      <a:pt x="62" y="22"/>
                    </a:cubicBezTo>
                    <a:cubicBezTo>
                      <a:pt x="62" y="22"/>
                      <a:pt x="27" y="61"/>
                      <a:pt x="25" y="64"/>
                    </a:cubicBezTo>
                    <a:cubicBezTo>
                      <a:pt x="10" y="53"/>
                      <a:pt x="10" y="53"/>
                      <a:pt x="10" y="53"/>
                    </a:cubicBezTo>
                    <a:cubicBezTo>
                      <a:pt x="22" y="39"/>
                      <a:pt x="22" y="39"/>
                      <a:pt x="22" y="39"/>
                    </a:cubicBezTo>
                    <a:cubicBezTo>
                      <a:pt x="26" y="43"/>
                      <a:pt x="26" y="43"/>
                      <a:pt x="26" y="43"/>
                    </a:cubicBezTo>
                    <a:cubicBezTo>
                      <a:pt x="20" y="52"/>
                      <a:pt x="20" y="52"/>
                      <a:pt x="20" y="52"/>
                    </a:cubicBezTo>
                    <a:cubicBezTo>
                      <a:pt x="25" y="55"/>
                      <a:pt x="25" y="55"/>
                      <a:pt x="25" y="55"/>
                    </a:cubicBezTo>
                    <a:cubicBezTo>
                      <a:pt x="36" y="42"/>
                      <a:pt x="36" y="42"/>
                      <a:pt x="36" y="42"/>
                    </a:cubicBezTo>
                    <a:cubicBezTo>
                      <a:pt x="21" y="30"/>
                      <a:pt x="21" y="30"/>
                      <a:pt x="21" y="30"/>
                    </a:cubicBezTo>
                    <a:cubicBezTo>
                      <a:pt x="21" y="30"/>
                      <a:pt x="7" y="44"/>
                      <a:pt x="0" y="56"/>
                    </a:cubicBezTo>
                    <a:cubicBezTo>
                      <a:pt x="27" y="75"/>
                      <a:pt x="27" y="75"/>
                      <a:pt x="27" y="75"/>
                    </a:cubicBezTo>
                    <a:cubicBezTo>
                      <a:pt x="27" y="75"/>
                      <a:pt x="69" y="23"/>
                      <a:pt x="7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 name="Freeform 17"/>
              <p:cNvSpPr/>
              <p:nvPr/>
            </p:nvSpPr>
            <p:spPr bwMode="auto">
              <a:xfrm>
                <a:off x="682626" y="773113"/>
                <a:ext cx="30163" cy="38100"/>
              </a:xfrm>
              <a:custGeom>
                <a:avLst/>
                <a:gdLst>
                  <a:gd name="T0" fmla="*/ 64 w 64"/>
                  <a:gd name="T1" fmla="*/ 17 h 78"/>
                  <a:gd name="T2" fmla="*/ 36 w 64"/>
                  <a:gd name="T3" fmla="*/ 0 h 78"/>
                  <a:gd name="T4" fmla="*/ 20 w 64"/>
                  <a:gd name="T5" fmla="*/ 26 h 78"/>
                  <a:gd name="T6" fmla="*/ 37 w 64"/>
                  <a:gd name="T7" fmla="*/ 36 h 78"/>
                  <a:gd name="T8" fmla="*/ 45 w 64"/>
                  <a:gd name="T9" fmla="*/ 21 h 78"/>
                  <a:gd name="T10" fmla="*/ 40 w 64"/>
                  <a:gd name="T11" fmla="*/ 17 h 78"/>
                  <a:gd name="T12" fmla="*/ 34 w 64"/>
                  <a:gd name="T13" fmla="*/ 27 h 78"/>
                  <a:gd name="T14" fmla="*/ 28 w 64"/>
                  <a:gd name="T15" fmla="*/ 24 h 78"/>
                  <a:gd name="T16" fmla="*/ 39 w 64"/>
                  <a:gd name="T17" fmla="*/ 9 h 78"/>
                  <a:gd name="T18" fmla="*/ 51 w 64"/>
                  <a:gd name="T19" fmla="*/ 16 h 78"/>
                  <a:gd name="T20" fmla="*/ 54 w 64"/>
                  <a:gd name="T21" fmla="*/ 19 h 78"/>
                  <a:gd name="T22" fmla="*/ 27 w 64"/>
                  <a:gd name="T23" fmla="*/ 68 h 78"/>
                  <a:gd name="T24" fmla="*/ 10 w 64"/>
                  <a:gd name="T25" fmla="*/ 61 h 78"/>
                  <a:gd name="T26" fmla="*/ 18 w 64"/>
                  <a:gd name="T27" fmla="*/ 45 h 78"/>
                  <a:gd name="T28" fmla="*/ 23 w 64"/>
                  <a:gd name="T29" fmla="*/ 47 h 78"/>
                  <a:gd name="T30" fmla="*/ 18 w 64"/>
                  <a:gd name="T31" fmla="*/ 57 h 78"/>
                  <a:gd name="T32" fmla="*/ 25 w 64"/>
                  <a:gd name="T33" fmla="*/ 59 h 78"/>
                  <a:gd name="T34" fmla="*/ 33 w 64"/>
                  <a:gd name="T35" fmla="*/ 45 h 78"/>
                  <a:gd name="T36" fmla="*/ 15 w 64"/>
                  <a:gd name="T37" fmla="*/ 35 h 78"/>
                  <a:gd name="T38" fmla="*/ 0 w 64"/>
                  <a:gd name="T39" fmla="*/ 65 h 78"/>
                  <a:gd name="T40" fmla="*/ 30 w 64"/>
                  <a:gd name="T41" fmla="*/ 78 h 78"/>
                  <a:gd name="T42" fmla="*/ 64 w 64"/>
                  <a:gd name="T43" fmla="*/ 1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78">
                    <a:moveTo>
                      <a:pt x="64" y="17"/>
                    </a:moveTo>
                    <a:cubicBezTo>
                      <a:pt x="36" y="0"/>
                      <a:pt x="36" y="0"/>
                      <a:pt x="36" y="0"/>
                    </a:cubicBezTo>
                    <a:cubicBezTo>
                      <a:pt x="36" y="0"/>
                      <a:pt x="21" y="23"/>
                      <a:pt x="20" y="26"/>
                    </a:cubicBezTo>
                    <a:cubicBezTo>
                      <a:pt x="37" y="36"/>
                      <a:pt x="37" y="36"/>
                      <a:pt x="37" y="36"/>
                    </a:cubicBezTo>
                    <a:cubicBezTo>
                      <a:pt x="45" y="21"/>
                      <a:pt x="45" y="21"/>
                      <a:pt x="45" y="21"/>
                    </a:cubicBezTo>
                    <a:cubicBezTo>
                      <a:pt x="40" y="17"/>
                      <a:pt x="40" y="17"/>
                      <a:pt x="40" y="17"/>
                    </a:cubicBezTo>
                    <a:cubicBezTo>
                      <a:pt x="34" y="27"/>
                      <a:pt x="34" y="27"/>
                      <a:pt x="34" y="27"/>
                    </a:cubicBezTo>
                    <a:cubicBezTo>
                      <a:pt x="28" y="24"/>
                      <a:pt x="28" y="24"/>
                      <a:pt x="28" y="24"/>
                    </a:cubicBezTo>
                    <a:cubicBezTo>
                      <a:pt x="28" y="24"/>
                      <a:pt x="37" y="10"/>
                      <a:pt x="39" y="9"/>
                    </a:cubicBezTo>
                    <a:cubicBezTo>
                      <a:pt x="51" y="16"/>
                      <a:pt x="51" y="16"/>
                      <a:pt x="51" y="16"/>
                    </a:cubicBezTo>
                    <a:cubicBezTo>
                      <a:pt x="54" y="19"/>
                      <a:pt x="54" y="19"/>
                      <a:pt x="54" y="19"/>
                    </a:cubicBezTo>
                    <a:cubicBezTo>
                      <a:pt x="54" y="19"/>
                      <a:pt x="27" y="65"/>
                      <a:pt x="27" y="68"/>
                    </a:cubicBezTo>
                    <a:cubicBezTo>
                      <a:pt x="10" y="61"/>
                      <a:pt x="10" y="61"/>
                      <a:pt x="10" y="61"/>
                    </a:cubicBezTo>
                    <a:cubicBezTo>
                      <a:pt x="18" y="45"/>
                      <a:pt x="18" y="45"/>
                      <a:pt x="18" y="45"/>
                    </a:cubicBezTo>
                    <a:cubicBezTo>
                      <a:pt x="23" y="47"/>
                      <a:pt x="23" y="47"/>
                      <a:pt x="23" y="47"/>
                    </a:cubicBezTo>
                    <a:cubicBezTo>
                      <a:pt x="18" y="57"/>
                      <a:pt x="18" y="57"/>
                      <a:pt x="18" y="57"/>
                    </a:cubicBezTo>
                    <a:cubicBezTo>
                      <a:pt x="25" y="59"/>
                      <a:pt x="25" y="59"/>
                      <a:pt x="25" y="59"/>
                    </a:cubicBezTo>
                    <a:cubicBezTo>
                      <a:pt x="33" y="45"/>
                      <a:pt x="33" y="45"/>
                      <a:pt x="33" y="45"/>
                    </a:cubicBezTo>
                    <a:cubicBezTo>
                      <a:pt x="15" y="35"/>
                      <a:pt x="15" y="35"/>
                      <a:pt x="15" y="35"/>
                    </a:cubicBezTo>
                    <a:cubicBezTo>
                      <a:pt x="15" y="35"/>
                      <a:pt x="4" y="52"/>
                      <a:pt x="0" y="65"/>
                    </a:cubicBezTo>
                    <a:cubicBezTo>
                      <a:pt x="30" y="78"/>
                      <a:pt x="30" y="78"/>
                      <a:pt x="30" y="78"/>
                    </a:cubicBezTo>
                    <a:cubicBezTo>
                      <a:pt x="30" y="78"/>
                      <a:pt x="62" y="19"/>
                      <a:pt x="64"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Freeform 18"/>
              <p:cNvSpPr/>
              <p:nvPr/>
            </p:nvSpPr>
            <p:spPr bwMode="auto">
              <a:xfrm>
                <a:off x="669926" y="811213"/>
                <a:ext cx="25400" cy="38100"/>
              </a:xfrm>
              <a:custGeom>
                <a:avLst/>
                <a:gdLst>
                  <a:gd name="T0" fmla="*/ 53 w 53"/>
                  <a:gd name="T1" fmla="*/ 12 h 78"/>
                  <a:gd name="T2" fmla="*/ 23 w 53"/>
                  <a:gd name="T3" fmla="*/ 0 h 78"/>
                  <a:gd name="T4" fmla="*/ 12 w 53"/>
                  <a:gd name="T5" fmla="*/ 29 h 78"/>
                  <a:gd name="T6" fmla="*/ 30 w 53"/>
                  <a:gd name="T7" fmla="*/ 35 h 78"/>
                  <a:gd name="T8" fmla="*/ 36 w 53"/>
                  <a:gd name="T9" fmla="*/ 19 h 78"/>
                  <a:gd name="T10" fmla="*/ 29 w 53"/>
                  <a:gd name="T11" fmla="*/ 16 h 78"/>
                  <a:gd name="T12" fmla="*/ 25 w 53"/>
                  <a:gd name="T13" fmla="*/ 27 h 78"/>
                  <a:gd name="T14" fmla="*/ 20 w 53"/>
                  <a:gd name="T15" fmla="*/ 25 h 78"/>
                  <a:gd name="T16" fmla="*/ 27 w 53"/>
                  <a:gd name="T17" fmla="*/ 8 h 78"/>
                  <a:gd name="T18" fmla="*/ 40 w 53"/>
                  <a:gd name="T19" fmla="*/ 13 h 78"/>
                  <a:gd name="T20" fmla="*/ 44 w 53"/>
                  <a:gd name="T21" fmla="*/ 16 h 78"/>
                  <a:gd name="T22" fmla="*/ 27 w 53"/>
                  <a:gd name="T23" fmla="*/ 69 h 78"/>
                  <a:gd name="T24" fmla="*/ 8 w 53"/>
                  <a:gd name="T25" fmla="*/ 65 h 78"/>
                  <a:gd name="T26" fmla="*/ 14 w 53"/>
                  <a:gd name="T27" fmla="*/ 47 h 78"/>
                  <a:gd name="T28" fmla="*/ 19 w 53"/>
                  <a:gd name="T29" fmla="*/ 49 h 78"/>
                  <a:gd name="T30" fmla="*/ 16 w 53"/>
                  <a:gd name="T31" fmla="*/ 59 h 78"/>
                  <a:gd name="T32" fmla="*/ 23 w 53"/>
                  <a:gd name="T33" fmla="*/ 60 h 78"/>
                  <a:gd name="T34" fmla="*/ 28 w 53"/>
                  <a:gd name="T35" fmla="*/ 44 h 78"/>
                  <a:gd name="T36" fmla="*/ 9 w 53"/>
                  <a:gd name="T37" fmla="*/ 39 h 78"/>
                  <a:gd name="T38" fmla="*/ 0 w 53"/>
                  <a:gd name="T39" fmla="*/ 70 h 78"/>
                  <a:gd name="T40" fmla="*/ 32 w 53"/>
                  <a:gd name="T41" fmla="*/ 78 h 78"/>
                  <a:gd name="T42" fmla="*/ 53 w 53"/>
                  <a:gd name="T43" fmla="*/ 1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78">
                    <a:moveTo>
                      <a:pt x="53" y="12"/>
                    </a:moveTo>
                    <a:cubicBezTo>
                      <a:pt x="23" y="0"/>
                      <a:pt x="23" y="0"/>
                      <a:pt x="23" y="0"/>
                    </a:cubicBezTo>
                    <a:cubicBezTo>
                      <a:pt x="23" y="0"/>
                      <a:pt x="12" y="25"/>
                      <a:pt x="12" y="29"/>
                    </a:cubicBezTo>
                    <a:cubicBezTo>
                      <a:pt x="30" y="35"/>
                      <a:pt x="30" y="35"/>
                      <a:pt x="30" y="35"/>
                    </a:cubicBezTo>
                    <a:cubicBezTo>
                      <a:pt x="36" y="19"/>
                      <a:pt x="36" y="19"/>
                      <a:pt x="36" y="19"/>
                    </a:cubicBezTo>
                    <a:cubicBezTo>
                      <a:pt x="29" y="16"/>
                      <a:pt x="29" y="16"/>
                      <a:pt x="29" y="16"/>
                    </a:cubicBezTo>
                    <a:cubicBezTo>
                      <a:pt x="25" y="27"/>
                      <a:pt x="25" y="27"/>
                      <a:pt x="25" y="27"/>
                    </a:cubicBezTo>
                    <a:cubicBezTo>
                      <a:pt x="20" y="25"/>
                      <a:pt x="20" y="25"/>
                      <a:pt x="20" y="25"/>
                    </a:cubicBezTo>
                    <a:cubicBezTo>
                      <a:pt x="20" y="25"/>
                      <a:pt x="26" y="10"/>
                      <a:pt x="27" y="8"/>
                    </a:cubicBezTo>
                    <a:cubicBezTo>
                      <a:pt x="40" y="13"/>
                      <a:pt x="40" y="13"/>
                      <a:pt x="40" y="13"/>
                    </a:cubicBezTo>
                    <a:cubicBezTo>
                      <a:pt x="44" y="16"/>
                      <a:pt x="44" y="16"/>
                      <a:pt x="44" y="16"/>
                    </a:cubicBezTo>
                    <a:cubicBezTo>
                      <a:pt x="44" y="16"/>
                      <a:pt x="27" y="65"/>
                      <a:pt x="27" y="69"/>
                    </a:cubicBezTo>
                    <a:cubicBezTo>
                      <a:pt x="8" y="65"/>
                      <a:pt x="8" y="65"/>
                      <a:pt x="8" y="65"/>
                    </a:cubicBezTo>
                    <a:cubicBezTo>
                      <a:pt x="14" y="47"/>
                      <a:pt x="14" y="47"/>
                      <a:pt x="14" y="47"/>
                    </a:cubicBezTo>
                    <a:cubicBezTo>
                      <a:pt x="19" y="49"/>
                      <a:pt x="19" y="49"/>
                      <a:pt x="19" y="49"/>
                    </a:cubicBezTo>
                    <a:cubicBezTo>
                      <a:pt x="16" y="59"/>
                      <a:pt x="16" y="59"/>
                      <a:pt x="16" y="59"/>
                    </a:cubicBezTo>
                    <a:cubicBezTo>
                      <a:pt x="23" y="60"/>
                      <a:pt x="23" y="60"/>
                      <a:pt x="23" y="60"/>
                    </a:cubicBezTo>
                    <a:cubicBezTo>
                      <a:pt x="28" y="44"/>
                      <a:pt x="28" y="44"/>
                      <a:pt x="28" y="44"/>
                    </a:cubicBezTo>
                    <a:cubicBezTo>
                      <a:pt x="9" y="39"/>
                      <a:pt x="9" y="39"/>
                      <a:pt x="9" y="39"/>
                    </a:cubicBezTo>
                    <a:cubicBezTo>
                      <a:pt x="9" y="39"/>
                      <a:pt x="1" y="57"/>
                      <a:pt x="0" y="70"/>
                    </a:cubicBezTo>
                    <a:cubicBezTo>
                      <a:pt x="32" y="78"/>
                      <a:pt x="32" y="78"/>
                      <a:pt x="32" y="78"/>
                    </a:cubicBezTo>
                    <a:cubicBezTo>
                      <a:pt x="32" y="78"/>
                      <a:pt x="51" y="14"/>
                      <a:pt x="53"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 name="Freeform 19"/>
              <p:cNvSpPr/>
              <p:nvPr/>
            </p:nvSpPr>
            <p:spPr bwMode="auto">
              <a:xfrm>
                <a:off x="652463" y="846138"/>
                <a:ext cx="119063" cy="225425"/>
              </a:xfrm>
              <a:custGeom>
                <a:avLst/>
                <a:gdLst>
                  <a:gd name="T0" fmla="*/ 241 w 246"/>
                  <a:gd name="T1" fmla="*/ 459 h 464"/>
                  <a:gd name="T2" fmla="*/ 238 w 246"/>
                  <a:gd name="T3" fmla="*/ 451 h 464"/>
                  <a:gd name="T4" fmla="*/ 213 w 246"/>
                  <a:gd name="T5" fmla="*/ 380 h 464"/>
                  <a:gd name="T6" fmla="*/ 187 w 246"/>
                  <a:gd name="T7" fmla="*/ 412 h 464"/>
                  <a:gd name="T8" fmla="*/ 171 w 246"/>
                  <a:gd name="T9" fmla="*/ 364 h 464"/>
                  <a:gd name="T10" fmla="*/ 148 w 246"/>
                  <a:gd name="T11" fmla="*/ 362 h 464"/>
                  <a:gd name="T12" fmla="*/ 131 w 246"/>
                  <a:gd name="T13" fmla="*/ 350 h 464"/>
                  <a:gd name="T14" fmla="*/ 130 w 246"/>
                  <a:gd name="T15" fmla="*/ 278 h 464"/>
                  <a:gd name="T16" fmla="*/ 95 w 246"/>
                  <a:gd name="T17" fmla="*/ 295 h 464"/>
                  <a:gd name="T18" fmla="*/ 97 w 246"/>
                  <a:gd name="T19" fmla="*/ 251 h 464"/>
                  <a:gd name="T20" fmla="*/ 75 w 246"/>
                  <a:gd name="T21" fmla="*/ 236 h 464"/>
                  <a:gd name="T22" fmla="*/ 63 w 246"/>
                  <a:gd name="T23" fmla="*/ 220 h 464"/>
                  <a:gd name="T24" fmla="*/ 88 w 246"/>
                  <a:gd name="T25" fmla="*/ 151 h 464"/>
                  <a:gd name="T26" fmla="*/ 47 w 246"/>
                  <a:gd name="T27" fmla="*/ 158 h 464"/>
                  <a:gd name="T28" fmla="*/ 65 w 246"/>
                  <a:gd name="T29" fmla="*/ 120 h 464"/>
                  <a:gd name="T30" fmla="*/ 52 w 246"/>
                  <a:gd name="T31" fmla="*/ 94 h 464"/>
                  <a:gd name="T32" fmla="*/ 46 w 246"/>
                  <a:gd name="T33" fmla="*/ 74 h 464"/>
                  <a:gd name="T34" fmla="*/ 92 w 246"/>
                  <a:gd name="T35" fmla="*/ 19 h 464"/>
                  <a:gd name="T36" fmla="*/ 55 w 246"/>
                  <a:gd name="T37" fmla="*/ 13 h 464"/>
                  <a:gd name="T38" fmla="*/ 7 w 246"/>
                  <a:gd name="T39" fmla="*/ 0 h 464"/>
                  <a:gd name="T40" fmla="*/ 8 w 246"/>
                  <a:gd name="T41" fmla="*/ 3 h 464"/>
                  <a:gd name="T42" fmla="*/ 37 w 246"/>
                  <a:gd name="T43" fmla="*/ 73 h 464"/>
                  <a:gd name="T44" fmla="*/ 30 w 246"/>
                  <a:gd name="T45" fmla="*/ 94 h 464"/>
                  <a:gd name="T46" fmla="*/ 17 w 246"/>
                  <a:gd name="T47" fmla="*/ 120 h 464"/>
                  <a:gd name="T48" fmla="*/ 41 w 246"/>
                  <a:gd name="T49" fmla="*/ 159 h 464"/>
                  <a:gd name="T50" fmla="*/ 3 w 246"/>
                  <a:gd name="T51" fmla="*/ 162 h 464"/>
                  <a:gd name="T52" fmla="*/ 57 w 246"/>
                  <a:gd name="T53" fmla="*/ 221 h 464"/>
                  <a:gd name="T54" fmla="*/ 56 w 246"/>
                  <a:gd name="T55" fmla="*/ 244 h 464"/>
                  <a:gd name="T56" fmla="*/ 51 w 246"/>
                  <a:gd name="T57" fmla="*/ 269 h 464"/>
                  <a:gd name="T58" fmla="*/ 88 w 246"/>
                  <a:gd name="T59" fmla="*/ 299 h 464"/>
                  <a:gd name="T60" fmla="*/ 55 w 246"/>
                  <a:gd name="T61" fmla="*/ 316 h 464"/>
                  <a:gd name="T62" fmla="*/ 124 w 246"/>
                  <a:gd name="T63" fmla="*/ 353 h 464"/>
                  <a:gd name="T64" fmla="*/ 132 w 246"/>
                  <a:gd name="T65" fmla="*/ 375 h 464"/>
                  <a:gd name="T66" fmla="*/ 136 w 246"/>
                  <a:gd name="T67" fmla="*/ 402 h 464"/>
                  <a:gd name="T68" fmla="*/ 183 w 246"/>
                  <a:gd name="T69" fmla="*/ 416 h 464"/>
                  <a:gd name="T70" fmla="*/ 156 w 246"/>
                  <a:gd name="T71" fmla="*/ 444 h 464"/>
                  <a:gd name="T72" fmla="*/ 234 w 246"/>
                  <a:gd name="T73" fmla="*/ 45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464">
                    <a:moveTo>
                      <a:pt x="234" y="456"/>
                    </a:moveTo>
                    <a:cubicBezTo>
                      <a:pt x="241" y="459"/>
                      <a:pt x="241" y="459"/>
                      <a:pt x="241" y="459"/>
                    </a:cubicBezTo>
                    <a:cubicBezTo>
                      <a:pt x="246" y="459"/>
                      <a:pt x="245" y="456"/>
                      <a:pt x="245" y="456"/>
                    </a:cubicBezTo>
                    <a:cubicBezTo>
                      <a:pt x="238" y="451"/>
                      <a:pt x="238" y="451"/>
                      <a:pt x="238" y="451"/>
                    </a:cubicBezTo>
                    <a:cubicBezTo>
                      <a:pt x="241" y="432"/>
                      <a:pt x="227" y="417"/>
                      <a:pt x="227" y="417"/>
                    </a:cubicBezTo>
                    <a:cubicBezTo>
                      <a:pt x="206" y="405"/>
                      <a:pt x="213" y="380"/>
                      <a:pt x="213" y="380"/>
                    </a:cubicBezTo>
                    <a:cubicBezTo>
                      <a:pt x="198" y="392"/>
                      <a:pt x="200" y="414"/>
                      <a:pt x="200" y="414"/>
                    </a:cubicBezTo>
                    <a:cubicBezTo>
                      <a:pt x="196" y="409"/>
                      <a:pt x="187" y="412"/>
                      <a:pt x="187" y="412"/>
                    </a:cubicBezTo>
                    <a:cubicBezTo>
                      <a:pt x="181" y="406"/>
                      <a:pt x="181" y="406"/>
                      <a:pt x="181" y="406"/>
                    </a:cubicBezTo>
                    <a:cubicBezTo>
                      <a:pt x="188" y="383"/>
                      <a:pt x="171" y="364"/>
                      <a:pt x="171" y="364"/>
                    </a:cubicBezTo>
                    <a:cubicBezTo>
                      <a:pt x="157" y="355"/>
                      <a:pt x="167" y="333"/>
                      <a:pt x="167" y="333"/>
                    </a:cubicBezTo>
                    <a:cubicBezTo>
                      <a:pt x="152" y="335"/>
                      <a:pt x="148" y="362"/>
                      <a:pt x="148" y="362"/>
                    </a:cubicBezTo>
                    <a:cubicBezTo>
                      <a:pt x="146" y="358"/>
                      <a:pt x="136" y="358"/>
                      <a:pt x="136" y="358"/>
                    </a:cubicBezTo>
                    <a:cubicBezTo>
                      <a:pt x="131" y="350"/>
                      <a:pt x="131" y="350"/>
                      <a:pt x="131" y="350"/>
                    </a:cubicBezTo>
                    <a:cubicBezTo>
                      <a:pt x="138" y="334"/>
                      <a:pt x="134" y="321"/>
                      <a:pt x="134" y="321"/>
                    </a:cubicBezTo>
                    <a:cubicBezTo>
                      <a:pt x="116" y="297"/>
                      <a:pt x="130" y="278"/>
                      <a:pt x="130" y="278"/>
                    </a:cubicBezTo>
                    <a:cubicBezTo>
                      <a:pt x="109" y="284"/>
                      <a:pt x="107" y="304"/>
                      <a:pt x="107" y="304"/>
                    </a:cubicBezTo>
                    <a:cubicBezTo>
                      <a:pt x="104" y="297"/>
                      <a:pt x="95" y="295"/>
                      <a:pt x="95" y="295"/>
                    </a:cubicBezTo>
                    <a:cubicBezTo>
                      <a:pt x="91" y="289"/>
                      <a:pt x="91" y="289"/>
                      <a:pt x="91" y="289"/>
                    </a:cubicBezTo>
                    <a:cubicBezTo>
                      <a:pt x="103" y="271"/>
                      <a:pt x="97" y="251"/>
                      <a:pt x="97" y="251"/>
                    </a:cubicBezTo>
                    <a:cubicBezTo>
                      <a:pt x="88" y="230"/>
                      <a:pt x="103" y="216"/>
                      <a:pt x="103" y="216"/>
                    </a:cubicBezTo>
                    <a:cubicBezTo>
                      <a:pt x="92" y="214"/>
                      <a:pt x="75" y="236"/>
                      <a:pt x="75" y="236"/>
                    </a:cubicBezTo>
                    <a:cubicBezTo>
                      <a:pt x="73" y="231"/>
                      <a:pt x="64" y="228"/>
                      <a:pt x="64" y="228"/>
                    </a:cubicBezTo>
                    <a:cubicBezTo>
                      <a:pt x="63" y="220"/>
                      <a:pt x="63" y="220"/>
                      <a:pt x="63" y="220"/>
                    </a:cubicBezTo>
                    <a:cubicBezTo>
                      <a:pt x="71" y="211"/>
                      <a:pt x="74" y="194"/>
                      <a:pt x="74" y="194"/>
                    </a:cubicBezTo>
                    <a:cubicBezTo>
                      <a:pt x="72" y="161"/>
                      <a:pt x="88" y="151"/>
                      <a:pt x="88" y="151"/>
                    </a:cubicBezTo>
                    <a:cubicBezTo>
                      <a:pt x="68" y="152"/>
                      <a:pt x="57" y="166"/>
                      <a:pt x="57" y="166"/>
                    </a:cubicBezTo>
                    <a:cubicBezTo>
                      <a:pt x="55" y="160"/>
                      <a:pt x="47" y="158"/>
                      <a:pt x="47" y="158"/>
                    </a:cubicBezTo>
                    <a:cubicBezTo>
                      <a:pt x="47" y="148"/>
                      <a:pt x="47" y="148"/>
                      <a:pt x="47" y="148"/>
                    </a:cubicBezTo>
                    <a:cubicBezTo>
                      <a:pt x="62" y="143"/>
                      <a:pt x="65" y="120"/>
                      <a:pt x="65" y="120"/>
                    </a:cubicBezTo>
                    <a:cubicBezTo>
                      <a:pt x="65" y="94"/>
                      <a:pt x="85" y="84"/>
                      <a:pt x="85" y="84"/>
                    </a:cubicBezTo>
                    <a:cubicBezTo>
                      <a:pt x="66" y="82"/>
                      <a:pt x="52" y="94"/>
                      <a:pt x="52" y="94"/>
                    </a:cubicBezTo>
                    <a:cubicBezTo>
                      <a:pt x="51" y="89"/>
                      <a:pt x="45" y="83"/>
                      <a:pt x="45" y="83"/>
                    </a:cubicBezTo>
                    <a:cubicBezTo>
                      <a:pt x="46" y="74"/>
                      <a:pt x="46" y="74"/>
                      <a:pt x="46" y="74"/>
                    </a:cubicBezTo>
                    <a:cubicBezTo>
                      <a:pt x="65" y="64"/>
                      <a:pt x="71" y="37"/>
                      <a:pt x="71" y="37"/>
                    </a:cubicBezTo>
                    <a:cubicBezTo>
                      <a:pt x="76" y="20"/>
                      <a:pt x="92" y="19"/>
                      <a:pt x="92" y="19"/>
                    </a:cubicBezTo>
                    <a:cubicBezTo>
                      <a:pt x="82" y="11"/>
                      <a:pt x="59" y="23"/>
                      <a:pt x="59" y="23"/>
                    </a:cubicBezTo>
                    <a:cubicBezTo>
                      <a:pt x="55" y="13"/>
                      <a:pt x="55" y="13"/>
                      <a:pt x="55" y="13"/>
                    </a:cubicBezTo>
                    <a:cubicBezTo>
                      <a:pt x="48" y="0"/>
                      <a:pt x="36" y="19"/>
                      <a:pt x="36" y="19"/>
                    </a:cubicBezTo>
                    <a:cubicBezTo>
                      <a:pt x="28" y="6"/>
                      <a:pt x="7" y="0"/>
                      <a:pt x="7" y="0"/>
                    </a:cubicBezTo>
                    <a:cubicBezTo>
                      <a:pt x="6" y="0"/>
                      <a:pt x="6" y="0"/>
                      <a:pt x="6" y="0"/>
                    </a:cubicBezTo>
                    <a:cubicBezTo>
                      <a:pt x="8" y="3"/>
                      <a:pt x="8" y="3"/>
                      <a:pt x="8" y="3"/>
                    </a:cubicBezTo>
                    <a:cubicBezTo>
                      <a:pt x="22" y="12"/>
                      <a:pt x="20" y="46"/>
                      <a:pt x="20" y="46"/>
                    </a:cubicBezTo>
                    <a:cubicBezTo>
                      <a:pt x="22" y="67"/>
                      <a:pt x="37" y="73"/>
                      <a:pt x="37" y="73"/>
                    </a:cubicBezTo>
                    <a:cubicBezTo>
                      <a:pt x="37" y="84"/>
                      <a:pt x="37" y="84"/>
                      <a:pt x="37" y="84"/>
                    </a:cubicBezTo>
                    <a:cubicBezTo>
                      <a:pt x="34" y="85"/>
                      <a:pt x="30" y="94"/>
                      <a:pt x="30" y="94"/>
                    </a:cubicBezTo>
                    <a:cubicBezTo>
                      <a:pt x="17" y="82"/>
                      <a:pt x="0" y="81"/>
                      <a:pt x="0" y="81"/>
                    </a:cubicBezTo>
                    <a:cubicBezTo>
                      <a:pt x="16" y="98"/>
                      <a:pt x="17" y="120"/>
                      <a:pt x="17" y="120"/>
                    </a:cubicBezTo>
                    <a:cubicBezTo>
                      <a:pt x="22" y="145"/>
                      <a:pt x="41" y="148"/>
                      <a:pt x="41" y="148"/>
                    </a:cubicBezTo>
                    <a:cubicBezTo>
                      <a:pt x="41" y="159"/>
                      <a:pt x="41" y="159"/>
                      <a:pt x="41" y="159"/>
                    </a:cubicBezTo>
                    <a:cubicBezTo>
                      <a:pt x="38" y="162"/>
                      <a:pt x="37" y="169"/>
                      <a:pt x="37" y="169"/>
                    </a:cubicBezTo>
                    <a:cubicBezTo>
                      <a:pt x="20" y="161"/>
                      <a:pt x="3" y="162"/>
                      <a:pt x="3" y="162"/>
                    </a:cubicBezTo>
                    <a:cubicBezTo>
                      <a:pt x="20" y="172"/>
                      <a:pt x="27" y="193"/>
                      <a:pt x="27" y="193"/>
                    </a:cubicBezTo>
                    <a:cubicBezTo>
                      <a:pt x="32" y="214"/>
                      <a:pt x="57" y="221"/>
                      <a:pt x="57" y="221"/>
                    </a:cubicBezTo>
                    <a:cubicBezTo>
                      <a:pt x="59" y="230"/>
                      <a:pt x="59" y="230"/>
                      <a:pt x="59" y="230"/>
                    </a:cubicBezTo>
                    <a:cubicBezTo>
                      <a:pt x="56" y="236"/>
                      <a:pt x="56" y="244"/>
                      <a:pt x="56" y="244"/>
                    </a:cubicBezTo>
                    <a:cubicBezTo>
                      <a:pt x="39" y="237"/>
                      <a:pt x="21" y="242"/>
                      <a:pt x="21" y="242"/>
                    </a:cubicBezTo>
                    <a:cubicBezTo>
                      <a:pt x="40" y="247"/>
                      <a:pt x="51" y="269"/>
                      <a:pt x="51" y="269"/>
                    </a:cubicBezTo>
                    <a:cubicBezTo>
                      <a:pt x="63" y="293"/>
                      <a:pt x="85" y="292"/>
                      <a:pt x="85" y="292"/>
                    </a:cubicBezTo>
                    <a:cubicBezTo>
                      <a:pt x="88" y="299"/>
                      <a:pt x="88" y="299"/>
                      <a:pt x="88" y="299"/>
                    </a:cubicBezTo>
                    <a:cubicBezTo>
                      <a:pt x="87" y="304"/>
                      <a:pt x="88" y="313"/>
                      <a:pt x="88" y="313"/>
                    </a:cubicBezTo>
                    <a:cubicBezTo>
                      <a:pt x="71" y="310"/>
                      <a:pt x="55" y="316"/>
                      <a:pt x="55" y="316"/>
                    </a:cubicBezTo>
                    <a:cubicBezTo>
                      <a:pt x="76" y="321"/>
                      <a:pt x="90" y="340"/>
                      <a:pt x="90" y="340"/>
                    </a:cubicBezTo>
                    <a:cubicBezTo>
                      <a:pt x="104" y="358"/>
                      <a:pt x="124" y="353"/>
                      <a:pt x="124" y="353"/>
                    </a:cubicBezTo>
                    <a:cubicBezTo>
                      <a:pt x="130" y="362"/>
                      <a:pt x="130" y="362"/>
                      <a:pt x="130" y="362"/>
                    </a:cubicBezTo>
                    <a:cubicBezTo>
                      <a:pt x="129" y="368"/>
                      <a:pt x="132" y="375"/>
                      <a:pt x="132" y="375"/>
                    </a:cubicBezTo>
                    <a:cubicBezTo>
                      <a:pt x="104" y="377"/>
                      <a:pt x="101" y="386"/>
                      <a:pt x="101" y="386"/>
                    </a:cubicBezTo>
                    <a:cubicBezTo>
                      <a:pt x="126" y="384"/>
                      <a:pt x="136" y="402"/>
                      <a:pt x="136" y="402"/>
                    </a:cubicBezTo>
                    <a:cubicBezTo>
                      <a:pt x="147" y="413"/>
                      <a:pt x="177" y="410"/>
                      <a:pt x="177" y="410"/>
                    </a:cubicBezTo>
                    <a:cubicBezTo>
                      <a:pt x="183" y="416"/>
                      <a:pt x="183" y="416"/>
                      <a:pt x="183" y="416"/>
                    </a:cubicBezTo>
                    <a:cubicBezTo>
                      <a:pt x="182" y="423"/>
                      <a:pt x="184" y="430"/>
                      <a:pt x="184" y="430"/>
                    </a:cubicBezTo>
                    <a:cubicBezTo>
                      <a:pt x="163" y="433"/>
                      <a:pt x="156" y="444"/>
                      <a:pt x="156" y="444"/>
                    </a:cubicBezTo>
                    <a:cubicBezTo>
                      <a:pt x="182" y="442"/>
                      <a:pt x="200" y="456"/>
                      <a:pt x="200" y="456"/>
                    </a:cubicBezTo>
                    <a:cubicBezTo>
                      <a:pt x="213" y="464"/>
                      <a:pt x="234" y="456"/>
                      <a:pt x="234" y="4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3" name="Freeform 20"/>
              <p:cNvSpPr/>
              <p:nvPr/>
            </p:nvSpPr>
            <p:spPr bwMode="auto">
              <a:xfrm>
                <a:off x="985838" y="846138"/>
                <a:ext cx="120650" cy="225425"/>
              </a:xfrm>
              <a:custGeom>
                <a:avLst/>
                <a:gdLst>
                  <a:gd name="T0" fmla="*/ 205 w 247"/>
                  <a:gd name="T1" fmla="*/ 159 h 464"/>
                  <a:gd name="T2" fmla="*/ 230 w 247"/>
                  <a:gd name="T3" fmla="*/ 120 h 464"/>
                  <a:gd name="T4" fmla="*/ 217 w 247"/>
                  <a:gd name="T5" fmla="*/ 94 h 464"/>
                  <a:gd name="T6" fmla="*/ 210 w 247"/>
                  <a:gd name="T7" fmla="*/ 73 h 464"/>
                  <a:gd name="T8" fmla="*/ 239 w 247"/>
                  <a:gd name="T9" fmla="*/ 3 h 464"/>
                  <a:gd name="T10" fmla="*/ 240 w 247"/>
                  <a:gd name="T11" fmla="*/ 0 h 464"/>
                  <a:gd name="T12" fmla="*/ 192 w 247"/>
                  <a:gd name="T13" fmla="*/ 13 h 464"/>
                  <a:gd name="T14" fmla="*/ 154 w 247"/>
                  <a:gd name="T15" fmla="*/ 19 h 464"/>
                  <a:gd name="T16" fmla="*/ 201 w 247"/>
                  <a:gd name="T17" fmla="*/ 74 h 464"/>
                  <a:gd name="T18" fmla="*/ 194 w 247"/>
                  <a:gd name="T19" fmla="*/ 94 h 464"/>
                  <a:gd name="T20" fmla="*/ 182 w 247"/>
                  <a:gd name="T21" fmla="*/ 120 h 464"/>
                  <a:gd name="T22" fmla="*/ 200 w 247"/>
                  <a:gd name="T23" fmla="*/ 158 h 464"/>
                  <a:gd name="T24" fmla="*/ 159 w 247"/>
                  <a:gd name="T25" fmla="*/ 151 h 464"/>
                  <a:gd name="T26" fmla="*/ 184 w 247"/>
                  <a:gd name="T27" fmla="*/ 220 h 464"/>
                  <a:gd name="T28" fmla="*/ 171 w 247"/>
                  <a:gd name="T29" fmla="*/ 236 h 464"/>
                  <a:gd name="T30" fmla="*/ 149 w 247"/>
                  <a:gd name="T31" fmla="*/ 251 h 464"/>
                  <a:gd name="T32" fmla="*/ 151 w 247"/>
                  <a:gd name="T33" fmla="*/ 295 h 464"/>
                  <a:gd name="T34" fmla="*/ 116 w 247"/>
                  <a:gd name="T35" fmla="*/ 278 h 464"/>
                  <a:gd name="T36" fmla="*/ 116 w 247"/>
                  <a:gd name="T37" fmla="*/ 350 h 464"/>
                  <a:gd name="T38" fmla="*/ 99 w 247"/>
                  <a:gd name="T39" fmla="*/ 362 h 464"/>
                  <a:gd name="T40" fmla="*/ 76 w 247"/>
                  <a:gd name="T41" fmla="*/ 364 h 464"/>
                  <a:gd name="T42" fmla="*/ 60 w 247"/>
                  <a:gd name="T43" fmla="*/ 412 h 464"/>
                  <a:gd name="T44" fmla="*/ 34 w 247"/>
                  <a:gd name="T45" fmla="*/ 380 h 464"/>
                  <a:gd name="T46" fmla="*/ 8 w 247"/>
                  <a:gd name="T47" fmla="*/ 451 h 464"/>
                  <a:gd name="T48" fmla="*/ 6 w 247"/>
                  <a:gd name="T49" fmla="*/ 459 h 464"/>
                  <a:gd name="T50" fmla="*/ 47 w 247"/>
                  <a:gd name="T51" fmla="*/ 456 h 464"/>
                  <a:gd name="T52" fmla="*/ 63 w 247"/>
                  <a:gd name="T53" fmla="*/ 430 h 464"/>
                  <a:gd name="T54" fmla="*/ 69 w 247"/>
                  <a:gd name="T55" fmla="*/ 410 h 464"/>
                  <a:gd name="T56" fmla="*/ 146 w 247"/>
                  <a:gd name="T57" fmla="*/ 386 h 464"/>
                  <a:gd name="T58" fmla="*/ 116 w 247"/>
                  <a:gd name="T59" fmla="*/ 362 h 464"/>
                  <a:gd name="T60" fmla="*/ 157 w 247"/>
                  <a:gd name="T61" fmla="*/ 340 h 464"/>
                  <a:gd name="T62" fmla="*/ 158 w 247"/>
                  <a:gd name="T63" fmla="*/ 313 h 464"/>
                  <a:gd name="T64" fmla="*/ 162 w 247"/>
                  <a:gd name="T65" fmla="*/ 292 h 464"/>
                  <a:gd name="T66" fmla="*/ 226 w 247"/>
                  <a:gd name="T67" fmla="*/ 242 h 464"/>
                  <a:gd name="T68" fmla="*/ 188 w 247"/>
                  <a:gd name="T69" fmla="*/ 230 h 464"/>
                  <a:gd name="T70" fmla="*/ 220 w 247"/>
                  <a:gd name="T71" fmla="*/ 193 h 464"/>
                  <a:gd name="T72" fmla="*/ 209 w 247"/>
                  <a:gd name="T73" fmla="*/ 169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7" h="464">
                    <a:moveTo>
                      <a:pt x="209" y="169"/>
                    </a:moveTo>
                    <a:cubicBezTo>
                      <a:pt x="209" y="169"/>
                      <a:pt x="209" y="162"/>
                      <a:pt x="205" y="159"/>
                    </a:cubicBezTo>
                    <a:cubicBezTo>
                      <a:pt x="206" y="148"/>
                      <a:pt x="206" y="148"/>
                      <a:pt x="206" y="148"/>
                    </a:cubicBezTo>
                    <a:cubicBezTo>
                      <a:pt x="206" y="148"/>
                      <a:pt x="225" y="145"/>
                      <a:pt x="230" y="120"/>
                    </a:cubicBezTo>
                    <a:cubicBezTo>
                      <a:pt x="230" y="120"/>
                      <a:pt x="231" y="98"/>
                      <a:pt x="247" y="81"/>
                    </a:cubicBezTo>
                    <a:cubicBezTo>
                      <a:pt x="247" y="81"/>
                      <a:pt x="229" y="82"/>
                      <a:pt x="217" y="94"/>
                    </a:cubicBezTo>
                    <a:cubicBezTo>
                      <a:pt x="217" y="94"/>
                      <a:pt x="213" y="85"/>
                      <a:pt x="210" y="84"/>
                    </a:cubicBezTo>
                    <a:cubicBezTo>
                      <a:pt x="210" y="73"/>
                      <a:pt x="210" y="73"/>
                      <a:pt x="210" y="73"/>
                    </a:cubicBezTo>
                    <a:cubicBezTo>
                      <a:pt x="210" y="73"/>
                      <a:pt x="225" y="67"/>
                      <a:pt x="227" y="46"/>
                    </a:cubicBezTo>
                    <a:cubicBezTo>
                      <a:pt x="227" y="46"/>
                      <a:pt x="224" y="12"/>
                      <a:pt x="239" y="3"/>
                    </a:cubicBezTo>
                    <a:cubicBezTo>
                      <a:pt x="240" y="0"/>
                      <a:pt x="240" y="0"/>
                      <a:pt x="240" y="0"/>
                    </a:cubicBezTo>
                    <a:cubicBezTo>
                      <a:pt x="240" y="0"/>
                      <a:pt x="240" y="0"/>
                      <a:pt x="240" y="0"/>
                    </a:cubicBezTo>
                    <a:cubicBezTo>
                      <a:pt x="240" y="0"/>
                      <a:pt x="219" y="6"/>
                      <a:pt x="210" y="19"/>
                    </a:cubicBezTo>
                    <a:cubicBezTo>
                      <a:pt x="210" y="19"/>
                      <a:pt x="199" y="0"/>
                      <a:pt x="192" y="13"/>
                    </a:cubicBezTo>
                    <a:cubicBezTo>
                      <a:pt x="187" y="23"/>
                      <a:pt x="187" y="23"/>
                      <a:pt x="187" y="23"/>
                    </a:cubicBezTo>
                    <a:cubicBezTo>
                      <a:pt x="187" y="23"/>
                      <a:pt x="165" y="11"/>
                      <a:pt x="154" y="19"/>
                    </a:cubicBezTo>
                    <a:cubicBezTo>
                      <a:pt x="154" y="19"/>
                      <a:pt x="171" y="20"/>
                      <a:pt x="175" y="37"/>
                    </a:cubicBezTo>
                    <a:cubicBezTo>
                      <a:pt x="175" y="37"/>
                      <a:pt x="181" y="64"/>
                      <a:pt x="201" y="74"/>
                    </a:cubicBezTo>
                    <a:cubicBezTo>
                      <a:pt x="201" y="83"/>
                      <a:pt x="201" y="83"/>
                      <a:pt x="201" y="83"/>
                    </a:cubicBezTo>
                    <a:cubicBezTo>
                      <a:pt x="201" y="83"/>
                      <a:pt x="195" y="89"/>
                      <a:pt x="194" y="94"/>
                    </a:cubicBezTo>
                    <a:cubicBezTo>
                      <a:pt x="194" y="94"/>
                      <a:pt x="180" y="82"/>
                      <a:pt x="162" y="84"/>
                    </a:cubicBezTo>
                    <a:cubicBezTo>
                      <a:pt x="162" y="84"/>
                      <a:pt x="182" y="94"/>
                      <a:pt x="182" y="120"/>
                    </a:cubicBezTo>
                    <a:cubicBezTo>
                      <a:pt x="182" y="120"/>
                      <a:pt x="184" y="143"/>
                      <a:pt x="200" y="148"/>
                    </a:cubicBezTo>
                    <a:cubicBezTo>
                      <a:pt x="200" y="158"/>
                      <a:pt x="200" y="158"/>
                      <a:pt x="200" y="158"/>
                    </a:cubicBezTo>
                    <a:cubicBezTo>
                      <a:pt x="200" y="158"/>
                      <a:pt x="192" y="160"/>
                      <a:pt x="190" y="166"/>
                    </a:cubicBezTo>
                    <a:cubicBezTo>
                      <a:pt x="190" y="166"/>
                      <a:pt x="179" y="152"/>
                      <a:pt x="159" y="151"/>
                    </a:cubicBezTo>
                    <a:cubicBezTo>
                      <a:pt x="159" y="151"/>
                      <a:pt x="175" y="161"/>
                      <a:pt x="173" y="194"/>
                    </a:cubicBezTo>
                    <a:cubicBezTo>
                      <a:pt x="173" y="194"/>
                      <a:pt x="176" y="211"/>
                      <a:pt x="184" y="220"/>
                    </a:cubicBezTo>
                    <a:cubicBezTo>
                      <a:pt x="182" y="228"/>
                      <a:pt x="182" y="228"/>
                      <a:pt x="182" y="228"/>
                    </a:cubicBezTo>
                    <a:cubicBezTo>
                      <a:pt x="182" y="228"/>
                      <a:pt x="173" y="231"/>
                      <a:pt x="171" y="236"/>
                    </a:cubicBezTo>
                    <a:cubicBezTo>
                      <a:pt x="171" y="236"/>
                      <a:pt x="155" y="214"/>
                      <a:pt x="143" y="216"/>
                    </a:cubicBezTo>
                    <a:cubicBezTo>
                      <a:pt x="143" y="216"/>
                      <a:pt x="159" y="230"/>
                      <a:pt x="149" y="251"/>
                    </a:cubicBezTo>
                    <a:cubicBezTo>
                      <a:pt x="149" y="251"/>
                      <a:pt x="144" y="271"/>
                      <a:pt x="155" y="289"/>
                    </a:cubicBezTo>
                    <a:cubicBezTo>
                      <a:pt x="151" y="295"/>
                      <a:pt x="151" y="295"/>
                      <a:pt x="151" y="295"/>
                    </a:cubicBezTo>
                    <a:cubicBezTo>
                      <a:pt x="151" y="295"/>
                      <a:pt x="142" y="297"/>
                      <a:pt x="139" y="304"/>
                    </a:cubicBezTo>
                    <a:cubicBezTo>
                      <a:pt x="139" y="304"/>
                      <a:pt x="138" y="284"/>
                      <a:pt x="116" y="278"/>
                    </a:cubicBezTo>
                    <a:cubicBezTo>
                      <a:pt x="116" y="278"/>
                      <a:pt x="130" y="297"/>
                      <a:pt x="113" y="321"/>
                    </a:cubicBezTo>
                    <a:cubicBezTo>
                      <a:pt x="113" y="321"/>
                      <a:pt x="109" y="334"/>
                      <a:pt x="116" y="350"/>
                    </a:cubicBezTo>
                    <a:cubicBezTo>
                      <a:pt x="110" y="358"/>
                      <a:pt x="110" y="358"/>
                      <a:pt x="110" y="358"/>
                    </a:cubicBezTo>
                    <a:cubicBezTo>
                      <a:pt x="110" y="358"/>
                      <a:pt x="101" y="358"/>
                      <a:pt x="99" y="362"/>
                    </a:cubicBezTo>
                    <a:cubicBezTo>
                      <a:pt x="99" y="362"/>
                      <a:pt x="95" y="335"/>
                      <a:pt x="79" y="333"/>
                    </a:cubicBezTo>
                    <a:cubicBezTo>
                      <a:pt x="79" y="333"/>
                      <a:pt x="90" y="355"/>
                      <a:pt x="76" y="364"/>
                    </a:cubicBezTo>
                    <a:cubicBezTo>
                      <a:pt x="76" y="364"/>
                      <a:pt x="59" y="383"/>
                      <a:pt x="66" y="406"/>
                    </a:cubicBezTo>
                    <a:cubicBezTo>
                      <a:pt x="60" y="412"/>
                      <a:pt x="60" y="412"/>
                      <a:pt x="60" y="412"/>
                    </a:cubicBezTo>
                    <a:cubicBezTo>
                      <a:pt x="60" y="412"/>
                      <a:pt x="51" y="409"/>
                      <a:pt x="47" y="414"/>
                    </a:cubicBezTo>
                    <a:cubicBezTo>
                      <a:pt x="47" y="414"/>
                      <a:pt x="49" y="392"/>
                      <a:pt x="34" y="380"/>
                    </a:cubicBezTo>
                    <a:cubicBezTo>
                      <a:pt x="34" y="380"/>
                      <a:pt x="40" y="405"/>
                      <a:pt x="20" y="417"/>
                    </a:cubicBezTo>
                    <a:cubicBezTo>
                      <a:pt x="20" y="417"/>
                      <a:pt x="5" y="432"/>
                      <a:pt x="8" y="451"/>
                    </a:cubicBezTo>
                    <a:cubicBezTo>
                      <a:pt x="2" y="456"/>
                      <a:pt x="2" y="456"/>
                      <a:pt x="2" y="456"/>
                    </a:cubicBezTo>
                    <a:cubicBezTo>
                      <a:pt x="2" y="456"/>
                      <a:pt x="0" y="459"/>
                      <a:pt x="6" y="459"/>
                    </a:cubicBezTo>
                    <a:cubicBezTo>
                      <a:pt x="13" y="456"/>
                      <a:pt x="13" y="456"/>
                      <a:pt x="13" y="456"/>
                    </a:cubicBezTo>
                    <a:cubicBezTo>
                      <a:pt x="13" y="456"/>
                      <a:pt x="34" y="464"/>
                      <a:pt x="47" y="456"/>
                    </a:cubicBezTo>
                    <a:cubicBezTo>
                      <a:pt x="47" y="456"/>
                      <a:pt x="64" y="442"/>
                      <a:pt x="90" y="444"/>
                    </a:cubicBezTo>
                    <a:cubicBezTo>
                      <a:pt x="90" y="444"/>
                      <a:pt x="84" y="433"/>
                      <a:pt x="63" y="430"/>
                    </a:cubicBezTo>
                    <a:cubicBezTo>
                      <a:pt x="63" y="430"/>
                      <a:pt x="65" y="423"/>
                      <a:pt x="64" y="416"/>
                    </a:cubicBezTo>
                    <a:cubicBezTo>
                      <a:pt x="69" y="410"/>
                      <a:pt x="69" y="410"/>
                      <a:pt x="69" y="410"/>
                    </a:cubicBezTo>
                    <a:cubicBezTo>
                      <a:pt x="69" y="410"/>
                      <a:pt x="99" y="413"/>
                      <a:pt x="110" y="402"/>
                    </a:cubicBezTo>
                    <a:cubicBezTo>
                      <a:pt x="110" y="402"/>
                      <a:pt x="121" y="384"/>
                      <a:pt x="146" y="386"/>
                    </a:cubicBezTo>
                    <a:cubicBezTo>
                      <a:pt x="146" y="386"/>
                      <a:pt x="143" y="377"/>
                      <a:pt x="115" y="375"/>
                    </a:cubicBezTo>
                    <a:cubicBezTo>
                      <a:pt x="115" y="375"/>
                      <a:pt x="117" y="368"/>
                      <a:pt x="116" y="362"/>
                    </a:cubicBezTo>
                    <a:cubicBezTo>
                      <a:pt x="122" y="353"/>
                      <a:pt x="122" y="353"/>
                      <a:pt x="122" y="353"/>
                    </a:cubicBezTo>
                    <a:cubicBezTo>
                      <a:pt x="122" y="353"/>
                      <a:pt x="142" y="358"/>
                      <a:pt x="157" y="340"/>
                    </a:cubicBezTo>
                    <a:cubicBezTo>
                      <a:pt x="157" y="340"/>
                      <a:pt x="170" y="321"/>
                      <a:pt x="191" y="316"/>
                    </a:cubicBezTo>
                    <a:cubicBezTo>
                      <a:pt x="191" y="316"/>
                      <a:pt x="176" y="310"/>
                      <a:pt x="158" y="313"/>
                    </a:cubicBezTo>
                    <a:cubicBezTo>
                      <a:pt x="158" y="313"/>
                      <a:pt x="160" y="304"/>
                      <a:pt x="158" y="299"/>
                    </a:cubicBezTo>
                    <a:cubicBezTo>
                      <a:pt x="162" y="292"/>
                      <a:pt x="162" y="292"/>
                      <a:pt x="162" y="292"/>
                    </a:cubicBezTo>
                    <a:cubicBezTo>
                      <a:pt x="162" y="292"/>
                      <a:pt x="183" y="293"/>
                      <a:pt x="196" y="269"/>
                    </a:cubicBezTo>
                    <a:cubicBezTo>
                      <a:pt x="196" y="269"/>
                      <a:pt x="207" y="247"/>
                      <a:pt x="226" y="242"/>
                    </a:cubicBezTo>
                    <a:cubicBezTo>
                      <a:pt x="226" y="242"/>
                      <a:pt x="208" y="237"/>
                      <a:pt x="190" y="244"/>
                    </a:cubicBezTo>
                    <a:cubicBezTo>
                      <a:pt x="190" y="244"/>
                      <a:pt x="191" y="236"/>
                      <a:pt x="188" y="230"/>
                    </a:cubicBezTo>
                    <a:cubicBezTo>
                      <a:pt x="190" y="221"/>
                      <a:pt x="190" y="221"/>
                      <a:pt x="190" y="221"/>
                    </a:cubicBezTo>
                    <a:cubicBezTo>
                      <a:pt x="190" y="221"/>
                      <a:pt x="214" y="214"/>
                      <a:pt x="220" y="193"/>
                    </a:cubicBezTo>
                    <a:cubicBezTo>
                      <a:pt x="220" y="193"/>
                      <a:pt x="227" y="172"/>
                      <a:pt x="243" y="162"/>
                    </a:cubicBezTo>
                    <a:cubicBezTo>
                      <a:pt x="243" y="162"/>
                      <a:pt x="227" y="161"/>
                      <a:pt x="209"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4" name="Freeform 21"/>
              <p:cNvSpPr/>
              <p:nvPr/>
            </p:nvSpPr>
            <p:spPr bwMode="auto">
              <a:xfrm>
                <a:off x="714376" y="939801"/>
                <a:ext cx="31750" cy="28575"/>
              </a:xfrm>
              <a:custGeom>
                <a:avLst/>
                <a:gdLst>
                  <a:gd name="T0" fmla="*/ 22 w 64"/>
                  <a:gd name="T1" fmla="*/ 51 h 59"/>
                  <a:gd name="T2" fmla="*/ 56 w 64"/>
                  <a:gd name="T3" fmla="*/ 35 h 59"/>
                  <a:gd name="T4" fmla="*/ 58 w 64"/>
                  <a:gd name="T5" fmla="*/ 34 h 59"/>
                  <a:gd name="T6" fmla="*/ 60 w 64"/>
                  <a:gd name="T7" fmla="*/ 35 h 59"/>
                  <a:gd name="T8" fmla="*/ 61 w 64"/>
                  <a:gd name="T9" fmla="*/ 36 h 59"/>
                  <a:gd name="T10" fmla="*/ 62 w 64"/>
                  <a:gd name="T11" fmla="*/ 38 h 59"/>
                  <a:gd name="T12" fmla="*/ 64 w 64"/>
                  <a:gd name="T13" fmla="*/ 37 h 59"/>
                  <a:gd name="T14" fmla="*/ 57 w 64"/>
                  <a:gd name="T15" fmla="*/ 22 h 59"/>
                  <a:gd name="T16" fmla="*/ 55 w 64"/>
                  <a:gd name="T17" fmla="*/ 23 h 59"/>
                  <a:gd name="T18" fmla="*/ 55 w 64"/>
                  <a:gd name="T19" fmla="*/ 25 h 59"/>
                  <a:gd name="T20" fmla="*/ 55 w 64"/>
                  <a:gd name="T21" fmla="*/ 27 h 59"/>
                  <a:gd name="T22" fmla="*/ 55 w 64"/>
                  <a:gd name="T23" fmla="*/ 29 h 59"/>
                  <a:gd name="T24" fmla="*/ 53 w 64"/>
                  <a:gd name="T25" fmla="*/ 30 h 59"/>
                  <a:gd name="T26" fmla="*/ 39 w 64"/>
                  <a:gd name="T27" fmla="*/ 37 h 59"/>
                  <a:gd name="T28" fmla="*/ 31 w 64"/>
                  <a:gd name="T29" fmla="*/ 20 h 59"/>
                  <a:gd name="T30" fmla="*/ 45 w 64"/>
                  <a:gd name="T31" fmla="*/ 13 h 59"/>
                  <a:gd name="T32" fmla="*/ 47 w 64"/>
                  <a:gd name="T33" fmla="*/ 12 h 59"/>
                  <a:gd name="T34" fmla="*/ 49 w 64"/>
                  <a:gd name="T35" fmla="*/ 13 h 59"/>
                  <a:gd name="T36" fmla="*/ 50 w 64"/>
                  <a:gd name="T37" fmla="*/ 14 h 59"/>
                  <a:gd name="T38" fmla="*/ 51 w 64"/>
                  <a:gd name="T39" fmla="*/ 16 h 59"/>
                  <a:gd name="T40" fmla="*/ 54 w 64"/>
                  <a:gd name="T41" fmla="*/ 15 h 59"/>
                  <a:gd name="T42" fmla="*/ 47 w 64"/>
                  <a:gd name="T43" fmla="*/ 0 h 59"/>
                  <a:gd name="T44" fmla="*/ 44 w 64"/>
                  <a:gd name="T45" fmla="*/ 1 h 59"/>
                  <a:gd name="T46" fmla="*/ 45 w 64"/>
                  <a:gd name="T47" fmla="*/ 3 h 59"/>
                  <a:gd name="T48" fmla="*/ 45 w 64"/>
                  <a:gd name="T49" fmla="*/ 5 h 59"/>
                  <a:gd name="T50" fmla="*/ 44 w 64"/>
                  <a:gd name="T51" fmla="*/ 6 h 59"/>
                  <a:gd name="T52" fmla="*/ 42 w 64"/>
                  <a:gd name="T53" fmla="*/ 8 h 59"/>
                  <a:gd name="T54" fmla="*/ 9 w 64"/>
                  <a:gd name="T55" fmla="*/ 24 h 59"/>
                  <a:gd name="T56" fmla="*/ 7 w 64"/>
                  <a:gd name="T57" fmla="*/ 24 h 59"/>
                  <a:gd name="T58" fmla="*/ 5 w 64"/>
                  <a:gd name="T59" fmla="*/ 24 h 59"/>
                  <a:gd name="T60" fmla="*/ 4 w 64"/>
                  <a:gd name="T61" fmla="*/ 22 h 59"/>
                  <a:gd name="T62" fmla="*/ 3 w 64"/>
                  <a:gd name="T63" fmla="*/ 21 h 59"/>
                  <a:gd name="T64" fmla="*/ 0 w 64"/>
                  <a:gd name="T65" fmla="*/ 22 h 59"/>
                  <a:gd name="T66" fmla="*/ 8 w 64"/>
                  <a:gd name="T67" fmla="*/ 37 h 59"/>
                  <a:gd name="T68" fmla="*/ 10 w 64"/>
                  <a:gd name="T69" fmla="*/ 35 h 59"/>
                  <a:gd name="T70" fmla="*/ 9 w 64"/>
                  <a:gd name="T71" fmla="*/ 34 h 59"/>
                  <a:gd name="T72" fmla="*/ 9 w 64"/>
                  <a:gd name="T73" fmla="*/ 32 h 59"/>
                  <a:gd name="T74" fmla="*/ 10 w 64"/>
                  <a:gd name="T75" fmla="*/ 30 h 59"/>
                  <a:gd name="T76" fmla="*/ 12 w 64"/>
                  <a:gd name="T77" fmla="*/ 29 h 59"/>
                  <a:gd name="T78" fmla="*/ 28 w 64"/>
                  <a:gd name="T79" fmla="*/ 21 h 59"/>
                  <a:gd name="T80" fmla="*/ 36 w 64"/>
                  <a:gd name="T81" fmla="*/ 38 h 59"/>
                  <a:gd name="T82" fmla="*/ 19 w 64"/>
                  <a:gd name="T83" fmla="*/ 46 h 59"/>
                  <a:gd name="T84" fmla="*/ 17 w 64"/>
                  <a:gd name="T85" fmla="*/ 46 h 59"/>
                  <a:gd name="T86" fmla="*/ 16 w 64"/>
                  <a:gd name="T87" fmla="*/ 46 h 59"/>
                  <a:gd name="T88" fmla="*/ 14 w 64"/>
                  <a:gd name="T89" fmla="*/ 44 h 59"/>
                  <a:gd name="T90" fmla="*/ 13 w 64"/>
                  <a:gd name="T91" fmla="*/ 43 h 59"/>
                  <a:gd name="T92" fmla="*/ 11 w 64"/>
                  <a:gd name="T93" fmla="*/ 44 h 59"/>
                  <a:gd name="T94" fmla="*/ 18 w 64"/>
                  <a:gd name="T95" fmla="*/ 59 h 59"/>
                  <a:gd name="T96" fmla="*/ 20 w 64"/>
                  <a:gd name="T97" fmla="*/ 58 h 59"/>
                  <a:gd name="T98" fmla="*/ 20 w 64"/>
                  <a:gd name="T99" fmla="*/ 56 h 59"/>
                  <a:gd name="T100" fmla="*/ 20 w 64"/>
                  <a:gd name="T101" fmla="*/ 54 h 59"/>
                  <a:gd name="T102" fmla="*/ 21 w 64"/>
                  <a:gd name="T103" fmla="*/ 52 h 59"/>
                  <a:gd name="T104" fmla="*/ 22 w 64"/>
                  <a:gd name="T105" fmla="*/ 5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4" h="59">
                    <a:moveTo>
                      <a:pt x="22" y="51"/>
                    </a:moveTo>
                    <a:cubicBezTo>
                      <a:pt x="56" y="35"/>
                      <a:pt x="56" y="35"/>
                      <a:pt x="56" y="35"/>
                    </a:cubicBezTo>
                    <a:cubicBezTo>
                      <a:pt x="56" y="35"/>
                      <a:pt x="57" y="35"/>
                      <a:pt x="58" y="34"/>
                    </a:cubicBezTo>
                    <a:cubicBezTo>
                      <a:pt x="59" y="34"/>
                      <a:pt x="59" y="34"/>
                      <a:pt x="60" y="35"/>
                    </a:cubicBezTo>
                    <a:cubicBezTo>
                      <a:pt x="60" y="35"/>
                      <a:pt x="60" y="36"/>
                      <a:pt x="61" y="36"/>
                    </a:cubicBezTo>
                    <a:cubicBezTo>
                      <a:pt x="61" y="37"/>
                      <a:pt x="62" y="37"/>
                      <a:pt x="62" y="38"/>
                    </a:cubicBezTo>
                    <a:cubicBezTo>
                      <a:pt x="64" y="37"/>
                      <a:pt x="64" y="37"/>
                      <a:pt x="64" y="37"/>
                    </a:cubicBezTo>
                    <a:cubicBezTo>
                      <a:pt x="57" y="22"/>
                      <a:pt x="57" y="22"/>
                      <a:pt x="57" y="22"/>
                    </a:cubicBezTo>
                    <a:cubicBezTo>
                      <a:pt x="55" y="23"/>
                      <a:pt x="55" y="23"/>
                      <a:pt x="55" y="23"/>
                    </a:cubicBezTo>
                    <a:cubicBezTo>
                      <a:pt x="55" y="23"/>
                      <a:pt x="55" y="24"/>
                      <a:pt x="55" y="25"/>
                    </a:cubicBezTo>
                    <a:cubicBezTo>
                      <a:pt x="55" y="26"/>
                      <a:pt x="55" y="26"/>
                      <a:pt x="55" y="27"/>
                    </a:cubicBezTo>
                    <a:cubicBezTo>
                      <a:pt x="55" y="28"/>
                      <a:pt x="55" y="28"/>
                      <a:pt x="55" y="29"/>
                    </a:cubicBezTo>
                    <a:cubicBezTo>
                      <a:pt x="54" y="29"/>
                      <a:pt x="54" y="30"/>
                      <a:pt x="53" y="30"/>
                    </a:cubicBezTo>
                    <a:cubicBezTo>
                      <a:pt x="39" y="37"/>
                      <a:pt x="39" y="37"/>
                      <a:pt x="39" y="37"/>
                    </a:cubicBezTo>
                    <a:cubicBezTo>
                      <a:pt x="31" y="20"/>
                      <a:pt x="31" y="20"/>
                      <a:pt x="31" y="20"/>
                    </a:cubicBezTo>
                    <a:cubicBezTo>
                      <a:pt x="45" y="13"/>
                      <a:pt x="45" y="13"/>
                      <a:pt x="45" y="13"/>
                    </a:cubicBezTo>
                    <a:cubicBezTo>
                      <a:pt x="46" y="13"/>
                      <a:pt x="47" y="12"/>
                      <a:pt x="47" y="12"/>
                    </a:cubicBezTo>
                    <a:cubicBezTo>
                      <a:pt x="48" y="12"/>
                      <a:pt x="49" y="12"/>
                      <a:pt x="49" y="13"/>
                    </a:cubicBezTo>
                    <a:cubicBezTo>
                      <a:pt x="49" y="13"/>
                      <a:pt x="50" y="13"/>
                      <a:pt x="50" y="14"/>
                    </a:cubicBezTo>
                    <a:cubicBezTo>
                      <a:pt x="51" y="15"/>
                      <a:pt x="51" y="15"/>
                      <a:pt x="51" y="16"/>
                    </a:cubicBezTo>
                    <a:cubicBezTo>
                      <a:pt x="54" y="15"/>
                      <a:pt x="54" y="15"/>
                      <a:pt x="54" y="15"/>
                    </a:cubicBezTo>
                    <a:cubicBezTo>
                      <a:pt x="47" y="0"/>
                      <a:pt x="47" y="0"/>
                      <a:pt x="47" y="0"/>
                    </a:cubicBezTo>
                    <a:cubicBezTo>
                      <a:pt x="44" y="1"/>
                      <a:pt x="44" y="1"/>
                      <a:pt x="44" y="1"/>
                    </a:cubicBezTo>
                    <a:cubicBezTo>
                      <a:pt x="45" y="1"/>
                      <a:pt x="45" y="2"/>
                      <a:pt x="45" y="3"/>
                    </a:cubicBezTo>
                    <a:cubicBezTo>
                      <a:pt x="45" y="3"/>
                      <a:pt x="45" y="4"/>
                      <a:pt x="45" y="5"/>
                    </a:cubicBezTo>
                    <a:cubicBezTo>
                      <a:pt x="45" y="5"/>
                      <a:pt x="44" y="6"/>
                      <a:pt x="44" y="6"/>
                    </a:cubicBezTo>
                    <a:cubicBezTo>
                      <a:pt x="44" y="7"/>
                      <a:pt x="43" y="7"/>
                      <a:pt x="42" y="8"/>
                    </a:cubicBezTo>
                    <a:cubicBezTo>
                      <a:pt x="9" y="24"/>
                      <a:pt x="9" y="24"/>
                      <a:pt x="9" y="24"/>
                    </a:cubicBezTo>
                    <a:cubicBezTo>
                      <a:pt x="8" y="24"/>
                      <a:pt x="7" y="24"/>
                      <a:pt x="7" y="24"/>
                    </a:cubicBezTo>
                    <a:cubicBezTo>
                      <a:pt x="6" y="24"/>
                      <a:pt x="5" y="24"/>
                      <a:pt x="5" y="24"/>
                    </a:cubicBezTo>
                    <a:cubicBezTo>
                      <a:pt x="5" y="23"/>
                      <a:pt x="4" y="23"/>
                      <a:pt x="4" y="22"/>
                    </a:cubicBezTo>
                    <a:cubicBezTo>
                      <a:pt x="3" y="22"/>
                      <a:pt x="3" y="21"/>
                      <a:pt x="3" y="21"/>
                    </a:cubicBezTo>
                    <a:cubicBezTo>
                      <a:pt x="0" y="22"/>
                      <a:pt x="0" y="22"/>
                      <a:pt x="0" y="22"/>
                    </a:cubicBezTo>
                    <a:cubicBezTo>
                      <a:pt x="8" y="37"/>
                      <a:pt x="8" y="37"/>
                      <a:pt x="8" y="37"/>
                    </a:cubicBezTo>
                    <a:cubicBezTo>
                      <a:pt x="10" y="35"/>
                      <a:pt x="10" y="35"/>
                      <a:pt x="10" y="35"/>
                    </a:cubicBezTo>
                    <a:cubicBezTo>
                      <a:pt x="10" y="35"/>
                      <a:pt x="10" y="34"/>
                      <a:pt x="9" y="34"/>
                    </a:cubicBezTo>
                    <a:cubicBezTo>
                      <a:pt x="9" y="33"/>
                      <a:pt x="9" y="32"/>
                      <a:pt x="9" y="32"/>
                    </a:cubicBezTo>
                    <a:cubicBezTo>
                      <a:pt x="9" y="31"/>
                      <a:pt x="10" y="30"/>
                      <a:pt x="10" y="30"/>
                    </a:cubicBezTo>
                    <a:cubicBezTo>
                      <a:pt x="10" y="30"/>
                      <a:pt x="11" y="29"/>
                      <a:pt x="12" y="29"/>
                    </a:cubicBezTo>
                    <a:cubicBezTo>
                      <a:pt x="28" y="21"/>
                      <a:pt x="28" y="21"/>
                      <a:pt x="28" y="21"/>
                    </a:cubicBezTo>
                    <a:cubicBezTo>
                      <a:pt x="36" y="38"/>
                      <a:pt x="36" y="38"/>
                      <a:pt x="36" y="38"/>
                    </a:cubicBezTo>
                    <a:cubicBezTo>
                      <a:pt x="19" y="46"/>
                      <a:pt x="19" y="46"/>
                      <a:pt x="19" y="46"/>
                    </a:cubicBezTo>
                    <a:cubicBezTo>
                      <a:pt x="19" y="46"/>
                      <a:pt x="18" y="46"/>
                      <a:pt x="17" y="46"/>
                    </a:cubicBezTo>
                    <a:cubicBezTo>
                      <a:pt x="17" y="46"/>
                      <a:pt x="16" y="46"/>
                      <a:pt x="16" y="46"/>
                    </a:cubicBezTo>
                    <a:cubicBezTo>
                      <a:pt x="15" y="46"/>
                      <a:pt x="15" y="45"/>
                      <a:pt x="14" y="44"/>
                    </a:cubicBezTo>
                    <a:cubicBezTo>
                      <a:pt x="14" y="44"/>
                      <a:pt x="14" y="43"/>
                      <a:pt x="13" y="43"/>
                    </a:cubicBezTo>
                    <a:cubicBezTo>
                      <a:pt x="11" y="44"/>
                      <a:pt x="11" y="44"/>
                      <a:pt x="11" y="44"/>
                    </a:cubicBezTo>
                    <a:cubicBezTo>
                      <a:pt x="18" y="59"/>
                      <a:pt x="18" y="59"/>
                      <a:pt x="18" y="59"/>
                    </a:cubicBezTo>
                    <a:cubicBezTo>
                      <a:pt x="20" y="58"/>
                      <a:pt x="20" y="58"/>
                      <a:pt x="20" y="58"/>
                    </a:cubicBezTo>
                    <a:cubicBezTo>
                      <a:pt x="20" y="57"/>
                      <a:pt x="20" y="57"/>
                      <a:pt x="20" y="56"/>
                    </a:cubicBezTo>
                    <a:cubicBezTo>
                      <a:pt x="20" y="55"/>
                      <a:pt x="20" y="54"/>
                      <a:pt x="20" y="54"/>
                    </a:cubicBezTo>
                    <a:cubicBezTo>
                      <a:pt x="20" y="53"/>
                      <a:pt x="20" y="53"/>
                      <a:pt x="21" y="52"/>
                    </a:cubicBezTo>
                    <a:cubicBezTo>
                      <a:pt x="21" y="52"/>
                      <a:pt x="22" y="51"/>
                      <a:pt x="2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Freeform 22"/>
              <p:cNvSpPr/>
              <p:nvPr/>
            </p:nvSpPr>
            <p:spPr bwMode="auto">
              <a:xfrm>
                <a:off x="731838" y="963613"/>
                <a:ext cx="28575" cy="25400"/>
              </a:xfrm>
              <a:custGeom>
                <a:avLst/>
                <a:gdLst>
                  <a:gd name="T0" fmla="*/ 3 w 58"/>
                  <a:gd name="T1" fmla="*/ 45 h 52"/>
                  <a:gd name="T2" fmla="*/ 6 w 58"/>
                  <a:gd name="T3" fmla="*/ 49 h 52"/>
                  <a:gd name="T4" fmla="*/ 11 w 58"/>
                  <a:gd name="T5" fmla="*/ 51 h 52"/>
                  <a:gd name="T6" fmla="*/ 17 w 58"/>
                  <a:gd name="T7" fmla="*/ 51 h 52"/>
                  <a:gd name="T8" fmla="*/ 24 w 58"/>
                  <a:gd name="T9" fmla="*/ 48 h 52"/>
                  <a:gd name="T10" fmla="*/ 43 w 58"/>
                  <a:gd name="T11" fmla="*/ 36 h 52"/>
                  <a:gd name="T12" fmla="*/ 48 w 58"/>
                  <a:gd name="T13" fmla="*/ 33 h 52"/>
                  <a:gd name="T14" fmla="*/ 52 w 58"/>
                  <a:gd name="T15" fmla="*/ 32 h 52"/>
                  <a:gd name="T16" fmla="*/ 54 w 58"/>
                  <a:gd name="T17" fmla="*/ 33 h 52"/>
                  <a:gd name="T18" fmla="*/ 56 w 58"/>
                  <a:gd name="T19" fmla="*/ 35 h 52"/>
                  <a:gd name="T20" fmla="*/ 58 w 58"/>
                  <a:gd name="T21" fmla="*/ 33 h 52"/>
                  <a:gd name="T22" fmla="*/ 49 w 58"/>
                  <a:gd name="T23" fmla="*/ 20 h 52"/>
                  <a:gd name="T24" fmla="*/ 47 w 58"/>
                  <a:gd name="T25" fmla="*/ 21 h 52"/>
                  <a:gd name="T26" fmla="*/ 48 w 58"/>
                  <a:gd name="T27" fmla="*/ 24 h 52"/>
                  <a:gd name="T28" fmla="*/ 48 w 58"/>
                  <a:gd name="T29" fmla="*/ 27 h 52"/>
                  <a:gd name="T30" fmla="*/ 46 w 58"/>
                  <a:gd name="T31" fmla="*/ 30 h 52"/>
                  <a:gd name="T32" fmla="*/ 41 w 58"/>
                  <a:gd name="T33" fmla="*/ 34 h 52"/>
                  <a:gd name="T34" fmla="*/ 23 w 58"/>
                  <a:gd name="T35" fmla="*/ 46 h 52"/>
                  <a:gd name="T36" fmla="*/ 19 w 58"/>
                  <a:gd name="T37" fmla="*/ 47 h 52"/>
                  <a:gd name="T38" fmla="*/ 15 w 58"/>
                  <a:gd name="T39" fmla="*/ 48 h 52"/>
                  <a:gd name="T40" fmla="*/ 11 w 58"/>
                  <a:gd name="T41" fmla="*/ 48 h 52"/>
                  <a:gd name="T42" fmla="*/ 7 w 58"/>
                  <a:gd name="T43" fmla="*/ 44 h 52"/>
                  <a:gd name="T44" fmla="*/ 5 w 58"/>
                  <a:gd name="T45" fmla="*/ 39 h 52"/>
                  <a:gd name="T46" fmla="*/ 6 w 58"/>
                  <a:gd name="T47" fmla="*/ 35 h 52"/>
                  <a:gd name="T48" fmla="*/ 9 w 58"/>
                  <a:gd name="T49" fmla="*/ 31 h 52"/>
                  <a:gd name="T50" fmla="*/ 12 w 58"/>
                  <a:gd name="T51" fmla="*/ 29 h 52"/>
                  <a:gd name="T52" fmla="*/ 36 w 58"/>
                  <a:gd name="T53" fmla="*/ 13 h 52"/>
                  <a:gd name="T54" fmla="*/ 38 w 58"/>
                  <a:gd name="T55" fmla="*/ 12 h 52"/>
                  <a:gd name="T56" fmla="*/ 39 w 58"/>
                  <a:gd name="T57" fmla="*/ 12 h 52"/>
                  <a:gd name="T58" fmla="*/ 41 w 58"/>
                  <a:gd name="T59" fmla="*/ 13 h 52"/>
                  <a:gd name="T60" fmla="*/ 42 w 58"/>
                  <a:gd name="T61" fmla="*/ 15 h 52"/>
                  <a:gd name="T62" fmla="*/ 44 w 58"/>
                  <a:gd name="T63" fmla="*/ 13 h 52"/>
                  <a:gd name="T64" fmla="*/ 35 w 58"/>
                  <a:gd name="T65" fmla="*/ 0 h 52"/>
                  <a:gd name="T66" fmla="*/ 33 w 58"/>
                  <a:gd name="T67" fmla="*/ 1 h 52"/>
                  <a:gd name="T68" fmla="*/ 34 w 58"/>
                  <a:gd name="T69" fmla="*/ 3 h 52"/>
                  <a:gd name="T70" fmla="*/ 34 w 58"/>
                  <a:gd name="T71" fmla="*/ 5 h 52"/>
                  <a:gd name="T72" fmla="*/ 34 w 58"/>
                  <a:gd name="T73" fmla="*/ 7 h 52"/>
                  <a:gd name="T74" fmla="*/ 32 w 58"/>
                  <a:gd name="T75" fmla="*/ 8 h 52"/>
                  <a:gd name="T76" fmla="*/ 7 w 58"/>
                  <a:gd name="T77" fmla="*/ 25 h 52"/>
                  <a:gd name="T78" fmla="*/ 3 w 58"/>
                  <a:gd name="T79" fmla="*/ 29 h 52"/>
                  <a:gd name="T80" fmla="*/ 0 w 58"/>
                  <a:gd name="T81" fmla="*/ 34 h 52"/>
                  <a:gd name="T82" fmla="*/ 0 w 58"/>
                  <a:gd name="T83" fmla="*/ 39 h 52"/>
                  <a:gd name="T84" fmla="*/ 3 w 58"/>
                  <a:gd name="T85"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52">
                    <a:moveTo>
                      <a:pt x="3" y="45"/>
                    </a:moveTo>
                    <a:cubicBezTo>
                      <a:pt x="4" y="47"/>
                      <a:pt x="5" y="48"/>
                      <a:pt x="6" y="49"/>
                    </a:cubicBezTo>
                    <a:cubicBezTo>
                      <a:pt x="7" y="50"/>
                      <a:pt x="9" y="51"/>
                      <a:pt x="11" y="51"/>
                    </a:cubicBezTo>
                    <a:cubicBezTo>
                      <a:pt x="13" y="52"/>
                      <a:pt x="15" y="52"/>
                      <a:pt x="17" y="51"/>
                    </a:cubicBezTo>
                    <a:cubicBezTo>
                      <a:pt x="19" y="51"/>
                      <a:pt x="22" y="50"/>
                      <a:pt x="24" y="48"/>
                    </a:cubicBezTo>
                    <a:cubicBezTo>
                      <a:pt x="43" y="36"/>
                      <a:pt x="43" y="36"/>
                      <a:pt x="43" y="36"/>
                    </a:cubicBezTo>
                    <a:cubicBezTo>
                      <a:pt x="45" y="35"/>
                      <a:pt x="47" y="33"/>
                      <a:pt x="48" y="33"/>
                    </a:cubicBezTo>
                    <a:cubicBezTo>
                      <a:pt x="50" y="32"/>
                      <a:pt x="51" y="32"/>
                      <a:pt x="52" y="32"/>
                    </a:cubicBezTo>
                    <a:cubicBezTo>
                      <a:pt x="52" y="32"/>
                      <a:pt x="53" y="33"/>
                      <a:pt x="54" y="33"/>
                    </a:cubicBezTo>
                    <a:cubicBezTo>
                      <a:pt x="55" y="34"/>
                      <a:pt x="55" y="34"/>
                      <a:pt x="56" y="35"/>
                    </a:cubicBezTo>
                    <a:cubicBezTo>
                      <a:pt x="58" y="33"/>
                      <a:pt x="58" y="33"/>
                      <a:pt x="58" y="33"/>
                    </a:cubicBezTo>
                    <a:cubicBezTo>
                      <a:pt x="49" y="20"/>
                      <a:pt x="49" y="20"/>
                      <a:pt x="49" y="20"/>
                    </a:cubicBezTo>
                    <a:cubicBezTo>
                      <a:pt x="47" y="21"/>
                      <a:pt x="47" y="21"/>
                      <a:pt x="47" y="21"/>
                    </a:cubicBezTo>
                    <a:cubicBezTo>
                      <a:pt x="47" y="22"/>
                      <a:pt x="47" y="23"/>
                      <a:pt x="48" y="24"/>
                    </a:cubicBezTo>
                    <a:cubicBezTo>
                      <a:pt x="48" y="25"/>
                      <a:pt x="48" y="26"/>
                      <a:pt x="48" y="27"/>
                    </a:cubicBezTo>
                    <a:cubicBezTo>
                      <a:pt x="48" y="28"/>
                      <a:pt x="47" y="29"/>
                      <a:pt x="46" y="30"/>
                    </a:cubicBezTo>
                    <a:cubicBezTo>
                      <a:pt x="45" y="31"/>
                      <a:pt x="43" y="32"/>
                      <a:pt x="41" y="34"/>
                    </a:cubicBezTo>
                    <a:cubicBezTo>
                      <a:pt x="23" y="46"/>
                      <a:pt x="23" y="46"/>
                      <a:pt x="23" y="46"/>
                    </a:cubicBezTo>
                    <a:cubicBezTo>
                      <a:pt x="22" y="46"/>
                      <a:pt x="21" y="47"/>
                      <a:pt x="19" y="47"/>
                    </a:cubicBezTo>
                    <a:cubicBezTo>
                      <a:pt x="18" y="48"/>
                      <a:pt x="17" y="48"/>
                      <a:pt x="15" y="48"/>
                    </a:cubicBezTo>
                    <a:cubicBezTo>
                      <a:pt x="14" y="49"/>
                      <a:pt x="12" y="48"/>
                      <a:pt x="11" y="48"/>
                    </a:cubicBezTo>
                    <a:cubicBezTo>
                      <a:pt x="9" y="47"/>
                      <a:pt x="8" y="46"/>
                      <a:pt x="7" y="44"/>
                    </a:cubicBezTo>
                    <a:cubicBezTo>
                      <a:pt x="5" y="42"/>
                      <a:pt x="5" y="40"/>
                      <a:pt x="5" y="39"/>
                    </a:cubicBezTo>
                    <a:cubicBezTo>
                      <a:pt x="5" y="37"/>
                      <a:pt x="5" y="36"/>
                      <a:pt x="6" y="35"/>
                    </a:cubicBezTo>
                    <a:cubicBezTo>
                      <a:pt x="7" y="33"/>
                      <a:pt x="8" y="32"/>
                      <a:pt x="9" y="31"/>
                    </a:cubicBezTo>
                    <a:cubicBezTo>
                      <a:pt x="10" y="30"/>
                      <a:pt x="11" y="29"/>
                      <a:pt x="12" y="29"/>
                    </a:cubicBezTo>
                    <a:cubicBezTo>
                      <a:pt x="36" y="13"/>
                      <a:pt x="36" y="13"/>
                      <a:pt x="36" y="13"/>
                    </a:cubicBezTo>
                    <a:cubicBezTo>
                      <a:pt x="36" y="12"/>
                      <a:pt x="37" y="12"/>
                      <a:pt x="38" y="12"/>
                    </a:cubicBezTo>
                    <a:cubicBezTo>
                      <a:pt x="38" y="12"/>
                      <a:pt x="39" y="12"/>
                      <a:pt x="39" y="12"/>
                    </a:cubicBezTo>
                    <a:cubicBezTo>
                      <a:pt x="40" y="12"/>
                      <a:pt x="40" y="13"/>
                      <a:pt x="41" y="13"/>
                    </a:cubicBezTo>
                    <a:cubicBezTo>
                      <a:pt x="42" y="14"/>
                      <a:pt x="42" y="14"/>
                      <a:pt x="42" y="15"/>
                    </a:cubicBezTo>
                    <a:cubicBezTo>
                      <a:pt x="44" y="13"/>
                      <a:pt x="44" y="13"/>
                      <a:pt x="44" y="13"/>
                    </a:cubicBezTo>
                    <a:cubicBezTo>
                      <a:pt x="35" y="0"/>
                      <a:pt x="35" y="0"/>
                      <a:pt x="35" y="0"/>
                    </a:cubicBezTo>
                    <a:cubicBezTo>
                      <a:pt x="33" y="1"/>
                      <a:pt x="33" y="1"/>
                      <a:pt x="33" y="1"/>
                    </a:cubicBezTo>
                    <a:cubicBezTo>
                      <a:pt x="33" y="1"/>
                      <a:pt x="34" y="2"/>
                      <a:pt x="34" y="3"/>
                    </a:cubicBezTo>
                    <a:cubicBezTo>
                      <a:pt x="34" y="3"/>
                      <a:pt x="34" y="4"/>
                      <a:pt x="34" y="5"/>
                    </a:cubicBezTo>
                    <a:cubicBezTo>
                      <a:pt x="34" y="5"/>
                      <a:pt x="34" y="6"/>
                      <a:pt x="34" y="7"/>
                    </a:cubicBezTo>
                    <a:cubicBezTo>
                      <a:pt x="33" y="7"/>
                      <a:pt x="33" y="8"/>
                      <a:pt x="32" y="8"/>
                    </a:cubicBezTo>
                    <a:cubicBezTo>
                      <a:pt x="7" y="25"/>
                      <a:pt x="7" y="25"/>
                      <a:pt x="7" y="25"/>
                    </a:cubicBezTo>
                    <a:cubicBezTo>
                      <a:pt x="5" y="26"/>
                      <a:pt x="4" y="27"/>
                      <a:pt x="3" y="29"/>
                    </a:cubicBezTo>
                    <a:cubicBezTo>
                      <a:pt x="2" y="30"/>
                      <a:pt x="1" y="32"/>
                      <a:pt x="0" y="34"/>
                    </a:cubicBezTo>
                    <a:cubicBezTo>
                      <a:pt x="0" y="35"/>
                      <a:pt x="0" y="37"/>
                      <a:pt x="0" y="39"/>
                    </a:cubicBezTo>
                    <a:cubicBezTo>
                      <a:pt x="1" y="41"/>
                      <a:pt x="1" y="43"/>
                      <a:pt x="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6" name="Freeform 23"/>
              <p:cNvSpPr/>
              <p:nvPr/>
            </p:nvSpPr>
            <p:spPr bwMode="auto">
              <a:xfrm>
                <a:off x="744538" y="984251"/>
                <a:ext cx="31750" cy="30163"/>
              </a:xfrm>
              <a:custGeom>
                <a:avLst/>
                <a:gdLst>
                  <a:gd name="T0" fmla="*/ 24 w 66"/>
                  <a:gd name="T1" fmla="*/ 62 h 62"/>
                  <a:gd name="T2" fmla="*/ 52 w 66"/>
                  <a:gd name="T3" fmla="*/ 37 h 62"/>
                  <a:gd name="T4" fmla="*/ 57 w 66"/>
                  <a:gd name="T5" fmla="*/ 33 h 62"/>
                  <a:gd name="T6" fmla="*/ 60 w 66"/>
                  <a:gd name="T7" fmla="*/ 31 h 62"/>
                  <a:gd name="T8" fmla="*/ 62 w 66"/>
                  <a:gd name="T9" fmla="*/ 32 h 62"/>
                  <a:gd name="T10" fmla="*/ 64 w 66"/>
                  <a:gd name="T11" fmla="*/ 34 h 62"/>
                  <a:gd name="T12" fmla="*/ 66 w 66"/>
                  <a:gd name="T13" fmla="*/ 32 h 62"/>
                  <a:gd name="T14" fmla="*/ 56 w 66"/>
                  <a:gd name="T15" fmla="*/ 20 h 62"/>
                  <a:gd name="T16" fmla="*/ 54 w 66"/>
                  <a:gd name="T17" fmla="*/ 22 h 62"/>
                  <a:gd name="T18" fmla="*/ 55 w 66"/>
                  <a:gd name="T19" fmla="*/ 24 h 62"/>
                  <a:gd name="T20" fmla="*/ 56 w 66"/>
                  <a:gd name="T21" fmla="*/ 27 h 62"/>
                  <a:gd name="T22" fmla="*/ 54 w 66"/>
                  <a:gd name="T23" fmla="*/ 30 h 62"/>
                  <a:gd name="T24" fmla="*/ 49 w 66"/>
                  <a:gd name="T25" fmla="*/ 35 h 62"/>
                  <a:gd name="T26" fmla="*/ 31 w 66"/>
                  <a:gd name="T27" fmla="*/ 51 h 62"/>
                  <a:gd name="T28" fmla="*/ 45 w 66"/>
                  <a:gd name="T29" fmla="*/ 9 h 62"/>
                  <a:gd name="T30" fmla="*/ 38 w 66"/>
                  <a:gd name="T31" fmla="*/ 0 h 62"/>
                  <a:gd name="T32" fmla="*/ 36 w 66"/>
                  <a:gd name="T33" fmla="*/ 2 h 62"/>
                  <a:gd name="T34" fmla="*/ 37 w 66"/>
                  <a:gd name="T35" fmla="*/ 5 h 62"/>
                  <a:gd name="T36" fmla="*/ 37 w 66"/>
                  <a:gd name="T37" fmla="*/ 8 h 62"/>
                  <a:gd name="T38" fmla="*/ 36 w 66"/>
                  <a:gd name="T39" fmla="*/ 11 h 62"/>
                  <a:gd name="T40" fmla="*/ 34 w 66"/>
                  <a:gd name="T41" fmla="*/ 13 h 62"/>
                  <a:gd name="T42" fmla="*/ 15 w 66"/>
                  <a:gd name="T43" fmla="*/ 30 h 62"/>
                  <a:gd name="T44" fmla="*/ 10 w 66"/>
                  <a:gd name="T45" fmla="*/ 35 h 62"/>
                  <a:gd name="T46" fmla="*/ 7 w 66"/>
                  <a:gd name="T47" fmla="*/ 36 h 62"/>
                  <a:gd name="T48" fmla="*/ 4 w 66"/>
                  <a:gd name="T49" fmla="*/ 35 h 62"/>
                  <a:gd name="T50" fmla="*/ 2 w 66"/>
                  <a:gd name="T51" fmla="*/ 33 h 62"/>
                  <a:gd name="T52" fmla="*/ 0 w 66"/>
                  <a:gd name="T53" fmla="*/ 35 h 62"/>
                  <a:gd name="T54" fmla="*/ 11 w 66"/>
                  <a:gd name="T55" fmla="*/ 47 h 62"/>
                  <a:gd name="T56" fmla="*/ 13 w 66"/>
                  <a:gd name="T57" fmla="*/ 45 h 62"/>
                  <a:gd name="T58" fmla="*/ 12 w 66"/>
                  <a:gd name="T59" fmla="*/ 43 h 62"/>
                  <a:gd name="T60" fmla="*/ 11 w 66"/>
                  <a:gd name="T61" fmla="*/ 40 h 62"/>
                  <a:gd name="T62" fmla="*/ 13 w 66"/>
                  <a:gd name="T63" fmla="*/ 37 h 62"/>
                  <a:gd name="T64" fmla="*/ 17 w 66"/>
                  <a:gd name="T65" fmla="*/ 32 h 62"/>
                  <a:gd name="T66" fmla="*/ 37 w 66"/>
                  <a:gd name="T67" fmla="*/ 14 h 62"/>
                  <a:gd name="T68" fmla="*/ 22 w 66"/>
                  <a:gd name="T69" fmla="*/ 60 h 62"/>
                  <a:gd name="T70" fmla="*/ 24 w 66"/>
                  <a:gd name="T7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2">
                    <a:moveTo>
                      <a:pt x="24" y="62"/>
                    </a:moveTo>
                    <a:cubicBezTo>
                      <a:pt x="52" y="37"/>
                      <a:pt x="52" y="37"/>
                      <a:pt x="52" y="37"/>
                    </a:cubicBezTo>
                    <a:cubicBezTo>
                      <a:pt x="53" y="35"/>
                      <a:pt x="55" y="34"/>
                      <a:pt x="57" y="33"/>
                    </a:cubicBezTo>
                    <a:cubicBezTo>
                      <a:pt x="58" y="32"/>
                      <a:pt x="59" y="31"/>
                      <a:pt x="60" y="31"/>
                    </a:cubicBezTo>
                    <a:cubicBezTo>
                      <a:pt x="61" y="32"/>
                      <a:pt x="61" y="32"/>
                      <a:pt x="62" y="32"/>
                    </a:cubicBezTo>
                    <a:cubicBezTo>
                      <a:pt x="63" y="33"/>
                      <a:pt x="64" y="33"/>
                      <a:pt x="64" y="34"/>
                    </a:cubicBezTo>
                    <a:cubicBezTo>
                      <a:pt x="66" y="32"/>
                      <a:pt x="66" y="32"/>
                      <a:pt x="66" y="32"/>
                    </a:cubicBezTo>
                    <a:cubicBezTo>
                      <a:pt x="56" y="20"/>
                      <a:pt x="56" y="20"/>
                      <a:pt x="56" y="20"/>
                    </a:cubicBezTo>
                    <a:cubicBezTo>
                      <a:pt x="54" y="22"/>
                      <a:pt x="54" y="22"/>
                      <a:pt x="54" y="22"/>
                    </a:cubicBezTo>
                    <a:cubicBezTo>
                      <a:pt x="54" y="22"/>
                      <a:pt x="55" y="23"/>
                      <a:pt x="55" y="24"/>
                    </a:cubicBezTo>
                    <a:cubicBezTo>
                      <a:pt x="55" y="25"/>
                      <a:pt x="56" y="26"/>
                      <a:pt x="56" y="27"/>
                    </a:cubicBezTo>
                    <a:cubicBezTo>
                      <a:pt x="56" y="28"/>
                      <a:pt x="55" y="29"/>
                      <a:pt x="54" y="30"/>
                    </a:cubicBezTo>
                    <a:cubicBezTo>
                      <a:pt x="53" y="31"/>
                      <a:pt x="52" y="33"/>
                      <a:pt x="49" y="35"/>
                    </a:cubicBezTo>
                    <a:cubicBezTo>
                      <a:pt x="31" y="51"/>
                      <a:pt x="31" y="51"/>
                      <a:pt x="31" y="51"/>
                    </a:cubicBezTo>
                    <a:cubicBezTo>
                      <a:pt x="45" y="9"/>
                      <a:pt x="45" y="9"/>
                      <a:pt x="45" y="9"/>
                    </a:cubicBezTo>
                    <a:cubicBezTo>
                      <a:pt x="38" y="0"/>
                      <a:pt x="38" y="0"/>
                      <a:pt x="38" y="0"/>
                    </a:cubicBezTo>
                    <a:cubicBezTo>
                      <a:pt x="36" y="2"/>
                      <a:pt x="36" y="2"/>
                      <a:pt x="36" y="2"/>
                    </a:cubicBezTo>
                    <a:cubicBezTo>
                      <a:pt x="36" y="3"/>
                      <a:pt x="37" y="4"/>
                      <a:pt x="37" y="5"/>
                    </a:cubicBezTo>
                    <a:cubicBezTo>
                      <a:pt x="37" y="6"/>
                      <a:pt x="38" y="7"/>
                      <a:pt x="37" y="8"/>
                    </a:cubicBezTo>
                    <a:cubicBezTo>
                      <a:pt x="37" y="9"/>
                      <a:pt x="37" y="10"/>
                      <a:pt x="36" y="11"/>
                    </a:cubicBezTo>
                    <a:cubicBezTo>
                      <a:pt x="36" y="12"/>
                      <a:pt x="35" y="13"/>
                      <a:pt x="34" y="13"/>
                    </a:cubicBezTo>
                    <a:cubicBezTo>
                      <a:pt x="15" y="30"/>
                      <a:pt x="15" y="30"/>
                      <a:pt x="15" y="30"/>
                    </a:cubicBezTo>
                    <a:cubicBezTo>
                      <a:pt x="13" y="32"/>
                      <a:pt x="11" y="34"/>
                      <a:pt x="10" y="35"/>
                    </a:cubicBezTo>
                    <a:cubicBezTo>
                      <a:pt x="9" y="35"/>
                      <a:pt x="8" y="36"/>
                      <a:pt x="7" y="36"/>
                    </a:cubicBezTo>
                    <a:cubicBezTo>
                      <a:pt x="6" y="36"/>
                      <a:pt x="5" y="35"/>
                      <a:pt x="4" y="35"/>
                    </a:cubicBezTo>
                    <a:cubicBezTo>
                      <a:pt x="3" y="34"/>
                      <a:pt x="2" y="34"/>
                      <a:pt x="2" y="33"/>
                    </a:cubicBezTo>
                    <a:cubicBezTo>
                      <a:pt x="0" y="35"/>
                      <a:pt x="0" y="35"/>
                      <a:pt x="0" y="35"/>
                    </a:cubicBezTo>
                    <a:cubicBezTo>
                      <a:pt x="11" y="47"/>
                      <a:pt x="11" y="47"/>
                      <a:pt x="11" y="47"/>
                    </a:cubicBezTo>
                    <a:cubicBezTo>
                      <a:pt x="13" y="45"/>
                      <a:pt x="13" y="45"/>
                      <a:pt x="13" y="45"/>
                    </a:cubicBezTo>
                    <a:cubicBezTo>
                      <a:pt x="13" y="45"/>
                      <a:pt x="12" y="44"/>
                      <a:pt x="12" y="43"/>
                    </a:cubicBezTo>
                    <a:cubicBezTo>
                      <a:pt x="11" y="42"/>
                      <a:pt x="11" y="41"/>
                      <a:pt x="11" y="40"/>
                    </a:cubicBezTo>
                    <a:cubicBezTo>
                      <a:pt x="11" y="39"/>
                      <a:pt x="12" y="38"/>
                      <a:pt x="13" y="37"/>
                    </a:cubicBezTo>
                    <a:cubicBezTo>
                      <a:pt x="14" y="36"/>
                      <a:pt x="15" y="34"/>
                      <a:pt x="17" y="32"/>
                    </a:cubicBezTo>
                    <a:cubicBezTo>
                      <a:pt x="37" y="14"/>
                      <a:pt x="37" y="14"/>
                      <a:pt x="37" y="14"/>
                    </a:cubicBezTo>
                    <a:cubicBezTo>
                      <a:pt x="22" y="60"/>
                      <a:pt x="22" y="60"/>
                      <a:pt x="22" y="60"/>
                    </a:cubicBezTo>
                    <a:lnTo>
                      <a:pt x="24"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Freeform 24"/>
              <p:cNvSpPr>
                <a:spLocks noEditPoints="1"/>
              </p:cNvSpPr>
              <p:nvPr/>
            </p:nvSpPr>
            <p:spPr bwMode="auto">
              <a:xfrm>
                <a:off x="763588" y="1008063"/>
                <a:ext cx="23813" cy="25400"/>
              </a:xfrm>
              <a:custGeom>
                <a:avLst/>
                <a:gdLst>
                  <a:gd name="T0" fmla="*/ 49 w 49"/>
                  <a:gd name="T1" fmla="*/ 2 h 55"/>
                  <a:gd name="T2" fmla="*/ 47 w 49"/>
                  <a:gd name="T3" fmla="*/ 0 h 55"/>
                  <a:gd name="T4" fmla="*/ 29 w 49"/>
                  <a:gd name="T5" fmla="*/ 14 h 55"/>
                  <a:gd name="T6" fmla="*/ 11 w 49"/>
                  <a:gd name="T7" fmla="*/ 27 h 55"/>
                  <a:gd name="T8" fmla="*/ 8 w 49"/>
                  <a:gd name="T9" fmla="*/ 28 h 55"/>
                  <a:gd name="T10" fmla="*/ 5 w 49"/>
                  <a:gd name="T11" fmla="*/ 29 h 55"/>
                  <a:gd name="T12" fmla="*/ 3 w 49"/>
                  <a:gd name="T13" fmla="*/ 29 h 55"/>
                  <a:gd name="T14" fmla="*/ 2 w 49"/>
                  <a:gd name="T15" fmla="*/ 28 h 55"/>
                  <a:gd name="T16" fmla="*/ 0 w 49"/>
                  <a:gd name="T17" fmla="*/ 30 h 55"/>
                  <a:gd name="T18" fmla="*/ 12 w 49"/>
                  <a:gd name="T19" fmla="*/ 39 h 55"/>
                  <a:gd name="T20" fmla="*/ 14 w 49"/>
                  <a:gd name="T21" fmla="*/ 37 h 55"/>
                  <a:gd name="T22" fmla="*/ 11 w 49"/>
                  <a:gd name="T23" fmla="*/ 34 h 55"/>
                  <a:gd name="T24" fmla="*/ 11 w 49"/>
                  <a:gd name="T25" fmla="*/ 31 h 55"/>
                  <a:gd name="T26" fmla="*/ 12 w 49"/>
                  <a:gd name="T27" fmla="*/ 30 h 55"/>
                  <a:gd name="T28" fmla="*/ 14 w 49"/>
                  <a:gd name="T29" fmla="*/ 28 h 55"/>
                  <a:gd name="T30" fmla="*/ 17 w 49"/>
                  <a:gd name="T31" fmla="*/ 26 h 55"/>
                  <a:gd name="T32" fmla="*/ 20 w 49"/>
                  <a:gd name="T33" fmla="*/ 23 h 55"/>
                  <a:gd name="T34" fmla="*/ 32 w 49"/>
                  <a:gd name="T35" fmla="*/ 31 h 55"/>
                  <a:gd name="T36" fmla="*/ 27 w 49"/>
                  <a:gd name="T37" fmla="*/ 43 h 55"/>
                  <a:gd name="T38" fmla="*/ 27 w 49"/>
                  <a:gd name="T39" fmla="*/ 43 h 55"/>
                  <a:gd name="T40" fmla="*/ 26 w 49"/>
                  <a:gd name="T41" fmla="*/ 44 h 55"/>
                  <a:gd name="T42" fmla="*/ 24 w 49"/>
                  <a:gd name="T43" fmla="*/ 44 h 55"/>
                  <a:gd name="T44" fmla="*/ 21 w 49"/>
                  <a:gd name="T45" fmla="*/ 43 h 55"/>
                  <a:gd name="T46" fmla="*/ 20 w 49"/>
                  <a:gd name="T47" fmla="*/ 45 h 55"/>
                  <a:gd name="T48" fmla="*/ 33 w 49"/>
                  <a:gd name="T49" fmla="*/ 55 h 55"/>
                  <a:gd name="T50" fmla="*/ 34 w 49"/>
                  <a:gd name="T51" fmla="*/ 53 h 55"/>
                  <a:gd name="T52" fmla="*/ 33 w 49"/>
                  <a:gd name="T53" fmla="*/ 51 h 55"/>
                  <a:gd name="T54" fmla="*/ 32 w 49"/>
                  <a:gd name="T55" fmla="*/ 49 h 55"/>
                  <a:gd name="T56" fmla="*/ 32 w 49"/>
                  <a:gd name="T57" fmla="*/ 47 h 55"/>
                  <a:gd name="T58" fmla="*/ 33 w 49"/>
                  <a:gd name="T59" fmla="*/ 45 h 55"/>
                  <a:gd name="T60" fmla="*/ 49 w 49"/>
                  <a:gd name="T61" fmla="*/ 2 h 55"/>
                  <a:gd name="T62" fmla="*/ 23 w 49"/>
                  <a:gd name="T63" fmla="*/ 21 h 55"/>
                  <a:gd name="T64" fmla="*/ 40 w 49"/>
                  <a:gd name="T65" fmla="*/ 9 h 55"/>
                  <a:gd name="T66" fmla="*/ 33 w 49"/>
                  <a:gd name="T67" fmla="*/ 28 h 55"/>
                  <a:gd name="T68" fmla="*/ 23 w 49"/>
                  <a:gd name="T69" fmla="*/ 2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55">
                    <a:moveTo>
                      <a:pt x="49" y="2"/>
                    </a:moveTo>
                    <a:cubicBezTo>
                      <a:pt x="47" y="0"/>
                      <a:pt x="47" y="0"/>
                      <a:pt x="47" y="0"/>
                    </a:cubicBezTo>
                    <a:cubicBezTo>
                      <a:pt x="42" y="4"/>
                      <a:pt x="36" y="9"/>
                      <a:pt x="29" y="14"/>
                    </a:cubicBezTo>
                    <a:cubicBezTo>
                      <a:pt x="22" y="18"/>
                      <a:pt x="16" y="23"/>
                      <a:pt x="11" y="27"/>
                    </a:cubicBezTo>
                    <a:cubicBezTo>
                      <a:pt x="10" y="28"/>
                      <a:pt x="9" y="28"/>
                      <a:pt x="8" y="28"/>
                    </a:cubicBezTo>
                    <a:cubicBezTo>
                      <a:pt x="7" y="29"/>
                      <a:pt x="6" y="29"/>
                      <a:pt x="5" y="29"/>
                    </a:cubicBezTo>
                    <a:cubicBezTo>
                      <a:pt x="5" y="29"/>
                      <a:pt x="4" y="29"/>
                      <a:pt x="3" y="29"/>
                    </a:cubicBezTo>
                    <a:cubicBezTo>
                      <a:pt x="3" y="28"/>
                      <a:pt x="2" y="28"/>
                      <a:pt x="2" y="28"/>
                    </a:cubicBezTo>
                    <a:cubicBezTo>
                      <a:pt x="0" y="30"/>
                      <a:pt x="0" y="30"/>
                      <a:pt x="0" y="30"/>
                    </a:cubicBezTo>
                    <a:cubicBezTo>
                      <a:pt x="12" y="39"/>
                      <a:pt x="12" y="39"/>
                      <a:pt x="12" y="39"/>
                    </a:cubicBezTo>
                    <a:cubicBezTo>
                      <a:pt x="14" y="37"/>
                      <a:pt x="14" y="37"/>
                      <a:pt x="14" y="37"/>
                    </a:cubicBezTo>
                    <a:cubicBezTo>
                      <a:pt x="13" y="36"/>
                      <a:pt x="12" y="35"/>
                      <a:pt x="11" y="34"/>
                    </a:cubicBezTo>
                    <a:cubicBezTo>
                      <a:pt x="10" y="33"/>
                      <a:pt x="10" y="32"/>
                      <a:pt x="11" y="31"/>
                    </a:cubicBezTo>
                    <a:cubicBezTo>
                      <a:pt x="11" y="31"/>
                      <a:pt x="12" y="30"/>
                      <a:pt x="12" y="30"/>
                    </a:cubicBezTo>
                    <a:cubicBezTo>
                      <a:pt x="13" y="29"/>
                      <a:pt x="13" y="29"/>
                      <a:pt x="14" y="28"/>
                    </a:cubicBezTo>
                    <a:cubicBezTo>
                      <a:pt x="15" y="27"/>
                      <a:pt x="16" y="27"/>
                      <a:pt x="17" y="26"/>
                    </a:cubicBezTo>
                    <a:cubicBezTo>
                      <a:pt x="18" y="25"/>
                      <a:pt x="19" y="24"/>
                      <a:pt x="20" y="23"/>
                    </a:cubicBezTo>
                    <a:cubicBezTo>
                      <a:pt x="32" y="31"/>
                      <a:pt x="32" y="31"/>
                      <a:pt x="32" y="31"/>
                    </a:cubicBezTo>
                    <a:cubicBezTo>
                      <a:pt x="27" y="43"/>
                      <a:pt x="27" y="43"/>
                      <a:pt x="27" y="43"/>
                    </a:cubicBezTo>
                    <a:cubicBezTo>
                      <a:pt x="27" y="43"/>
                      <a:pt x="27" y="43"/>
                      <a:pt x="27" y="43"/>
                    </a:cubicBezTo>
                    <a:cubicBezTo>
                      <a:pt x="27" y="44"/>
                      <a:pt x="27" y="44"/>
                      <a:pt x="26" y="44"/>
                    </a:cubicBezTo>
                    <a:cubicBezTo>
                      <a:pt x="26" y="44"/>
                      <a:pt x="25" y="44"/>
                      <a:pt x="24" y="44"/>
                    </a:cubicBezTo>
                    <a:cubicBezTo>
                      <a:pt x="23" y="44"/>
                      <a:pt x="22" y="43"/>
                      <a:pt x="21" y="43"/>
                    </a:cubicBezTo>
                    <a:cubicBezTo>
                      <a:pt x="20" y="45"/>
                      <a:pt x="20" y="45"/>
                      <a:pt x="20" y="45"/>
                    </a:cubicBezTo>
                    <a:cubicBezTo>
                      <a:pt x="33" y="55"/>
                      <a:pt x="33" y="55"/>
                      <a:pt x="33" y="55"/>
                    </a:cubicBezTo>
                    <a:cubicBezTo>
                      <a:pt x="34" y="53"/>
                      <a:pt x="34" y="53"/>
                      <a:pt x="34" y="53"/>
                    </a:cubicBezTo>
                    <a:cubicBezTo>
                      <a:pt x="34" y="52"/>
                      <a:pt x="34" y="52"/>
                      <a:pt x="33" y="51"/>
                    </a:cubicBezTo>
                    <a:cubicBezTo>
                      <a:pt x="33" y="51"/>
                      <a:pt x="32" y="50"/>
                      <a:pt x="32" y="49"/>
                    </a:cubicBezTo>
                    <a:cubicBezTo>
                      <a:pt x="32" y="49"/>
                      <a:pt x="32" y="48"/>
                      <a:pt x="32" y="47"/>
                    </a:cubicBezTo>
                    <a:cubicBezTo>
                      <a:pt x="32" y="47"/>
                      <a:pt x="32" y="46"/>
                      <a:pt x="33" y="45"/>
                    </a:cubicBezTo>
                    <a:lnTo>
                      <a:pt x="49" y="2"/>
                    </a:lnTo>
                    <a:close/>
                    <a:moveTo>
                      <a:pt x="23" y="21"/>
                    </a:moveTo>
                    <a:cubicBezTo>
                      <a:pt x="40" y="9"/>
                      <a:pt x="40" y="9"/>
                      <a:pt x="40" y="9"/>
                    </a:cubicBezTo>
                    <a:cubicBezTo>
                      <a:pt x="33" y="28"/>
                      <a:pt x="33" y="28"/>
                      <a:pt x="33" y="28"/>
                    </a:cubicBezTo>
                    <a:lnTo>
                      <a:pt x="23"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8" name="Freeform 25"/>
              <p:cNvSpPr/>
              <p:nvPr/>
            </p:nvSpPr>
            <p:spPr bwMode="auto">
              <a:xfrm>
                <a:off x="787401" y="1017588"/>
                <a:ext cx="30163" cy="30163"/>
              </a:xfrm>
              <a:custGeom>
                <a:avLst/>
                <a:gdLst>
                  <a:gd name="T0" fmla="*/ 16 w 62"/>
                  <a:gd name="T1" fmla="*/ 37 h 63"/>
                  <a:gd name="T2" fmla="*/ 29 w 62"/>
                  <a:gd name="T3" fmla="*/ 14 h 63"/>
                  <a:gd name="T4" fmla="*/ 29 w 62"/>
                  <a:gd name="T5" fmla="*/ 62 h 63"/>
                  <a:gd name="T6" fmla="*/ 31 w 62"/>
                  <a:gd name="T7" fmla="*/ 63 h 63"/>
                  <a:gd name="T8" fmla="*/ 50 w 62"/>
                  <a:gd name="T9" fmla="*/ 30 h 63"/>
                  <a:gd name="T10" fmla="*/ 53 w 62"/>
                  <a:gd name="T11" fmla="*/ 25 h 63"/>
                  <a:gd name="T12" fmla="*/ 56 w 62"/>
                  <a:gd name="T13" fmla="*/ 23 h 63"/>
                  <a:gd name="T14" fmla="*/ 58 w 62"/>
                  <a:gd name="T15" fmla="*/ 23 h 63"/>
                  <a:gd name="T16" fmla="*/ 61 w 62"/>
                  <a:gd name="T17" fmla="*/ 23 h 63"/>
                  <a:gd name="T18" fmla="*/ 62 w 62"/>
                  <a:gd name="T19" fmla="*/ 21 h 63"/>
                  <a:gd name="T20" fmla="*/ 48 w 62"/>
                  <a:gd name="T21" fmla="*/ 13 h 63"/>
                  <a:gd name="T22" fmla="*/ 47 w 62"/>
                  <a:gd name="T23" fmla="*/ 16 h 63"/>
                  <a:gd name="T24" fmla="*/ 49 w 62"/>
                  <a:gd name="T25" fmla="*/ 18 h 63"/>
                  <a:gd name="T26" fmla="*/ 50 w 62"/>
                  <a:gd name="T27" fmla="*/ 20 h 63"/>
                  <a:gd name="T28" fmla="*/ 50 w 62"/>
                  <a:gd name="T29" fmla="*/ 23 h 63"/>
                  <a:gd name="T30" fmla="*/ 47 w 62"/>
                  <a:gd name="T31" fmla="*/ 30 h 63"/>
                  <a:gd name="T32" fmla="*/ 35 w 62"/>
                  <a:gd name="T33" fmla="*/ 51 h 63"/>
                  <a:gd name="T34" fmla="*/ 35 w 62"/>
                  <a:gd name="T35" fmla="*/ 6 h 63"/>
                  <a:gd name="T36" fmla="*/ 25 w 62"/>
                  <a:gd name="T37" fmla="*/ 0 h 63"/>
                  <a:gd name="T38" fmla="*/ 24 w 62"/>
                  <a:gd name="T39" fmla="*/ 2 h 63"/>
                  <a:gd name="T40" fmla="*/ 26 w 62"/>
                  <a:gd name="T41" fmla="*/ 5 h 63"/>
                  <a:gd name="T42" fmla="*/ 27 w 62"/>
                  <a:gd name="T43" fmla="*/ 8 h 63"/>
                  <a:gd name="T44" fmla="*/ 27 w 62"/>
                  <a:gd name="T45" fmla="*/ 11 h 63"/>
                  <a:gd name="T46" fmla="*/ 26 w 62"/>
                  <a:gd name="T47" fmla="*/ 14 h 63"/>
                  <a:gd name="T48" fmla="*/ 13 w 62"/>
                  <a:gd name="T49" fmla="*/ 36 h 63"/>
                  <a:gd name="T50" fmla="*/ 9 w 62"/>
                  <a:gd name="T51" fmla="*/ 42 h 63"/>
                  <a:gd name="T52" fmla="*/ 7 w 62"/>
                  <a:gd name="T53" fmla="*/ 44 h 63"/>
                  <a:gd name="T54" fmla="*/ 4 w 62"/>
                  <a:gd name="T55" fmla="*/ 44 h 63"/>
                  <a:gd name="T56" fmla="*/ 2 w 62"/>
                  <a:gd name="T57" fmla="*/ 43 h 63"/>
                  <a:gd name="T58" fmla="*/ 0 w 62"/>
                  <a:gd name="T59" fmla="*/ 45 h 63"/>
                  <a:gd name="T60" fmla="*/ 14 w 62"/>
                  <a:gd name="T61" fmla="*/ 53 h 63"/>
                  <a:gd name="T62" fmla="*/ 16 w 62"/>
                  <a:gd name="T63" fmla="*/ 51 h 63"/>
                  <a:gd name="T64" fmla="*/ 14 w 62"/>
                  <a:gd name="T65" fmla="*/ 49 h 63"/>
                  <a:gd name="T66" fmla="*/ 12 w 62"/>
                  <a:gd name="T67" fmla="*/ 46 h 63"/>
                  <a:gd name="T68" fmla="*/ 13 w 62"/>
                  <a:gd name="T69" fmla="*/ 43 h 63"/>
                  <a:gd name="T70" fmla="*/ 16 w 62"/>
                  <a:gd name="T71" fmla="*/ 3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63">
                    <a:moveTo>
                      <a:pt x="16" y="37"/>
                    </a:moveTo>
                    <a:cubicBezTo>
                      <a:pt x="29" y="14"/>
                      <a:pt x="29" y="14"/>
                      <a:pt x="29" y="14"/>
                    </a:cubicBezTo>
                    <a:cubicBezTo>
                      <a:pt x="29" y="62"/>
                      <a:pt x="29" y="62"/>
                      <a:pt x="29" y="62"/>
                    </a:cubicBezTo>
                    <a:cubicBezTo>
                      <a:pt x="31" y="63"/>
                      <a:pt x="31" y="63"/>
                      <a:pt x="31" y="63"/>
                    </a:cubicBezTo>
                    <a:cubicBezTo>
                      <a:pt x="50" y="30"/>
                      <a:pt x="50" y="30"/>
                      <a:pt x="50" y="30"/>
                    </a:cubicBezTo>
                    <a:cubicBezTo>
                      <a:pt x="51" y="28"/>
                      <a:pt x="52" y="26"/>
                      <a:pt x="53" y="25"/>
                    </a:cubicBezTo>
                    <a:cubicBezTo>
                      <a:pt x="54" y="24"/>
                      <a:pt x="55" y="23"/>
                      <a:pt x="56" y="23"/>
                    </a:cubicBezTo>
                    <a:cubicBezTo>
                      <a:pt x="56" y="23"/>
                      <a:pt x="57" y="23"/>
                      <a:pt x="58" y="23"/>
                    </a:cubicBezTo>
                    <a:cubicBezTo>
                      <a:pt x="60" y="23"/>
                      <a:pt x="60" y="23"/>
                      <a:pt x="61" y="23"/>
                    </a:cubicBezTo>
                    <a:cubicBezTo>
                      <a:pt x="62" y="21"/>
                      <a:pt x="62" y="21"/>
                      <a:pt x="62" y="21"/>
                    </a:cubicBezTo>
                    <a:cubicBezTo>
                      <a:pt x="48" y="13"/>
                      <a:pt x="48" y="13"/>
                      <a:pt x="48" y="13"/>
                    </a:cubicBezTo>
                    <a:cubicBezTo>
                      <a:pt x="47" y="16"/>
                      <a:pt x="47" y="16"/>
                      <a:pt x="47" y="16"/>
                    </a:cubicBezTo>
                    <a:cubicBezTo>
                      <a:pt x="47" y="16"/>
                      <a:pt x="48" y="17"/>
                      <a:pt x="49" y="18"/>
                    </a:cubicBezTo>
                    <a:cubicBezTo>
                      <a:pt x="50" y="18"/>
                      <a:pt x="50" y="19"/>
                      <a:pt x="50" y="20"/>
                    </a:cubicBezTo>
                    <a:cubicBezTo>
                      <a:pt x="51" y="21"/>
                      <a:pt x="50" y="22"/>
                      <a:pt x="50" y="23"/>
                    </a:cubicBezTo>
                    <a:cubicBezTo>
                      <a:pt x="49" y="25"/>
                      <a:pt x="48" y="27"/>
                      <a:pt x="47" y="30"/>
                    </a:cubicBezTo>
                    <a:cubicBezTo>
                      <a:pt x="35" y="51"/>
                      <a:pt x="35" y="51"/>
                      <a:pt x="35" y="51"/>
                    </a:cubicBezTo>
                    <a:cubicBezTo>
                      <a:pt x="35" y="6"/>
                      <a:pt x="35" y="6"/>
                      <a:pt x="35" y="6"/>
                    </a:cubicBezTo>
                    <a:cubicBezTo>
                      <a:pt x="25" y="0"/>
                      <a:pt x="25" y="0"/>
                      <a:pt x="25" y="0"/>
                    </a:cubicBezTo>
                    <a:cubicBezTo>
                      <a:pt x="24" y="2"/>
                      <a:pt x="24" y="2"/>
                      <a:pt x="24" y="2"/>
                    </a:cubicBezTo>
                    <a:cubicBezTo>
                      <a:pt x="24" y="3"/>
                      <a:pt x="25" y="4"/>
                      <a:pt x="26" y="5"/>
                    </a:cubicBezTo>
                    <a:cubicBezTo>
                      <a:pt x="26" y="6"/>
                      <a:pt x="27" y="7"/>
                      <a:pt x="27" y="8"/>
                    </a:cubicBezTo>
                    <a:cubicBezTo>
                      <a:pt x="27" y="9"/>
                      <a:pt x="27" y="9"/>
                      <a:pt x="27" y="11"/>
                    </a:cubicBezTo>
                    <a:cubicBezTo>
                      <a:pt x="26" y="12"/>
                      <a:pt x="26" y="13"/>
                      <a:pt x="26" y="14"/>
                    </a:cubicBezTo>
                    <a:cubicBezTo>
                      <a:pt x="13" y="36"/>
                      <a:pt x="13" y="36"/>
                      <a:pt x="13" y="36"/>
                    </a:cubicBezTo>
                    <a:cubicBezTo>
                      <a:pt x="11" y="39"/>
                      <a:pt x="10" y="41"/>
                      <a:pt x="9" y="42"/>
                    </a:cubicBezTo>
                    <a:cubicBezTo>
                      <a:pt x="8" y="43"/>
                      <a:pt x="8" y="43"/>
                      <a:pt x="7" y="44"/>
                    </a:cubicBezTo>
                    <a:cubicBezTo>
                      <a:pt x="6" y="44"/>
                      <a:pt x="5" y="44"/>
                      <a:pt x="4" y="44"/>
                    </a:cubicBezTo>
                    <a:cubicBezTo>
                      <a:pt x="3" y="43"/>
                      <a:pt x="2" y="43"/>
                      <a:pt x="2" y="43"/>
                    </a:cubicBezTo>
                    <a:cubicBezTo>
                      <a:pt x="0" y="45"/>
                      <a:pt x="0" y="45"/>
                      <a:pt x="0" y="45"/>
                    </a:cubicBezTo>
                    <a:cubicBezTo>
                      <a:pt x="14" y="53"/>
                      <a:pt x="14" y="53"/>
                      <a:pt x="14" y="53"/>
                    </a:cubicBezTo>
                    <a:cubicBezTo>
                      <a:pt x="16" y="51"/>
                      <a:pt x="16" y="51"/>
                      <a:pt x="16" y="51"/>
                    </a:cubicBezTo>
                    <a:cubicBezTo>
                      <a:pt x="15" y="51"/>
                      <a:pt x="15" y="50"/>
                      <a:pt x="14" y="49"/>
                    </a:cubicBezTo>
                    <a:cubicBezTo>
                      <a:pt x="13" y="48"/>
                      <a:pt x="12" y="47"/>
                      <a:pt x="12" y="46"/>
                    </a:cubicBezTo>
                    <a:cubicBezTo>
                      <a:pt x="12" y="46"/>
                      <a:pt x="12" y="44"/>
                      <a:pt x="13" y="43"/>
                    </a:cubicBezTo>
                    <a:cubicBezTo>
                      <a:pt x="13" y="41"/>
                      <a:pt x="14" y="39"/>
                      <a:pt x="16"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 name="Freeform 26"/>
              <p:cNvSpPr/>
              <p:nvPr/>
            </p:nvSpPr>
            <p:spPr bwMode="auto">
              <a:xfrm>
                <a:off x="842963" y="1038226"/>
                <a:ext cx="20638" cy="25400"/>
              </a:xfrm>
              <a:custGeom>
                <a:avLst/>
                <a:gdLst>
                  <a:gd name="T0" fmla="*/ 2 w 40"/>
                  <a:gd name="T1" fmla="*/ 44 h 55"/>
                  <a:gd name="T2" fmla="*/ 4 w 40"/>
                  <a:gd name="T3" fmla="*/ 49 h 55"/>
                  <a:gd name="T4" fmla="*/ 8 w 40"/>
                  <a:gd name="T5" fmla="*/ 53 h 55"/>
                  <a:gd name="T6" fmla="*/ 15 w 40"/>
                  <a:gd name="T7" fmla="*/ 55 h 55"/>
                  <a:gd name="T8" fmla="*/ 19 w 40"/>
                  <a:gd name="T9" fmla="*/ 54 h 55"/>
                  <a:gd name="T10" fmla="*/ 24 w 40"/>
                  <a:gd name="T11" fmla="*/ 52 h 55"/>
                  <a:gd name="T12" fmla="*/ 28 w 40"/>
                  <a:gd name="T13" fmla="*/ 47 h 55"/>
                  <a:gd name="T14" fmla="*/ 30 w 40"/>
                  <a:gd name="T15" fmla="*/ 40 h 55"/>
                  <a:gd name="T16" fmla="*/ 33 w 40"/>
                  <a:gd name="T17" fmla="*/ 18 h 55"/>
                  <a:gd name="T18" fmla="*/ 34 w 40"/>
                  <a:gd name="T19" fmla="*/ 11 h 55"/>
                  <a:gd name="T20" fmla="*/ 35 w 40"/>
                  <a:gd name="T21" fmla="*/ 8 h 55"/>
                  <a:gd name="T22" fmla="*/ 38 w 40"/>
                  <a:gd name="T23" fmla="*/ 7 h 55"/>
                  <a:gd name="T24" fmla="*/ 40 w 40"/>
                  <a:gd name="T25" fmla="*/ 7 h 55"/>
                  <a:gd name="T26" fmla="*/ 40 w 40"/>
                  <a:gd name="T27" fmla="*/ 4 h 55"/>
                  <a:gd name="T28" fmla="*/ 24 w 40"/>
                  <a:gd name="T29" fmla="*/ 3 h 55"/>
                  <a:gd name="T30" fmla="*/ 24 w 40"/>
                  <a:gd name="T31" fmla="*/ 5 h 55"/>
                  <a:gd name="T32" fmla="*/ 26 w 40"/>
                  <a:gd name="T33" fmla="*/ 6 h 55"/>
                  <a:gd name="T34" fmla="*/ 29 w 40"/>
                  <a:gd name="T35" fmla="*/ 8 h 55"/>
                  <a:gd name="T36" fmla="*/ 30 w 40"/>
                  <a:gd name="T37" fmla="*/ 11 h 55"/>
                  <a:gd name="T38" fmla="*/ 30 w 40"/>
                  <a:gd name="T39" fmla="*/ 18 h 55"/>
                  <a:gd name="T40" fmla="*/ 28 w 40"/>
                  <a:gd name="T41" fmla="*/ 39 h 55"/>
                  <a:gd name="T42" fmla="*/ 27 w 40"/>
                  <a:gd name="T43" fmla="*/ 43 h 55"/>
                  <a:gd name="T44" fmla="*/ 25 w 40"/>
                  <a:gd name="T45" fmla="*/ 47 h 55"/>
                  <a:gd name="T46" fmla="*/ 21 w 40"/>
                  <a:gd name="T47" fmla="*/ 50 h 55"/>
                  <a:gd name="T48" fmla="*/ 16 w 40"/>
                  <a:gd name="T49" fmla="*/ 51 h 55"/>
                  <a:gd name="T50" fmla="*/ 11 w 40"/>
                  <a:gd name="T51" fmla="*/ 49 h 55"/>
                  <a:gd name="T52" fmla="*/ 8 w 40"/>
                  <a:gd name="T53" fmla="*/ 45 h 55"/>
                  <a:gd name="T54" fmla="*/ 7 w 40"/>
                  <a:gd name="T55" fmla="*/ 41 h 55"/>
                  <a:gd name="T56" fmla="*/ 8 w 40"/>
                  <a:gd name="T57" fmla="*/ 37 h 55"/>
                  <a:gd name="T58" fmla="*/ 10 w 40"/>
                  <a:gd name="T59" fmla="*/ 9 h 55"/>
                  <a:gd name="T60" fmla="*/ 11 w 40"/>
                  <a:gd name="T61" fmla="*/ 6 h 55"/>
                  <a:gd name="T62" fmla="*/ 12 w 40"/>
                  <a:gd name="T63" fmla="*/ 5 h 55"/>
                  <a:gd name="T64" fmla="*/ 14 w 40"/>
                  <a:gd name="T65" fmla="*/ 5 h 55"/>
                  <a:gd name="T66" fmla="*/ 16 w 40"/>
                  <a:gd name="T67" fmla="*/ 5 h 55"/>
                  <a:gd name="T68" fmla="*/ 16 w 40"/>
                  <a:gd name="T69" fmla="*/ 2 h 55"/>
                  <a:gd name="T70" fmla="*/ 0 w 40"/>
                  <a:gd name="T71" fmla="*/ 0 h 55"/>
                  <a:gd name="T72" fmla="*/ 0 w 40"/>
                  <a:gd name="T73" fmla="*/ 3 h 55"/>
                  <a:gd name="T74" fmla="*/ 1 w 40"/>
                  <a:gd name="T75" fmla="*/ 4 h 55"/>
                  <a:gd name="T76" fmla="*/ 3 w 40"/>
                  <a:gd name="T77" fmla="*/ 4 h 55"/>
                  <a:gd name="T78" fmla="*/ 4 w 40"/>
                  <a:gd name="T79" fmla="*/ 6 h 55"/>
                  <a:gd name="T80" fmla="*/ 4 w 40"/>
                  <a:gd name="T81" fmla="*/ 8 h 55"/>
                  <a:gd name="T82" fmla="*/ 1 w 40"/>
                  <a:gd name="T83" fmla="*/ 38 h 55"/>
                  <a:gd name="T84" fmla="*/ 2 w 40"/>
                  <a:gd name="T85"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55">
                    <a:moveTo>
                      <a:pt x="2" y="44"/>
                    </a:moveTo>
                    <a:cubicBezTo>
                      <a:pt x="2" y="46"/>
                      <a:pt x="3" y="47"/>
                      <a:pt x="4" y="49"/>
                    </a:cubicBezTo>
                    <a:cubicBezTo>
                      <a:pt x="5" y="50"/>
                      <a:pt x="7" y="52"/>
                      <a:pt x="8" y="53"/>
                    </a:cubicBezTo>
                    <a:cubicBezTo>
                      <a:pt x="10" y="54"/>
                      <a:pt x="12" y="54"/>
                      <a:pt x="15" y="55"/>
                    </a:cubicBezTo>
                    <a:cubicBezTo>
                      <a:pt x="16" y="55"/>
                      <a:pt x="18" y="55"/>
                      <a:pt x="19" y="54"/>
                    </a:cubicBezTo>
                    <a:cubicBezTo>
                      <a:pt x="21" y="54"/>
                      <a:pt x="23" y="53"/>
                      <a:pt x="24" y="52"/>
                    </a:cubicBezTo>
                    <a:cubicBezTo>
                      <a:pt x="26" y="51"/>
                      <a:pt x="27" y="49"/>
                      <a:pt x="28" y="47"/>
                    </a:cubicBezTo>
                    <a:cubicBezTo>
                      <a:pt x="29" y="45"/>
                      <a:pt x="30" y="43"/>
                      <a:pt x="30" y="40"/>
                    </a:cubicBezTo>
                    <a:cubicBezTo>
                      <a:pt x="33" y="18"/>
                      <a:pt x="33" y="18"/>
                      <a:pt x="33" y="18"/>
                    </a:cubicBezTo>
                    <a:cubicBezTo>
                      <a:pt x="33" y="15"/>
                      <a:pt x="33" y="13"/>
                      <a:pt x="34" y="11"/>
                    </a:cubicBezTo>
                    <a:cubicBezTo>
                      <a:pt x="34" y="10"/>
                      <a:pt x="34" y="9"/>
                      <a:pt x="35" y="8"/>
                    </a:cubicBezTo>
                    <a:cubicBezTo>
                      <a:pt x="36" y="8"/>
                      <a:pt x="37" y="7"/>
                      <a:pt x="38" y="7"/>
                    </a:cubicBezTo>
                    <a:cubicBezTo>
                      <a:pt x="39" y="7"/>
                      <a:pt x="40" y="7"/>
                      <a:pt x="40" y="7"/>
                    </a:cubicBezTo>
                    <a:cubicBezTo>
                      <a:pt x="40" y="4"/>
                      <a:pt x="40" y="4"/>
                      <a:pt x="40" y="4"/>
                    </a:cubicBezTo>
                    <a:cubicBezTo>
                      <a:pt x="24" y="3"/>
                      <a:pt x="24" y="3"/>
                      <a:pt x="24" y="3"/>
                    </a:cubicBezTo>
                    <a:cubicBezTo>
                      <a:pt x="24" y="5"/>
                      <a:pt x="24" y="5"/>
                      <a:pt x="24" y="5"/>
                    </a:cubicBezTo>
                    <a:cubicBezTo>
                      <a:pt x="25" y="5"/>
                      <a:pt x="25" y="6"/>
                      <a:pt x="26" y="6"/>
                    </a:cubicBezTo>
                    <a:cubicBezTo>
                      <a:pt x="28" y="7"/>
                      <a:pt x="28" y="7"/>
                      <a:pt x="29" y="8"/>
                    </a:cubicBezTo>
                    <a:cubicBezTo>
                      <a:pt x="29" y="8"/>
                      <a:pt x="30" y="10"/>
                      <a:pt x="30" y="11"/>
                    </a:cubicBezTo>
                    <a:cubicBezTo>
                      <a:pt x="30" y="13"/>
                      <a:pt x="30" y="15"/>
                      <a:pt x="30" y="18"/>
                    </a:cubicBezTo>
                    <a:cubicBezTo>
                      <a:pt x="28" y="39"/>
                      <a:pt x="28" y="39"/>
                      <a:pt x="28" y="39"/>
                    </a:cubicBezTo>
                    <a:cubicBezTo>
                      <a:pt x="28" y="40"/>
                      <a:pt x="27" y="42"/>
                      <a:pt x="27" y="43"/>
                    </a:cubicBezTo>
                    <a:cubicBezTo>
                      <a:pt x="26" y="44"/>
                      <a:pt x="26" y="46"/>
                      <a:pt x="25" y="47"/>
                    </a:cubicBezTo>
                    <a:cubicBezTo>
                      <a:pt x="24" y="48"/>
                      <a:pt x="23" y="49"/>
                      <a:pt x="21" y="50"/>
                    </a:cubicBezTo>
                    <a:cubicBezTo>
                      <a:pt x="20" y="51"/>
                      <a:pt x="18" y="51"/>
                      <a:pt x="16" y="51"/>
                    </a:cubicBezTo>
                    <a:cubicBezTo>
                      <a:pt x="14" y="50"/>
                      <a:pt x="12" y="50"/>
                      <a:pt x="11" y="49"/>
                    </a:cubicBezTo>
                    <a:cubicBezTo>
                      <a:pt x="10" y="48"/>
                      <a:pt x="9" y="47"/>
                      <a:pt x="8" y="45"/>
                    </a:cubicBezTo>
                    <a:cubicBezTo>
                      <a:pt x="8" y="44"/>
                      <a:pt x="8" y="43"/>
                      <a:pt x="7" y="41"/>
                    </a:cubicBezTo>
                    <a:cubicBezTo>
                      <a:pt x="7" y="39"/>
                      <a:pt x="7" y="38"/>
                      <a:pt x="8" y="37"/>
                    </a:cubicBezTo>
                    <a:cubicBezTo>
                      <a:pt x="10" y="9"/>
                      <a:pt x="10" y="9"/>
                      <a:pt x="10" y="9"/>
                    </a:cubicBezTo>
                    <a:cubicBezTo>
                      <a:pt x="10" y="8"/>
                      <a:pt x="10" y="7"/>
                      <a:pt x="11" y="6"/>
                    </a:cubicBezTo>
                    <a:cubicBezTo>
                      <a:pt x="11" y="6"/>
                      <a:pt x="12" y="5"/>
                      <a:pt x="12" y="5"/>
                    </a:cubicBezTo>
                    <a:cubicBezTo>
                      <a:pt x="13" y="5"/>
                      <a:pt x="13" y="5"/>
                      <a:pt x="14" y="5"/>
                    </a:cubicBezTo>
                    <a:cubicBezTo>
                      <a:pt x="15" y="5"/>
                      <a:pt x="15" y="5"/>
                      <a:pt x="16" y="5"/>
                    </a:cubicBezTo>
                    <a:cubicBezTo>
                      <a:pt x="16" y="2"/>
                      <a:pt x="16" y="2"/>
                      <a:pt x="16" y="2"/>
                    </a:cubicBezTo>
                    <a:cubicBezTo>
                      <a:pt x="0" y="0"/>
                      <a:pt x="0" y="0"/>
                      <a:pt x="0" y="0"/>
                    </a:cubicBezTo>
                    <a:cubicBezTo>
                      <a:pt x="0" y="3"/>
                      <a:pt x="0" y="3"/>
                      <a:pt x="0" y="3"/>
                    </a:cubicBezTo>
                    <a:cubicBezTo>
                      <a:pt x="0" y="3"/>
                      <a:pt x="1" y="3"/>
                      <a:pt x="1" y="4"/>
                    </a:cubicBezTo>
                    <a:cubicBezTo>
                      <a:pt x="2" y="4"/>
                      <a:pt x="3" y="4"/>
                      <a:pt x="3" y="4"/>
                    </a:cubicBezTo>
                    <a:cubicBezTo>
                      <a:pt x="4" y="5"/>
                      <a:pt x="4" y="6"/>
                      <a:pt x="4" y="6"/>
                    </a:cubicBezTo>
                    <a:cubicBezTo>
                      <a:pt x="4" y="7"/>
                      <a:pt x="4" y="7"/>
                      <a:pt x="4" y="8"/>
                    </a:cubicBezTo>
                    <a:cubicBezTo>
                      <a:pt x="1" y="38"/>
                      <a:pt x="1" y="38"/>
                      <a:pt x="1" y="38"/>
                    </a:cubicBezTo>
                    <a:cubicBezTo>
                      <a:pt x="1" y="40"/>
                      <a:pt x="1" y="42"/>
                      <a:pt x="2" y="4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0" name="Freeform 27"/>
              <p:cNvSpPr/>
              <p:nvPr/>
            </p:nvSpPr>
            <p:spPr bwMode="auto">
              <a:xfrm>
                <a:off x="868363" y="1039813"/>
                <a:ext cx="20638" cy="25400"/>
              </a:xfrm>
              <a:custGeom>
                <a:avLst/>
                <a:gdLst>
                  <a:gd name="T0" fmla="*/ 33 w 43"/>
                  <a:gd name="T1" fmla="*/ 52 h 52"/>
                  <a:gd name="T2" fmla="*/ 36 w 43"/>
                  <a:gd name="T3" fmla="*/ 52 h 52"/>
                  <a:gd name="T4" fmla="*/ 36 w 43"/>
                  <a:gd name="T5" fmla="*/ 14 h 52"/>
                  <a:gd name="T6" fmla="*/ 36 w 43"/>
                  <a:gd name="T7" fmla="*/ 8 h 52"/>
                  <a:gd name="T8" fmla="*/ 38 w 43"/>
                  <a:gd name="T9" fmla="*/ 4 h 52"/>
                  <a:gd name="T10" fmla="*/ 40 w 43"/>
                  <a:gd name="T11" fmla="*/ 3 h 52"/>
                  <a:gd name="T12" fmla="*/ 43 w 43"/>
                  <a:gd name="T13" fmla="*/ 2 h 52"/>
                  <a:gd name="T14" fmla="*/ 43 w 43"/>
                  <a:gd name="T15" fmla="*/ 0 h 52"/>
                  <a:gd name="T16" fmla="*/ 26 w 43"/>
                  <a:gd name="T17" fmla="*/ 0 h 52"/>
                  <a:gd name="T18" fmla="*/ 26 w 43"/>
                  <a:gd name="T19" fmla="*/ 2 h 52"/>
                  <a:gd name="T20" fmla="*/ 29 w 43"/>
                  <a:gd name="T21" fmla="*/ 3 h 52"/>
                  <a:gd name="T22" fmla="*/ 32 w 43"/>
                  <a:gd name="T23" fmla="*/ 4 h 52"/>
                  <a:gd name="T24" fmla="*/ 33 w 43"/>
                  <a:gd name="T25" fmla="*/ 8 h 52"/>
                  <a:gd name="T26" fmla="*/ 33 w 43"/>
                  <a:gd name="T27" fmla="*/ 14 h 52"/>
                  <a:gd name="T28" fmla="*/ 33 w 43"/>
                  <a:gd name="T29" fmla="*/ 39 h 52"/>
                  <a:gd name="T30" fmla="*/ 11 w 43"/>
                  <a:gd name="T31" fmla="*/ 0 h 52"/>
                  <a:gd name="T32" fmla="*/ 0 w 43"/>
                  <a:gd name="T33" fmla="*/ 0 h 52"/>
                  <a:gd name="T34" fmla="*/ 0 w 43"/>
                  <a:gd name="T35" fmla="*/ 2 h 52"/>
                  <a:gd name="T36" fmla="*/ 3 w 43"/>
                  <a:gd name="T37" fmla="*/ 3 h 52"/>
                  <a:gd name="T38" fmla="*/ 5 w 43"/>
                  <a:gd name="T39" fmla="*/ 5 h 52"/>
                  <a:gd name="T40" fmla="*/ 6 w 43"/>
                  <a:gd name="T41" fmla="*/ 8 h 52"/>
                  <a:gd name="T42" fmla="*/ 7 w 43"/>
                  <a:gd name="T43" fmla="*/ 11 h 52"/>
                  <a:gd name="T44" fmla="*/ 7 w 43"/>
                  <a:gd name="T45" fmla="*/ 36 h 52"/>
                  <a:gd name="T46" fmla="*/ 6 w 43"/>
                  <a:gd name="T47" fmla="*/ 43 h 52"/>
                  <a:gd name="T48" fmla="*/ 5 w 43"/>
                  <a:gd name="T49" fmla="*/ 46 h 52"/>
                  <a:gd name="T50" fmla="*/ 3 w 43"/>
                  <a:gd name="T51" fmla="*/ 47 h 52"/>
                  <a:gd name="T52" fmla="*/ 0 w 43"/>
                  <a:gd name="T53" fmla="*/ 48 h 52"/>
                  <a:gd name="T54" fmla="*/ 0 w 43"/>
                  <a:gd name="T55" fmla="*/ 51 h 52"/>
                  <a:gd name="T56" fmla="*/ 16 w 43"/>
                  <a:gd name="T57" fmla="*/ 51 h 52"/>
                  <a:gd name="T58" fmla="*/ 16 w 43"/>
                  <a:gd name="T59" fmla="*/ 48 h 52"/>
                  <a:gd name="T60" fmla="*/ 14 w 43"/>
                  <a:gd name="T61" fmla="*/ 48 h 52"/>
                  <a:gd name="T62" fmla="*/ 11 w 43"/>
                  <a:gd name="T63" fmla="*/ 46 h 52"/>
                  <a:gd name="T64" fmla="*/ 10 w 43"/>
                  <a:gd name="T65" fmla="*/ 43 h 52"/>
                  <a:gd name="T66" fmla="*/ 9 w 43"/>
                  <a:gd name="T67" fmla="*/ 36 h 52"/>
                  <a:gd name="T68" fmla="*/ 10 w 43"/>
                  <a:gd name="T69" fmla="*/ 9 h 52"/>
                  <a:gd name="T70" fmla="*/ 33 w 43"/>
                  <a:gd name="T7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 h="52">
                    <a:moveTo>
                      <a:pt x="33" y="52"/>
                    </a:moveTo>
                    <a:cubicBezTo>
                      <a:pt x="36" y="52"/>
                      <a:pt x="36" y="52"/>
                      <a:pt x="36" y="52"/>
                    </a:cubicBezTo>
                    <a:cubicBezTo>
                      <a:pt x="36" y="14"/>
                      <a:pt x="36" y="14"/>
                      <a:pt x="36" y="14"/>
                    </a:cubicBezTo>
                    <a:cubicBezTo>
                      <a:pt x="36" y="11"/>
                      <a:pt x="36" y="9"/>
                      <a:pt x="36" y="8"/>
                    </a:cubicBezTo>
                    <a:cubicBezTo>
                      <a:pt x="37" y="6"/>
                      <a:pt x="37" y="5"/>
                      <a:pt x="38" y="4"/>
                    </a:cubicBezTo>
                    <a:cubicBezTo>
                      <a:pt x="38" y="4"/>
                      <a:pt x="39" y="3"/>
                      <a:pt x="40" y="3"/>
                    </a:cubicBezTo>
                    <a:cubicBezTo>
                      <a:pt x="41" y="3"/>
                      <a:pt x="42" y="2"/>
                      <a:pt x="43" y="2"/>
                    </a:cubicBezTo>
                    <a:cubicBezTo>
                      <a:pt x="43" y="0"/>
                      <a:pt x="43" y="0"/>
                      <a:pt x="43" y="0"/>
                    </a:cubicBezTo>
                    <a:cubicBezTo>
                      <a:pt x="26" y="0"/>
                      <a:pt x="26" y="0"/>
                      <a:pt x="26" y="0"/>
                    </a:cubicBezTo>
                    <a:cubicBezTo>
                      <a:pt x="26" y="2"/>
                      <a:pt x="26" y="2"/>
                      <a:pt x="26" y="2"/>
                    </a:cubicBezTo>
                    <a:cubicBezTo>
                      <a:pt x="27" y="2"/>
                      <a:pt x="28" y="3"/>
                      <a:pt x="29" y="3"/>
                    </a:cubicBezTo>
                    <a:cubicBezTo>
                      <a:pt x="30" y="4"/>
                      <a:pt x="31" y="4"/>
                      <a:pt x="32" y="4"/>
                    </a:cubicBezTo>
                    <a:cubicBezTo>
                      <a:pt x="32" y="5"/>
                      <a:pt x="33" y="6"/>
                      <a:pt x="33" y="8"/>
                    </a:cubicBezTo>
                    <a:cubicBezTo>
                      <a:pt x="33" y="9"/>
                      <a:pt x="33" y="12"/>
                      <a:pt x="33" y="14"/>
                    </a:cubicBezTo>
                    <a:cubicBezTo>
                      <a:pt x="33" y="39"/>
                      <a:pt x="33" y="39"/>
                      <a:pt x="33" y="39"/>
                    </a:cubicBezTo>
                    <a:cubicBezTo>
                      <a:pt x="11" y="0"/>
                      <a:pt x="11" y="0"/>
                      <a:pt x="11" y="0"/>
                    </a:cubicBezTo>
                    <a:cubicBezTo>
                      <a:pt x="0" y="0"/>
                      <a:pt x="0" y="0"/>
                      <a:pt x="0" y="0"/>
                    </a:cubicBezTo>
                    <a:cubicBezTo>
                      <a:pt x="0" y="2"/>
                      <a:pt x="0" y="2"/>
                      <a:pt x="0" y="2"/>
                    </a:cubicBezTo>
                    <a:cubicBezTo>
                      <a:pt x="1" y="2"/>
                      <a:pt x="1" y="2"/>
                      <a:pt x="3" y="3"/>
                    </a:cubicBezTo>
                    <a:cubicBezTo>
                      <a:pt x="4" y="4"/>
                      <a:pt x="5" y="4"/>
                      <a:pt x="5" y="5"/>
                    </a:cubicBezTo>
                    <a:cubicBezTo>
                      <a:pt x="6" y="6"/>
                      <a:pt x="6" y="7"/>
                      <a:pt x="6" y="8"/>
                    </a:cubicBezTo>
                    <a:cubicBezTo>
                      <a:pt x="7" y="9"/>
                      <a:pt x="7" y="10"/>
                      <a:pt x="7" y="11"/>
                    </a:cubicBezTo>
                    <a:cubicBezTo>
                      <a:pt x="7" y="36"/>
                      <a:pt x="7" y="36"/>
                      <a:pt x="7" y="36"/>
                    </a:cubicBezTo>
                    <a:cubicBezTo>
                      <a:pt x="7" y="40"/>
                      <a:pt x="6" y="42"/>
                      <a:pt x="6" y="43"/>
                    </a:cubicBezTo>
                    <a:cubicBezTo>
                      <a:pt x="6" y="45"/>
                      <a:pt x="6" y="46"/>
                      <a:pt x="5" y="46"/>
                    </a:cubicBezTo>
                    <a:cubicBezTo>
                      <a:pt x="5" y="47"/>
                      <a:pt x="4" y="47"/>
                      <a:pt x="3" y="47"/>
                    </a:cubicBezTo>
                    <a:cubicBezTo>
                      <a:pt x="1" y="48"/>
                      <a:pt x="1" y="48"/>
                      <a:pt x="0" y="48"/>
                    </a:cubicBezTo>
                    <a:cubicBezTo>
                      <a:pt x="0" y="51"/>
                      <a:pt x="0" y="51"/>
                      <a:pt x="0" y="51"/>
                    </a:cubicBezTo>
                    <a:cubicBezTo>
                      <a:pt x="16" y="51"/>
                      <a:pt x="16" y="51"/>
                      <a:pt x="16" y="51"/>
                    </a:cubicBezTo>
                    <a:cubicBezTo>
                      <a:pt x="16" y="48"/>
                      <a:pt x="16" y="48"/>
                      <a:pt x="16" y="48"/>
                    </a:cubicBezTo>
                    <a:cubicBezTo>
                      <a:pt x="16" y="48"/>
                      <a:pt x="15" y="48"/>
                      <a:pt x="14" y="48"/>
                    </a:cubicBezTo>
                    <a:cubicBezTo>
                      <a:pt x="12" y="47"/>
                      <a:pt x="11" y="47"/>
                      <a:pt x="11" y="46"/>
                    </a:cubicBezTo>
                    <a:cubicBezTo>
                      <a:pt x="10" y="45"/>
                      <a:pt x="10" y="44"/>
                      <a:pt x="10" y="43"/>
                    </a:cubicBezTo>
                    <a:cubicBezTo>
                      <a:pt x="9" y="41"/>
                      <a:pt x="9" y="39"/>
                      <a:pt x="9" y="36"/>
                    </a:cubicBezTo>
                    <a:cubicBezTo>
                      <a:pt x="10" y="9"/>
                      <a:pt x="10" y="9"/>
                      <a:pt x="10" y="9"/>
                    </a:cubicBezTo>
                    <a:lnTo>
                      <a:pt x="33"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1" name="Freeform 28"/>
              <p:cNvSpPr/>
              <p:nvPr/>
            </p:nvSpPr>
            <p:spPr bwMode="auto">
              <a:xfrm>
                <a:off x="895351" y="1038226"/>
                <a:ext cx="11113" cy="25400"/>
              </a:xfrm>
              <a:custGeom>
                <a:avLst/>
                <a:gdLst>
                  <a:gd name="T0" fmla="*/ 8 w 21"/>
                  <a:gd name="T1" fmla="*/ 49 h 52"/>
                  <a:gd name="T2" fmla="*/ 6 w 21"/>
                  <a:gd name="T3" fmla="*/ 49 h 52"/>
                  <a:gd name="T4" fmla="*/ 3 w 21"/>
                  <a:gd name="T5" fmla="*/ 50 h 52"/>
                  <a:gd name="T6" fmla="*/ 4 w 21"/>
                  <a:gd name="T7" fmla="*/ 52 h 52"/>
                  <a:gd name="T8" fmla="*/ 21 w 21"/>
                  <a:gd name="T9" fmla="*/ 51 h 52"/>
                  <a:gd name="T10" fmla="*/ 21 w 21"/>
                  <a:gd name="T11" fmla="*/ 48 h 52"/>
                  <a:gd name="T12" fmla="*/ 19 w 21"/>
                  <a:gd name="T13" fmla="*/ 48 h 52"/>
                  <a:gd name="T14" fmla="*/ 17 w 21"/>
                  <a:gd name="T15" fmla="*/ 48 h 52"/>
                  <a:gd name="T16" fmla="*/ 16 w 21"/>
                  <a:gd name="T17" fmla="*/ 46 h 52"/>
                  <a:gd name="T18" fmla="*/ 15 w 21"/>
                  <a:gd name="T19" fmla="*/ 44 h 52"/>
                  <a:gd name="T20" fmla="*/ 12 w 21"/>
                  <a:gd name="T21" fmla="*/ 7 h 52"/>
                  <a:gd name="T22" fmla="*/ 12 w 21"/>
                  <a:gd name="T23" fmla="*/ 5 h 52"/>
                  <a:gd name="T24" fmla="*/ 14 w 21"/>
                  <a:gd name="T25" fmla="*/ 4 h 52"/>
                  <a:gd name="T26" fmla="*/ 16 w 21"/>
                  <a:gd name="T27" fmla="*/ 3 h 52"/>
                  <a:gd name="T28" fmla="*/ 18 w 21"/>
                  <a:gd name="T29" fmla="*/ 3 h 52"/>
                  <a:gd name="T30" fmla="*/ 17 w 21"/>
                  <a:gd name="T31" fmla="*/ 0 h 52"/>
                  <a:gd name="T32" fmla="*/ 0 w 21"/>
                  <a:gd name="T33" fmla="*/ 1 h 52"/>
                  <a:gd name="T34" fmla="*/ 0 w 21"/>
                  <a:gd name="T35" fmla="*/ 4 h 52"/>
                  <a:gd name="T36" fmla="*/ 2 w 21"/>
                  <a:gd name="T37" fmla="*/ 4 h 52"/>
                  <a:gd name="T38" fmla="*/ 4 w 21"/>
                  <a:gd name="T39" fmla="*/ 5 h 52"/>
                  <a:gd name="T40" fmla="*/ 6 w 21"/>
                  <a:gd name="T41" fmla="*/ 6 h 52"/>
                  <a:gd name="T42" fmla="*/ 6 w 21"/>
                  <a:gd name="T43" fmla="*/ 8 h 52"/>
                  <a:gd name="T44" fmla="*/ 9 w 21"/>
                  <a:gd name="T45" fmla="*/ 45 h 52"/>
                  <a:gd name="T46" fmla="*/ 9 w 21"/>
                  <a:gd name="T47" fmla="*/ 48 h 52"/>
                  <a:gd name="T48" fmla="*/ 8 w 21"/>
                  <a:gd name="T49"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52">
                    <a:moveTo>
                      <a:pt x="8" y="49"/>
                    </a:moveTo>
                    <a:cubicBezTo>
                      <a:pt x="7" y="49"/>
                      <a:pt x="7" y="49"/>
                      <a:pt x="6" y="49"/>
                    </a:cubicBezTo>
                    <a:cubicBezTo>
                      <a:pt x="5" y="50"/>
                      <a:pt x="4" y="50"/>
                      <a:pt x="3" y="50"/>
                    </a:cubicBezTo>
                    <a:cubicBezTo>
                      <a:pt x="4" y="52"/>
                      <a:pt x="4" y="52"/>
                      <a:pt x="4" y="52"/>
                    </a:cubicBezTo>
                    <a:cubicBezTo>
                      <a:pt x="21" y="51"/>
                      <a:pt x="21" y="51"/>
                      <a:pt x="21" y="51"/>
                    </a:cubicBezTo>
                    <a:cubicBezTo>
                      <a:pt x="21" y="48"/>
                      <a:pt x="21" y="48"/>
                      <a:pt x="21" y="48"/>
                    </a:cubicBezTo>
                    <a:cubicBezTo>
                      <a:pt x="21" y="49"/>
                      <a:pt x="20" y="48"/>
                      <a:pt x="19" y="48"/>
                    </a:cubicBezTo>
                    <a:cubicBezTo>
                      <a:pt x="18" y="48"/>
                      <a:pt x="17" y="48"/>
                      <a:pt x="17" y="48"/>
                    </a:cubicBezTo>
                    <a:cubicBezTo>
                      <a:pt x="16" y="47"/>
                      <a:pt x="16" y="47"/>
                      <a:pt x="16" y="46"/>
                    </a:cubicBezTo>
                    <a:cubicBezTo>
                      <a:pt x="15" y="46"/>
                      <a:pt x="15" y="45"/>
                      <a:pt x="15" y="44"/>
                    </a:cubicBezTo>
                    <a:cubicBezTo>
                      <a:pt x="12" y="7"/>
                      <a:pt x="12" y="7"/>
                      <a:pt x="12" y="7"/>
                    </a:cubicBezTo>
                    <a:cubicBezTo>
                      <a:pt x="12" y="7"/>
                      <a:pt x="12" y="6"/>
                      <a:pt x="12" y="5"/>
                    </a:cubicBezTo>
                    <a:cubicBezTo>
                      <a:pt x="12" y="5"/>
                      <a:pt x="13" y="4"/>
                      <a:pt x="14" y="4"/>
                    </a:cubicBezTo>
                    <a:cubicBezTo>
                      <a:pt x="14" y="3"/>
                      <a:pt x="15" y="3"/>
                      <a:pt x="16" y="3"/>
                    </a:cubicBezTo>
                    <a:cubicBezTo>
                      <a:pt x="16" y="3"/>
                      <a:pt x="17" y="3"/>
                      <a:pt x="18" y="3"/>
                    </a:cubicBezTo>
                    <a:cubicBezTo>
                      <a:pt x="17" y="0"/>
                      <a:pt x="17" y="0"/>
                      <a:pt x="17" y="0"/>
                    </a:cubicBezTo>
                    <a:cubicBezTo>
                      <a:pt x="0" y="1"/>
                      <a:pt x="0" y="1"/>
                      <a:pt x="0" y="1"/>
                    </a:cubicBezTo>
                    <a:cubicBezTo>
                      <a:pt x="0" y="4"/>
                      <a:pt x="0" y="4"/>
                      <a:pt x="0" y="4"/>
                    </a:cubicBezTo>
                    <a:cubicBezTo>
                      <a:pt x="0" y="4"/>
                      <a:pt x="1" y="4"/>
                      <a:pt x="2" y="4"/>
                    </a:cubicBezTo>
                    <a:cubicBezTo>
                      <a:pt x="3" y="4"/>
                      <a:pt x="4" y="5"/>
                      <a:pt x="4" y="5"/>
                    </a:cubicBezTo>
                    <a:cubicBezTo>
                      <a:pt x="5" y="5"/>
                      <a:pt x="5" y="6"/>
                      <a:pt x="6" y="6"/>
                    </a:cubicBezTo>
                    <a:cubicBezTo>
                      <a:pt x="6" y="7"/>
                      <a:pt x="6" y="7"/>
                      <a:pt x="6" y="8"/>
                    </a:cubicBezTo>
                    <a:cubicBezTo>
                      <a:pt x="9" y="45"/>
                      <a:pt x="9" y="45"/>
                      <a:pt x="9" y="45"/>
                    </a:cubicBezTo>
                    <a:cubicBezTo>
                      <a:pt x="9" y="46"/>
                      <a:pt x="9" y="47"/>
                      <a:pt x="9" y="48"/>
                    </a:cubicBezTo>
                    <a:cubicBezTo>
                      <a:pt x="9" y="48"/>
                      <a:pt x="8" y="49"/>
                      <a:pt x="8"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2" name="Freeform 29"/>
              <p:cNvSpPr/>
              <p:nvPr/>
            </p:nvSpPr>
            <p:spPr bwMode="auto">
              <a:xfrm>
                <a:off x="909638" y="1031876"/>
                <a:ext cx="19050" cy="26988"/>
              </a:xfrm>
              <a:custGeom>
                <a:avLst/>
                <a:gdLst>
                  <a:gd name="T0" fmla="*/ 36 w 39"/>
                  <a:gd name="T1" fmla="*/ 5 h 56"/>
                  <a:gd name="T2" fmla="*/ 37 w 39"/>
                  <a:gd name="T3" fmla="*/ 3 h 56"/>
                  <a:gd name="T4" fmla="*/ 39 w 39"/>
                  <a:gd name="T5" fmla="*/ 3 h 56"/>
                  <a:gd name="T6" fmla="*/ 38 w 39"/>
                  <a:gd name="T7" fmla="*/ 0 h 56"/>
                  <a:gd name="T8" fmla="*/ 24 w 39"/>
                  <a:gd name="T9" fmla="*/ 5 h 56"/>
                  <a:gd name="T10" fmla="*/ 25 w 39"/>
                  <a:gd name="T11" fmla="*/ 7 h 56"/>
                  <a:gd name="T12" fmla="*/ 27 w 39"/>
                  <a:gd name="T13" fmla="*/ 7 h 56"/>
                  <a:gd name="T14" fmla="*/ 29 w 39"/>
                  <a:gd name="T15" fmla="*/ 7 h 56"/>
                  <a:gd name="T16" fmla="*/ 30 w 39"/>
                  <a:gd name="T17" fmla="*/ 7 h 56"/>
                  <a:gd name="T18" fmla="*/ 31 w 39"/>
                  <a:gd name="T19" fmla="*/ 8 h 56"/>
                  <a:gd name="T20" fmla="*/ 32 w 39"/>
                  <a:gd name="T21" fmla="*/ 10 h 56"/>
                  <a:gd name="T22" fmla="*/ 32 w 39"/>
                  <a:gd name="T23" fmla="*/ 15 h 56"/>
                  <a:gd name="T24" fmla="*/ 32 w 39"/>
                  <a:gd name="T25" fmla="*/ 28 h 56"/>
                  <a:gd name="T26" fmla="*/ 33 w 39"/>
                  <a:gd name="T27" fmla="*/ 44 h 56"/>
                  <a:gd name="T28" fmla="*/ 19 w 39"/>
                  <a:gd name="T29" fmla="*/ 25 h 56"/>
                  <a:gd name="T30" fmla="*/ 13 w 39"/>
                  <a:gd name="T31" fmla="*/ 15 h 56"/>
                  <a:gd name="T32" fmla="*/ 12 w 39"/>
                  <a:gd name="T33" fmla="*/ 14 h 56"/>
                  <a:gd name="T34" fmla="*/ 12 w 39"/>
                  <a:gd name="T35" fmla="*/ 13 h 56"/>
                  <a:gd name="T36" fmla="*/ 13 w 39"/>
                  <a:gd name="T37" fmla="*/ 12 h 56"/>
                  <a:gd name="T38" fmla="*/ 16 w 39"/>
                  <a:gd name="T39" fmla="*/ 10 h 56"/>
                  <a:gd name="T40" fmla="*/ 15 w 39"/>
                  <a:gd name="T41" fmla="*/ 8 h 56"/>
                  <a:gd name="T42" fmla="*/ 0 w 39"/>
                  <a:gd name="T43" fmla="*/ 13 h 56"/>
                  <a:gd name="T44" fmla="*/ 0 w 39"/>
                  <a:gd name="T45" fmla="*/ 15 h 56"/>
                  <a:gd name="T46" fmla="*/ 2 w 39"/>
                  <a:gd name="T47" fmla="*/ 15 h 56"/>
                  <a:gd name="T48" fmla="*/ 4 w 39"/>
                  <a:gd name="T49" fmla="*/ 15 h 56"/>
                  <a:gd name="T50" fmla="*/ 6 w 39"/>
                  <a:gd name="T51" fmla="*/ 16 h 56"/>
                  <a:gd name="T52" fmla="*/ 7 w 39"/>
                  <a:gd name="T53" fmla="*/ 18 h 56"/>
                  <a:gd name="T54" fmla="*/ 18 w 39"/>
                  <a:gd name="T55" fmla="*/ 33 h 56"/>
                  <a:gd name="T56" fmla="*/ 33 w 39"/>
                  <a:gd name="T57" fmla="*/ 56 h 56"/>
                  <a:gd name="T58" fmla="*/ 35 w 39"/>
                  <a:gd name="T59" fmla="*/ 55 h 56"/>
                  <a:gd name="T60" fmla="*/ 35 w 39"/>
                  <a:gd name="T61" fmla="*/ 29 h 56"/>
                  <a:gd name="T62" fmla="*/ 35 w 39"/>
                  <a:gd name="T63" fmla="*/ 10 h 56"/>
                  <a:gd name="T64" fmla="*/ 35 w 39"/>
                  <a:gd name="T65" fmla="*/ 7 h 56"/>
                  <a:gd name="T66" fmla="*/ 36 w 39"/>
                  <a:gd name="T67" fmla="*/ 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56">
                    <a:moveTo>
                      <a:pt x="36" y="5"/>
                    </a:moveTo>
                    <a:cubicBezTo>
                      <a:pt x="36" y="4"/>
                      <a:pt x="37" y="4"/>
                      <a:pt x="37" y="3"/>
                    </a:cubicBezTo>
                    <a:cubicBezTo>
                      <a:pt x="38" y="3"/>
                      <a:pt x="38" y="3"/>
                      <a:pt x="39" y="3"/>
                    </a:cubicBezTo>
                    <a:cubicBezTo>
                      <a:pt x="38" y="0"/>
                      <a:pt x="38" y="0"/>
                      <a:pt x="38" y="0"/>
                    </a:cubicBezTo>
                    <a:cubicBezTo>
                      <a:pt x="24" y="5"/>
                      <a:pt x="24" y="5"/>
                      <a:pt x="24" y="5"/>
                    </a:cubicBezTo>
                    <a:cubicBezTo>
                      <a:pt x="25" y="7"/>
                      <a:pt x="25" y="7"/>
                      <a:pt x="25" y="7"/>
                    </a:cubicBezTo>
                    <a:cubicBezTo>
                      <a:pt x="25" y="7"/>
                      <a:pt x="26" y="7"/>
                      <a:pt x="27" y="7"/>
                    </a:cubicBezTo>
                    <a:cubicBezTo>
                      <a:pt x="27" y="7"/>
                      <a:pt x="28" y="7"/>
                      <a:pt x="29" y="7"/>
                    </a:cubicBezTo>
                    <a:cubicBezTo>
                      <a:pt x="29" y="7"/>
                      <a:pt x="30" y="7"/>
                      <a:pt x="30" y="7"/>
                    </a:cubicBezTo>
                    <a:cubicBezTo>
                      <a:pt x="31" y="7"/>
                      <a:pt x="31" y="8"/>
                      <a:pt x="31" y="8"/>
                    </a:cubicBezTo>
                    <a:cubicBezTo>
                      <a:pt x="31" y="9"/>
                      <a:pt x="32" y="9"/>
                      <a:pt x="32" y="10"/>
                    </a:cubicBezTo>
                    <a:cubicBezTo>
                      <a:pt x="32" y="11"/>
                      <a:pt x="32" y="13"/>
                      <a:pt x="32" y="15"/>
                    </a:cubicBezTo>
                    <a:cubicBezTo>
                      <a:pt x="32" y="17"/>
                      <a:pt x="32" y="22"/>
                      <a:pt x="32" y="28"/>
                    </a:cubicBezTo>
                    <a:cubicBezTo>
                      <a:pt x="33" y="34"/>
                      <a:pt x="33" y="40"/>
                      <a:pt x="33" y="44"/>
                    </a:cubicBezTo>
                    <a:cubicBezTo>
                      <a:pt x="27" y="36"/>
                      <a:pt x="23" y="29"/>
                      <a:pt x="19" y="25"/>
                    </a:cubicBezTo>
                    <a:cubicBezTo>
                      <a:pt x="16" y="20"/>
                      <a:pt x="14" y="17"/>
                      <a:pt x="13" y="15"/>
                    </a:cubicBezTo>
                    <a:cubicBezTo>
                      <a:pt x="13" y="15"/>
                      <a:pt x="12" y="15"/>
                      <a:pt x="12" y="14"/>
                    </a:cubicBezTo>
                    <a:cubicBezTo>
                      <a:pt x="12" y="14"/>
                      <a:pt x="12" y="14"/>
                      <a:pt x="12" y="13"/>
                    </a:cubicBezTo>
                    <a:cubicBezTo>
                      <a:pt x="12" y="13"/>
                      <a:pt x="12" y="12"/>
                      <a:pt x="13" y="12"/>
                    </a:cubicBezTo>
                    <a:cubicBezTo>
                      <a:pt x="14" y="11"/>
                      <a:pt x="15" y="10"/>
                      <a:pt x="16" y="10"/>
                    </a:cubicBezTo>
                    <a:cubicBezTo>
                      <a:pt x="15" y="8"/>
                      <a:pt x="15" y="8"/>
                      <a:pt x="15" y="8"/>
                    </a:cubicBezTo>
                    <a:cubicBezTo>
                      <a:pt x="0" y="13"/>
                      <a:pt x="0" y="13"/>
                      <a:pt x="0" y="13"/>
                    </a:cubicBezTo>
                    <a:cubicBezTo>
                      <a:pt x="0" y="15"/>
                      <a:pt x="0" y="15"/>
                      <a:pt x="0" y="15"/>
                    </a:cubicBezTo>
                    <a:cubicBezTo>
                      <a:pt x="1" y="15"/>
                      <a:pt x="1" y="15"/>
                      <a:pt x="2" y="15"/>
                    </a:cubicBezTo>
                    <a:cubicBezTo>
                      <a:pt x="3" y="15"/>
                      <a:pt x="3" y="15"/>
                      <a:pt x="4" y="15"/>
                    </a:cubicBezTo>
                    <a:cubicBezTo>
                      <a:pt x="5" y="16"/>
                      <a:pt x="5" y="16"/>
                      <a:pt x="6" y="16"/>
                    </a:cubicBezTo>
                    <a:cubicBezTo>
                      <a:pt x="6" y="17"/>
                      <a:pt x="7" y="17"/>
                      <a:pt x="7" y="18"/>
                    </a:cubicBezTo>
                    <a:cubicBezTo>
                      <a:pt x="9" y="20"/>
                      <a:pt x="13" y="26"/>
                      <a:pt x="18" y="33"/>
                    </a:cubicBezTo>
                    <a:cubicBezTo>
                      <a:pt x="23" y="40"/>
                      <a:pt x="28" y="48"/>
                      <a:pt x="33" y="56"/>
                    </a:cubicBezTo>
                    <a:cubicBezTo>
                      <a:pt x="35" y="55"/>
                      <a:pt x="35" y="55"/>
                      <a:pt x="35" y="55"/>
                    </a:cubicBezTo>
                    <a:cubicBezTo>
                      <a:pt x="35" y="46"/>
                      <a:pt x="35" y="37"/>
                      <a:pt x="35" y="29"/>
                    </a:cubicBezTo>
                    <a:cubicBezTo>
                      <a:pt x="35" y="21"/>
                      <a:pt x="35" y="14"/>
                      <a:pt x="35" y="10"/>
                    </a:cubicBezTo>
                    <a:cubicBezTo>
                      <a:pt x="35" y="9"/>
                      <a:pt x="35" y="8"/>
                      <a:pt x="35" y="7"/>
                    </a:cubicBezTo>
                    <a:cubicBezTo>
                      <a:pt x="35" y="6"/>
                      <a:pt x="35" y="6"/>
                      <a:pt x="3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3" name="Freeform 30"/>
              <p:cNvSpPr/>
              <p:nvPr/>
            </p:nvSpPr>
            <p:spPr bwMode="auto">
              <a:xfrm>
                <a:off x="933451" y="1023938"/>
                <a:ext cx="25400" cy="28575"/>
              </a:xfrm>
              <a:custGeom>
                <a:avLst/>
                <a:gdLst>
                  <a:gd name="T0" fmla="*/ 24 w 52"/>
                  <a:gd name="T1" fmla="*/ 56 h 60"/>
                  <a:gd name="T2" fmla="*/ 22 w 52"/>
                  <a:gd name="T3" fmla="*/ 57 h 60"/>
                  <a:gd name="T4" fmla="*/ 23 w 52"/>
                  <a:gd name="T5" fmla="*/ 60 h 60"/>
                  <a:gd name="T6" fmla="*/ 52 w 52"/>
                  <a:gd name="T7" fmla="*/ 45 h 60"/>
                  <a:gd name="T8" fmla="*/ 46 w 52"/>
                  <a:gd name="T9" fmla="*/ 31 h 60"/>
                  <a:gd name="T10" fmla="*/ 44 w 52"/>
                  <a:gd name="T11" fmla="*/ 32 h 60"/>
                  <a:gd name="T12" fmla="*/ 45 w 52"/>
                  <a:gd name="T13" fmla="*/ 37 h 60"/>
                  <a:gd name="T14" fmla="*/ 45 w 52"/>
                  <a:gd name="T15" fmla="*/ 43 h 60"/>
                  <a:gd name="T16" fmla="*/ 44 w 52"/>
                  <a:gd name="T17" fmla="*/ 45 h 60"/>
                  <a:gd name="T18" fmla="*/ 42 w 52"/>
                  <a:gd name="T19" fmla="*/ 46 h 60"/>
                  <a:gd name="T20" fmla="*/ 40 w 52"/>
                  <a:gd name="T21" fmla="*/ 48 h 60"/>
                  <a:gd name="T22" fmla="*/ 38 w 52"/>
                  <a:gd name="T23" fmla="*/ 49 h 60"/>
                  <a:gd name="T24" fmla="*/ 35 w 52"/>
                  <a:gd name="T25" fmla="*/ 50 h 60"/>
                  <a:gd name="T26" fmla="*/ 33 w 52"/>
                  <a:gd name="T27" fmla="*/ 50 h 60"/>
                  <a:gd name="T28" fmla="*/ 31 w 52"/>
                  <a:gd name="T29" fmla="*/ 49 h 60"/>
                  <a:gd name="T30" fmla="*/ 29 w 52"/>
                  <a:gd name="T31" fmla="*/ 46 h 60"/>
                  <a:gd name="T32" fmla="*/ 22 w 52"/>
                  <a:gd name="T33" fmla="*/ 32 h 60"/>
                  <a:gd name="T34" fmla="*/ 26 w 52"/>
                  <a:gd name="T35" fmla="*/ 30 h 60"/>
                  <a:gd name="T36" fmla="*/ 29 w 52"/>
                  <a:gd name="T37" fmla="*/ 29 h 60"/>
                  <a:gd name="T38" fmla="*/ 31 w 52"/>
                  <a:gd name="T39" fmla="*/ 30 h 60"/>
                  <a:gd name="T40" fmla="*/ 33 w 52"/>
                  <a:gd name="T41" fmla="*/ 32 h 60"/>
                  <a:gd name="T42" fmla="*/ 36 w 52"/>
                  <a:gd name="T43" fmla="*/ 35 h 60"/>
                  <a:gd name="T44" fmla="*/ 38 w 52"/>
                  <a:gd name="T45" fmla="*/ 34 h 60"/>
                  <a:gd name="T46" fmla="*/ 29 w 52"/>
                  <a:gd name="T47" fmla="*/ 16 h 60"/>
                  <a:gd name="T48" fmla="*/ 27 w 52"/>
                  <a:gd name="T49" fmla="*/ 17 h 60"/>
                  <a:gd name="T50" fmla="*/ 28 w 52"/>
                  <a:gd name="T51" fmla="*/ 20 h 60"/>
                  <a:gd name="T52" fmla="*/ 28 w 52"/>
                  <a:gd name="T53" fmla="*/ 23 h 60"/>
                  <a:gd name="T54" fmla="*/ 27 w 52"/>
                  <a:gd name="T55" fmla="*/ 25 h 60"/>
                  <a:gd name="T56" fmla="*/ 25 w 52"/>
                  <a:gd name="T57" fmla="*/ 27 h 60"/>
                  <a:gd name="T58" fmla="*/ 21 w 52"/>
                  <a:gd name="T59" fmla="*/ 29 h 60"/>
                  <a:gd name="T60" fmla="*/ 11 w 52"/>
                  <a:gd name="T61" fmla="*/ 11 h 60"/>
                  <a:gd name="T62" fmla="*/ 17 w 52"/>
                  <a:gd name="T63" fmla="*/ 8 h 60"/>
                  <a:gd name="T64" fmla="*/ 19 w 52"/>
                  <a:gd name="T65" fmla="*/ 7 h 60"/>
                  <a:gd name="T66" fmla="*/ 21 w 52"/>
                  <a:gd name="T67" fmla="*/ 6 h 60"/>
                  <a:gd name="T68" fmla="*/ 26 w 52"/>
                  <a:gd name="T69" fmla="*/ 8 h 60"/>
                  <a:gd name="T70" fmla="*/ 31 w 52"/>
                  <a:gd name="T71" fmla="*/ 12 h 60"/>
                  <a:gd name="T72" fmla="*/ 33 w 52"/>
                  <a:gd name="T73" fmla="*/ 11 h 60"/>
                  <a:gd name="T74" fmla="*/ 27 w 52"/>
                  <a:gd name="T75" fmla="*/ 0 h 60"/>
                  <a:gd name="T76" fmla="*/ 0 w 52"/>
                  <a:gd name="T77" fmla="*/ 14 h 60"/>
                  <a:gd name="T78" fmla="*/ 1 w 52"/>
                  <a:gd name="T79" fmla="*/ 16 h 60"/>
                  <a:gd name="T80" fmla="*/ 3 w 52"/>
                  <a:gd name="T81" fmla="*/ 16 h 60"/>
                  <a:gd name="T82" fmla="*/ 5 w 52"/>
                  <a:gd name="T83" fmla="*/ 15 h 60"/>
                  <a:gd name="T84" fmla="*/ 7 w 52"/>
                  <a:gd name="T85" fmla="*/ 16 h 60"/>
                  <a:gd name="T86" fmla="*/ 8 w 52"/>
                  <a:gd name="T87" fmla="*/ 18 h 60"/>
                  <a:gd name="T88" fmla="*/ 25 w 52"/>
                  <a:gd name="T89" fmla="*/ 51 h 60"/>
                  <a:gd name="T90" fmla="*/ 25 w 52"/>
                  <a:gd name="T91" fmla="*/ 53 h 60"/>
                  <a:gd name="T92" fmla="*/ 25 w 52"/>
                  <a:gd name="T93" fmla="*/ 55 h 60"/>
                  <a:gd name="T94" fmla="*/ 24 w 52"/>
                  <a:gd name="T95"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2" h="60">
                    <a:moveTo>
                      <a:pt x="24" y="56"/>
                    </a:moveTo>
                    <a:cubicBezTo>
                      <a:pt x="23" y="57"/>
                      <a:pt x="22" y="57"/>
                      <a:pt x="22" y="57"/>
                    </a:cubicBezTo>
                    <a:cubicBezTo>
                      <a:pt x="23" y="60"/>
                      <a:pt x="23" y="60"/>
                      <a:pt x="23" y="60"/>
                    </a:cubicBezTo>
                    <a:cubicBezTo>
                      <a:pt x="52" y="45"/>
                      <a:pt x="52" y="45"/>
                      <a:pt x="52" y="45"/>
                    </a:cubicBezTo>
                    <a:cubicBezTo>
                      <a:pt x="46" y="31"/>
                      <a:pt x="46" y="31"/>
                      <a:pt x="46" y="31"/>
                    </a:cubicBezTo>
                    <a:cubicBezTo>
                      <a:pt x="44" y="32"/>
                      <a:pt x="44" y="32"/>
                      <a:pt x="44" y="32"/>
                    </a:cubicBezTo>
                    <a:cubicBezTo>
                      <a:pt x="45" y="33"/>
                      <a:pt x="45" y="35"/>
                      <a:pt x="45" y="37"/>
                    </a:cubicBezTo>
                    <a:cubicBezTo>
                      <a:pt x="45" y="40"/>
                      <a:pt x="45" y="42"/>
                      <a:pt x="45" y="43"/>
                    </a:cubicBezTo>
                    <a:cubicBezTo>
                      <a:pt x="45" y="44"/>
                      <a:pt x="45" y="44"/>
                      <a:pt x="44" y="45"/>
                    </a:cubicBezTo>
                    <a:cubicBezTo>
                      <a:pt x="43" y="45"/>
                      <a:pt x="43" y="46"/>
                      <a:pt x="42" y="46"/>
                    </a:cubicBezTo>
                    <a:cubicBezTo>
                      <a:pt x="42" y="47"/>
                      <a:pt x="41" y="47"/>
                      <a:pt x="40" y="48"/>
                    </a:cubicBezTo>
                    <a:cubicBezTo>
                      <a:pt x="39" y="48"/>
                      <a:pt x="39" y="48"/>
                      <a:pt x="38" y="49"/>
                    </a:cubicBezTo>
                    <a:cubicBezTo>
                      <a:pt x="37" y="49"/>
                      <a:pt x="36" y="50"/>
                      <a:pt x="35" y="50"/>
                    </a:cubicBezTo>
                    <a:cubicBezTo>
                      <a:pt x="34" y="50"/>
                      <a:pt x="33" y="50"/>
                      <a:pt x="33" y="50"/>
                    </a:cubicBezTo>
                    <a:cubicBezTo>
                      <a:pt x="32" y="50"/>
                      <a:pt x="31" y="49"/>
                      <a:pt x="31" y="49"/>
                    </a:cubicBezTo>
                    <a:cubicBezTo>
                      <a:pt x="30" y="48"/>
                      <a:pt x="30" y="47"/>
                      <a:pt x="29" y="46"/>
                    </a:cubicBezTo>
                    <a:cubicBezTo>
                      <a:pt x="22" y="32"/>
                      <a:pt x="22" y="32"/>
                      <a:pt x="22" y="32"/>
                    </a:cubicBezTo>
                    <a:cubicBezTo>
                      <a:pt x="26" y="30"/>
                      <a:pt x="26" y="30"/>
                      <a:pt x="26" y="30"/>
                    </a:cubicBezTo>
                    <a:cubicBezTo>
                      <a:pt x="27" y="29"/>
                      <a:pt x="28" y="29"/>
                      <a:pt x="29" y="29"/>
                    </a:cubicBezTo>
                    <a:cubicBezTo>
                      <a:pt x="30" y="29"/>
                      <a:pt x="30" y="29"/>
                      <a:pt x="31" y="30"/>
                    </a:cubicBezTo>
                    <a:cubicBezTo>
                      <a:pt x="32" y="30"/>
                      <a:pt x="33" y="31"/>
                      <a:pt x="33" y="32"/>
                    </a:cubicBezTo>
                    <a:cubicBezTo>
                      <a:pt x="34" y="33"/>
                      <a:pt x="35" y="34"/>
                      <a:pt x="36" y="35"/>
                    </a:cubicBezTo>
                    <a:cubicBezTo>
                      <a:pt x="38" y="34"/>
                      <a:pt x="38" y="34"/>
                      <a:pt x="38" y="34"/>
                    </a:cubicBezTo>
                    <a:cubicBezTo>
                      <a:pt x="29" y="16"/>
                      <a:pt x="29" y="16"/>
                      <a:pt x="29" y="16"/>
                    </a:cubicBezTo>
                    <a:cubicBezTo>
                      <a:pt x="27" y="17"/>
                      <a:pt x="27" y="17"/>
                      <a:pt x="27" y="17"/>
                    </a:cubicBezTo>
                    <a:cubicBezTo>
                      <a:pt x="27" y="18"/>
                      <a:pt x="27" y="19"/>
                      <a:pt x="28" y="20"/>
                    </a:cubicBezTo>
                    <a:cubicBezTo>
                      <a:pt x="28" y="21"/>
                      <a:pt x="28" y="22"/>
                      <a:pt x="28" y="23"/>
                    </a:cubicBezTo>
                    <a:cubicBezTo>
                      <a:pt x="28" y="24"/>
                      <a:pt x="28" y="25"/>
                      <a:pt x="27" y="25"/>
                    </a:cubicBezTo>
                    <a:cubicBezTo>
                      <a:pt x="27" y="26"/>
                      <a:pt x="26" y="27"/>
                      <a:pt x="25" y="27"/>
                    </a:cubicBezTo>
                    <a:cubicBezTo>
                      <a:pt x="21" y="29"/>
                      <a:pt x="21" y="29"/>
                      <a:pt x="21" y="29"/>
                    </a:cubicBezTo>
                    <a:cubicBezTo>
                      <a:pt x="11" y="11"/>
                      <a:pt x="11" y="11"/>
                      <a:pt x="11" y="11"/>
                    </a:cubicBezTo>
                    <a:cubicBezTo>
                      <a:pt x="17" y="8"/>
                      <a:pt x="17" y="8"/>
                      <a:pt x="17" y="8"/>
                    </a:cubicBezTo>
                    <a:cubicBezTo>
                      <a:pt x="18" y="8"/>
                      <a:pt x="19" y="7"/>
                      <a:pt x="19" y="7"/>
                    </a:cubicBezTo>
                    <a:cubicBezTo>
                      <a:pt x="20" y="7"/>
                      <a:pt x="21" y="7"/>
                      <a:pt x="21" y="6"/>
                    </a:cubicBezTo>
                    <a:cubicBezTo>
                      <a:pt x="23" y="6"/>
                      <a:pt x="24" y="7"/>
                      <a:pt x="26" y="8"/>
                    </a:cubicBezTo>
                    <a:cubicBezTo>
                      <a:pt x="28" y="9"/>
                      <a:pt x="30" y="11"/>
                      <a:pt x="31" y="12"/>
                    </a:cubicBezTo>
                    <a:cubicBezTo>
                      <a:pt x="33" y="11"/>
                      <a:pt x="33" y="11"/>
                      <a:pt x="33" y="11"/>
                    </a:cubicBezTo>
                    <a:cubicBezTo>
                      <a:pt x="27" y="0"/>
                      <a:pt x="27" y="0"/>
                      <a:pt x="27" y="0"/>
                    </a:cubicBezTo>
                    <a:cubicBezTo>
                      <a:pt x="0" y="14"/>
                      <a:pt x="0" y="14"/>
                      <a:pt x="0" y="14"/>
                    </a:cubicBezTo>
                    <a:cubicBezTo>
                      <a:pt x="1" y="16"/>
                      <a:pt x="1" y="16"/>
                      <a:pt x="1" y="16"/>
                    </a:cubicBezTo>
                    <a:cubicBezTo>
                      <a:pt x="1" y="16"/>
                      <a:pt x="2" y="16"/>
                      <a:pt x="3" y="16"/>
                    </a:cubicBezTo>
                    <a:cubicBezTo>
                      <a:pt x="4" y="15"/>
                      <a:pt x="5" y="15"/>
                      <a:pt x="5" y="15"/>
                    </a:cubicBezTo>
                    <a:cubicBezTo>
                      <a:pt x="6" y="15"/>
                      <a:pt x="7" y="16"/>
                      <a:pt x="7" y="16"/>
                    </a:cubicBezTo>
                    <a:cubicBezTo>
                      <a:pt x="7" y="17"/>
                      <a:pt x="8" y="17"/>
                      <a:pt x="8" y="18"/>
                    </a:cubicBezTo>
                    <a:cubicBezTo>
                      <a:pt x="25" y="51"/>
                      <a:pt x="25" y="51"/>
                      <a:pt x="25" y="51"/>
                    </a:cubicBezTo>
                    <a:cubicBezTo>
                      <a:pt x="25" y="52"/>
                      <a:pt x="25" y="52"/>
                      <a:pt x="25" y="53"/>
                    </a:cubicBezTo>
                    <a:cubicBezTo>
                      <a:pt x="26" y="54"/>
                      <a:pt x="25" y="54"/>
                      <a:pt x="25" y="55"/>
                    </a:cubicBezTo>
                    <a:cubicBezTo>
                      <a:pt x="25" y="55"/>
                      <a:pt x="24" y="55"/>
                      <a:pt x="2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4" name="Freeform 31"/>
              <p:cNvSpPr>
                <a:spLocks noEditPoints="1"/>
              </p:cNvSpPr>
              <p:nvPr/>
            </p:nvSpPr>
            <p:spPr bwMode="auto">
              <a:xfrm>
                <a:off x="954088" y="1014413"/>
                <a:ext cx="30163" cy="25400"/>
              </a:xfrm>
              <a:custGeom>
                <a:avLst/>
                <a:gdLst>
                  <a:gd name="T0" fmla="*/ 41 w 62"/>
                  <a:gd name="T1" fmla="*/ 32 h 55"/>
                  <a:gd name="T2" fmla="*/ 53 w 62"/>
                  <a:gd name="T3" fmla="*/ 38 h 55"/>
                  <a:gd name="T4" fmla="*/ 62 w 62"/>
                  <a:gd name="T5" fmla="*/ 32 h 55"/>
                  <a:gd name="T6" fmla="*/ 60 w 62"/>
                  <a:gd name="T7" fmla="*/ 30 h 55"/>
                  <a:gd name="T8" fmla="*/ 59 w 62"/>
                  <a:gd name="T9" fmla="*/ 30 h 55"/>
                  <a:gd name="T10" fmla="*/ 57 w 62"/>
                  <a:gd name="T11" fmla="*/ 31 h 55"/>
                  <a:gd name="T12" fmla="*/ 54 w 62"/>
                  <a:gd name="T13" fmla="*/ 31 h 55"/>
                  <a:gd name="T14" fmla="*/ 51 w 62"/>
                  <a:gd name="T15" fmla="*/ 30 h 55"/>
                  <a:gd name="T16" fmla="*/ 42 w 62"/>
                  <a:gd name="T17" fmla="*/ 26 h 55"/>
                  <a:gd name="T18" fmla="*/ 33 w 62"/>
                  <a:gd name="T19" fmla="*/ 22 h 55"/>
                  <a:gd name="T20" fmla="*/ 35 w 62"/>
                  <a:gd name="T21" fmla="*/ 18 h 55"/>
                  <a:gd name="T22" fmla="*/ 36 w 62"/>
                  <a:gd name="T23" fmla="*/ 14 h 55"/>
                  <a:gd name="T24" fmla="*/ 35 w 62"/>
                  <a:gd name="T25" fmla="*/ 10 h 55"/>
                  <a:gd name="T26" fmla="*/ 32 w 62"/>
                  <a:gd name="T27" fmla="*/ 5 h 55"/>
                  <a:gd name="T28" fmla="*/ 28 w 62"/>
                  <a:gd name="T29" fmla="*/ 1 h 55"/>
                  <a:gd name="T30" fmla="*/ 24 w 62"/>
                  <a:gd name="T31" fmla="*/ 0 h 55"/>
                  <a:gd name="T32" fmla="*/ 19 w 62"/>
                  <a:gd name="T33" fmla="*/ 0 h 55"/>
                  <a:gd name="T34" fmla="*/ 15 w 62"/>
                  <a:gd name="T35" fmla="*/ 3 h 55"/>
                  <a:gd name="T36" fmla="*/ 0 w 62"/>
                  <a:gd name="T37" fmla="*/ 13 h 55"/>
                  <a:gd name="T38" fmla="*/ 2 w 62"/>
                  <a:gd name="T39" fmla="*/ 16 h 55"/>
                  <a:gd name="T40" fmla="*/ 4 w 62"/>
                  <a:gd name="T41" fmla="*/ 15 h 55"/>
                  <a:gd name="T42" fmla="*/ 6 w 62"/>
                  <a:gd name="T43" fmla="*/ 14 h 55"/>
                  <a:gd name="T44" fmla="*/ 7 w 62"/>
                  <a:gd name="T45" fmla="*/ 14 h 55"/>
                  <a:gd name="T46" fmla="*/ 9 w 62"/>
                  <a:gd name="T47" fmla="*/ 16 h 55"/>
                  <a:gd name="T48" fmla="*/ 31 w 62"/>
                  <a:gd name="T49" fmla="*/ 46 h 55"/>
                  <a:gd name="T50" fmla="*/ 32 w 62"/>
                  <a:gd name="T51" fmla="*/ 48 h 55"/>
                  <a:gd name="T52" fmla="*/ 32 w 62"/>
                  <a:gd name="T53" fmla="*/ 50 h 55"/>
                  <a:gd name="T54" fmla="*/ 31 w 62"/>
                  <a:gd name="T55" fmla="*/ 51 h 55"/>
                  <a:gd name="T56" fmla="*/ 29 w 62"/>
                  <a:gd name="T57" fmla="*/ 53 h 55"/>
                  <a:gd name="T58" fmla="*/ 31 w 62"/>
                  <a:gd name="T59" fmla="*/ 55 h 55"/>
                  <a:gd name="T60" fmla="*/ 44 w 62"/>
                  <a:gd name="T61" fmla="*/ 45 h 55"/>
                  <a:gd name="T62" fmla="*/ 43 w 62"/>
                  <a:gd name="T63" fmla="*/ 43 h 55"/>
                  <a:gd name="T64" fmla="*/ 41 w 62"/>
                  <a:gd name="T65" fmla="*/ 44 h 55"/>
                  <a:gd name="T66" fmla="*/ 39 w 62"/>
                  <a:gd name="T67" fmla="*/ 44 h 55"/>
                  <a:gd name="T68" fmla="*/ 37 w 62"/>
                  <a:gd name="T69" fmla="*/ 44 h 55"/>
                  <a:gd name="T70" fmla="*/ 36 w 62"/>
                  <a:gd name="T71" fmla="*/ 42 h 55"/>
                  <a:gd name="T72" fmla="*/ 26 w 62"/>
                  <a:gd name="T73" fmla="*/ 29 h 55"/>
                  <a:gd name="T74" fmla="*/ 29 w 62"/>
                  <a:gd name="T75" fmla="*/ 27 h 55"/>
                  <a:gd name="T76" fmla="*/ 41 w 62"/>
                  <a:gd name="T77" fmla="*/ 32 h 55"/>
                  <a:gd name="T78" fmla="*/ 27 w 62"/>
                  <a:gd name="T79" fmla="*/ 25 h 55"/>
                  <a:gd name="T80" fmla="*/ 24 w 62"/>
                  <a:gd name="T81" fmla="*/ 27 h 55"/>
                  <a:gd name="T82" fmla="*/ 11 w 62"/>
                  <a:gd name="T83" fmla="*/ 9 h 55"/>
                  <a:gd name="T84" fmla="*/ 15 w 62"/>
                  <a:gd name="T85" fmla="*/ 6 h 55"/>
                  <a:gd name="T86" fmla="*/ 21 w 62"/>
                  <a:gd name="T87" fmla="*/ 5 h 55"/>
                  <a:gd name="T88" fmla="*/ 27 w 62"/>
                  <a:gd name="T89" fmla="*/ 10 h 55"/>
                  <a:gd name="T90" fmla="*/ 31 w 62"/>
                  <a:gd name="T91" fmla="*/ 18 h 55"/>
                  <a:gd name="T92" fmla="*/ 27 w 62"/>
                  <a:gd name="T93" fmla="*/ 2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 h="55">
                    <a:moveTo>
                      <a:pt x="41" y="32"/>
                    </a:moveTo>
                    <a:cubicBezTo>
                      <a:pt x="44" y="33"/>
                      <a:pt x="49" y="36"/>
                      <a:pt x="53" y="38"/>
                    </a:cubicBezTo>
                    <a:cubicBezTo>
                      <a:pt x="62" y="32"/>
                      <a:pt x="62" y="32"/>
                      <a:pt x="62" y="32"/>
                    </a:cubicBezTo>
                    <a:cubicBezTo>
                      <a:pt x="60" y="30"/>
                      <a:pt x="60" y="30"/>
                      <a:pt x="60" y="30"/>
                    </a:cubicBezTo>
                    <a:cubicBezTo>
                      <a:pt x="60" y="30"/>
                      <a:pt x="59" y="30"/>
                      <a:pt x="59" y="30"/>
                    </a:cubicBezTo>
                    <a:cubicBezTo>
                      <a:pt x="58" y="31"/>
                      <a:pt x="57" y="31"/>
                      <a:pt x="57" y="31"/>
                    </a:cubicBezTo>
                    <a:cubicBezTo>
                      <a:pt x="56" y="31"/>
                      <a:pt x="55" y="31"/>
                      <a:pt x="54" y="31"/>
                    </a:cubicBezTo>
                    <a:cubicBezTo>
                      <a:pt x="53" y="31"/>
                      <a:pt x="52" y="30"/>
                      <a:pt x="51" y="30"/>
                    </a:cubicBezTo>
                    <a:cubicBezTo>
                      <a:pt x="47" y="28"/>
                      <a:pt x="44" y="27"/>
                      <a:pt x="42" y="26"/>
                    </a:cubicBezTo>
                    <a:cubicBezTo>
                      <a:pt x="39" y="25"/>
                      <a:pt x="36" y="23"/>
                      <a:pt x="33" y="22"/>
                    </a:cubicBezTo>
                    <a:cubicBezTo>
                      <a:pt x="34" y="20"/>
                      <a:pt x="34" y="19"/>
                      <a:pt x="35" y="18"/>
                    </a:cubicBezTo>
                    <a:cubicBezTo>
                      <a:pt x="35" y="17"/>
                      <a:pt x="36" y="15"/>
                      <a:pt x="36" y="14"/>
                    </a:cubicBezTo>
                    <a:cubicBezTo>
                      <a:pt x="36" y="13"/>
                      <a:pt x="36" y="11"/>
                      <a:pt x="35" y="10"/>
                    </a:cubicBezTo>
                    <a:cubicBezTo>
                      <a:pt x="34" y="8"/>
                      <a:pt x="34" y="7"/>
                      <a:pt x="32" y="5"/>
                    </a:cubicBezTo>
                    <a:cubicBezTo>
                      <a:pt x="31" y="3"/>
                      <a:pt x="30" y="2"/>
                      <a:pt x="28" y="1"/>
                    </a:cubicBezTo>
                    <a:cubicBezTo>
                      <a:pt x="27" y="0"/>
                      <a:pt x="25" y="0"/>
                      <a:pt x="24" y="0"/>
                    </a:cubicBezTo>
                    <a:cubicBezTo>
                      <a:pt x="22" y="0"/>
                      <a:pt x="21" y="0"/>
                      <a:pt x="19" y="0"/>
                    </a:cubicBezTo>
                    <a:cubicBezTo>
                      <a:pt x="18" y="1"/>
                      <a:pt x="16" y="2"/>
                      <a:pt x="15" y="3"/>
                    </a:cubicBezTo>
                    <a:cubicBezTo>
                      <a:pt x="0" y="13"/>
                      <a:pt x="0" y="13"/>
                      <a:pt x="0" y="13"/>
                    </a:cubicBezTo>
                    <a:cubicBezTo>
                      <a:pt x="2" y="16"/>
                      <a:pt x="2" y="16"/>
                      <a:pt x="2" y="16"/>
                    </a:cubicBezTo>
                    <a:cubicBezTo>
                      <a:pt x="2" y="15"/>
                      <a:pt x="3" y="15"/>
                      <a:pt x="4" y="15"/>
                    </a:cubicBezTo>
                    <a:cubicBezTo>
                      <a:pt x="4" y="14"/>
                      <a:pt x="5" y="14"/>
                      <a:pt x="6" y="14"/>
                    </a:cubicBezTo>
                    <a:cubicBezTo>
                      <a:pt x="6" y="14"/>
                      <a:pt x="7" y="14"/>
                      <a:pt x="7" y="14"/>
                    </a:cubicBezTo>
                    <a:cubicBezTo>
                      <a:pt x="8" y="15"/>
                      <a:pt x="8" y="15"/>
                      <a:pt x="9" y="16"/>
                    </a:cubicBezTo>
                    <a:cubicBezTo>
                      <a:pt x="31" y="46"/>
                      <a:pt x="31" y="46"/>
                      <a:pt x="31" y="46"/>
                    </a:cubicBezTo>
                    <a:cubicBezTo>
                      <a:pt x="32" y="47"/>
                      <a:pt x="32" y="47"/>
                      <a:pt x="32" y="48"/>
                    </a:cubicBezTo>
                    <a:cubicBezTo>
                      <a:pt x="32" y="49"/>
                      <a:pt x="32" y="49"/>
                      <a:pt x="32" y="50"/>
                    </a:cubicBezTo>
                    <a:cubicBezTo>
                      <a:pt x="32" y="50"/>
                      <a:pt x="31" y="51"/>
                      <a:pt x="31" y="51"/>
                    </a:cubicBezTo>
                    <a:cubicBezTo>
                      <a:pt x="30" y="52"/>
                      <a:pt x="30" y="52"/>
                      <a:pt x="29" y="53"/>
                    </a:cubicBezTo>
                    <a:cubicBezTo>
                      <a:pt x="31" y="55"/>
                      <a:pt x="31" y="55"/>
                      <a:pt x="31" y="55"/>
                    </a:cubicBezTo>
                    <a:cubicBezTo>
                      <a:pt x="44" y="45"/>
                      <a:pt x="44" y="45"/>
                      <a:pt x="44" y="45"/>
                    </a:cubicBezTo>
                    <a:cubicBezTo>
                      <a:pt x="43" y="43"/>
                      <a:pt x="43" y="43"/>
                      <a:pt x="43" y="43"/>
                    </a:cubicBezTo>
                    <a:cubicBezTo>
                      <a:pt x="42" y="43"/>
                      <a:pt x="42" y="43"/>
                      <a:pt x="41" y="44"/>
                    </a:cubicBezTo>
                    <a:cubicBezTo>
                      <a:pt x="40" y="44"/>
                      <a:pt x="40" y="44"/>
                      <a:pt x="39" y="44"/>
                    </a:cubicBezTo>
                    <a:cubicBezTo>
                      <a:pt x="39" y="44"/>
                      <a:pt x="38" y="44"/>
                      <a:pt x="37" y="44"/>
                    </a:cubicBezTo>
                    <a:cubicBezTo>
                      <a:pt x="37" y="44"/>
                      <a:pt x="36" y="43"/>
                      <a:pt x="36" y="42"/>
                    </a:cubicBezTo>
                    <a:cubicBezTo>
                      <a:pt x="26" y="29"/>
                      <a:pt x="26" y="29"/>
                      <a:pt x="26" y="29"/>
                    </a:cubicBezTo>
                    <a:cubicBezTo>
                      <a:pt x="29" y="27"/>
                      <a:pt x="29" y="27"/>
                      <a:pt x="29" y="27"/>
                    </a:cubicBezTo>
                    <a:cubicBezTo>
                      <a:pt x="33" y="29"/>
                      <a:pt x="37" y="30"/>
                      <a:pt x="41" y="32"/>
                    </a:cubicBezTo>
                    <a:close/>
                    <a:moveTo>
                      <a:pt x="27" y="25"/>
                    </a:moveTo>
                    <a:cubicBezTo>
                      <a:pt x="24" y="27"/>
                      <a:pt x="24" y="27"/>
                      <a:pt x="24" y="27"/>
                    </a:cubicBezTo>
                    <a:cubicBezTo>
                      <a:pt x="11" y="9"/>
                      <a:pt x="11" y="9"/>
                      <a:pt x="11" y="9"/>
                    </a:cubicBezTo>
                    <a:cubicBezTo>
                      <a:pt x="15" y="6"/>
                      <a:pt x="15" y="6"/>
                      <a:pt x="15" y="6"/>
                    </a:cubicBezTo>
                    <a:cubicBezTo>
                      <a:pt x="17" y="5"/>
                      <a:pt x="19" y="4"/>
                      <a:pt x="21" y="5"/>
                    </a:cubicBezTo>
                    <a:cubicBezTo>
                      <a:pt x="24" y="6"/>
                      <a:pt x="26" y="7"/>
                      <a:pt x="27" y="10"/>
                    </a:cubicBezTo>
                    <a:cubicBezTo>
                      <a:pt x="30" y="13"/>
                      <a:pt x="31" y="15"/>
                      <a:pt x="31" y="18"/>
                    </a:cubicBezTo>
                    <a:cubicBezTo>
                      <a:pt x="30" y="21"/>
                      <a:pt x="29" y="23"/>
                      <a:pt x="27"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5" name="Freeform 32"/>
              <p:cNvSpPr/>
              <p:nvPr/>
            </p:nvSpPr>
            <p:spPr bwMode="auto">
              <a:xfrm>
                <a:off x="977901" y="996951"/>
                <a:ext cx="20638" cy="26988"/>
              </a:xfrm>
              <a:custGeom>
                <a:avLst/>
                <a:gdLst>
                  <a:gd name="T0" fmla="*/ 40 w 44"/>
                  <a:gd name="T1" fmla="*/ 47 h 55"/>
                  <a:gd name="T2" fmla="*/ 44 w 44"/>
                  <a:gd name="T3" fmla="*/ 37 h 55"/>
                  <a:gd name="T4" fmla="*/ 39 w 44"/>
                  <a:gd name="T5" fmla="*/ 26 h 55"/>
                  <a:gd name="T6" fmla="*/ 36 w 44"/>
                  <a:gd name="T7" fmla="*/ 23 h 55"/>
                  <a:gd name="T8" fmla="*/ 32 w 44"/>
                  <a:gd name="T9" fmla="*/ 21 h 55"/>
                  <a:gd name="T10" fmla="*/ 28 w 44"/>
                  <a:gd name="T11" fmla="*/ 21 h 55"/>
                  <a:gd name="T12" fmla="*/ 24 w 44"/>
                  <a:gd name="T13" fmla="*/ 21 h 55"/>
                  <a:gd name="T14" fmla="*/ 20 w 44"/>
                  <a:gd name="T15" fmla="*/ 22 h 55"/>
                  <a:gd name="T16" fmla="*/ 15 w 44"/>
                  <a:gd name="T17" fmla="*/ 23 h 55"/>
                  <a:gd name="T18" fmla="*/ 10 w 44"/>
                  <a:gd name="T19" fmla="*/ 23 h 55"/>
                  <a:gd name="T20" fmla="*/ 6 w 44"/>
                  <a:gd name="T21" fmla="*/ 20 h 55"/>
                  <a:gd name="T22" fmla="*/ 4 w 44"/>
                  <a:gd name="T23" fmla="*/ 15 h 55"/>
                  <a:gd name="T24" fmla="*/ 5 w 44"/>
                  <a:gd name="T25" fmla="*/ 10 h 55"/>
                  <a:gd name="T26" fmla="*/ 9 w 44"/>
                  <a:gd name="T27" fmla="*/ 8 h 55"/>
                  <a:gd name="T28" fmla="*/ 14 w 44"/>
                  <a:gd name="T29" fmla="*/ 9 h 55"/>
                  <a:gd name="T30" fmla="*/ 19 w 44"/>
                  <a:gd name="T31" fmla="*/ 11 h 55"/>
                  <a:gd name="T32" fmla="*/ 23 w 44"/>
                  <a:gd name="T33" fmla="*/ 14 h 55"/>
                  <a:gd name="T34" fmla="*/ 25 w 44"/>
                  <a:gd name="T35" fmla="*/ 12 h 55"/>
                  <a:gd name="T36" fmla="*/ 13 w 44"/>
                  <a:gd name="T37" fmla="*/ 0 h 55"/>
                  <a:gd name="T38" fmla="*/ 12 w 44"/>
                  <a:gd name="T39" fmla="*/ 2 h 55"/>
                  <a:gd name="T40" fmla="*/ 13 w 44"/>
                  <a:gd name="T41" fmla="*/ 4 h 55"/>
                  <a:gd name="T42" fmla="*/ 8 w 44"/>
                  <a:gd name="T43" fmla="*/ 5 h 55"/>
                  <a:gd name="T44" fmla="*/ 4 w 44"/>
                  <a:gd name="T45" fmla="*/ 7 h 55"/>
                  <a:gd name="T46" fmla="*/ 1 w 44"/>
                  <a:gd name="T47" fmla="*/ 11 h 55"/>
                  <a:gd name="T48" fmla="*/ 0 w 44"/>
                  <a:gd name="T49" fmla="*/ 16 h 55"/>
                  <a:gd name="T50" fmla="*/ 1 w 44"/>
                  <a:gd name="T51" fmla="*/ 21 h 55"/>
                  <a:gd name="T52" fmla="*/ 4 w 44"/>
                  <a:gd name="T53" fmla="*/ 26 h 55"/>
                  <a:gd name="T54" fmla="*/ 11 w 44"/>
                  <a:gd name="T55" fmla="*/ 31 h 55"/>
                  <a:gd name="T56" fmla="*/ 18 w 44"/>
                  <a:gd name="T57" fmla="*/ 31 h 55"/>
                  <a:gd name="T58" fmla="*/ 23 w 44"/>
                  <a:gd name="T59" fmla="*/ 30 h 55"/>
                  <a:gd name="T60" fmla="*/ 27 w 44"/>
                  <a:gd name="T61" fmla="*/ 29 h 55"/>
                  <a:gd name="T62" fmla="*/ 33 w 44"/>
                  <a:gd name="T63" fmla="*/ 29 h 55"/>
                  <a:gd name="T64" fmla="*/ 38 w 44"/>
                  <a:gd name="T65" fmla="*/ 32 h 55"/>
                  <a:gd name="T66" fmla="*/ 40 w 44"/>
                  <a:gd name="T67" fmla="*/ 35 h 55"/>
                  <a:gd name="T68" fmla="*/ 41 w 44"/>
                  <a:gd name="T69" fmla="*/ 38 h 55"/>
                  <a:gd name="T70" fmla="*/ 40 w 44"/>
                  <a:gd name="T71" fmla="*/ 41 h 55"/>
                  <a:gd name="T72" fmla="*/ 38 w 44"/>
                  <a:gd name="T73" fmla="*/ 44 h 55"/>
                  <a:gd name="T74" fmla="*/ 34 w 44"/>
                  <a:gd name="T75" fmla="*/ 46 h 55"/>
                  <a:gd name="T76" fmla="*/ 29 w 44"/>
                  <a:gd name="T77" fmla="*/ 46 h 55"/>
                  <a:gd name="T78" fmla="*/ 24 w 44"/>
                  <a:gd name="T79" fmla="*/ 44 h 55"/>
                  <a:gd name="T80" fmla="*/ 19 w 44"/>
                  <a:gd name="T81" fmla="*/ 40 h 55"/>
                  <a:gd name="T82" fmla="*/ 17 w 44"/>
                  <a:gd name="T83" fmla="*/ 42 h 55"/>
                  <a:gd name="T84" fmla="*/ 29 w 44"/>
                  <a:gd name="T85" fmla="*/ 55 h 55"/>
                  <a:gd name="T86" fmla="*/ 31 w 44"/>
                  <a:gd name="T87" fmla="*/ 53 h 55"/>
                  <a:gd name="T88" fmla="*/ 30 w 44"/>
                  <a:gd name="T89" fmla="*/ 50 h 55"/>
                  <a:gd name="T90" fmla="*/ 35 w 44"/>
                  <a:gd name="T91" fmla="*/ 49 h 55"/>
                  <a:gd name="T92" fmla="*/ 40 w 44"/>
                  <a:gd name="T93" fmla="*/ 4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 h="55">
                    <a:moveTo>
                      <a:pt x="40" y="47"/>
                    </a:moveTo>
                    <a:cubicBezTo>
                      <a:pt x="43" y="44"/>
                      <a:pt x="44" y="41"/>
                      <a:pt x="44" y="37"/>
                    </a:cubicBezTo>
                    <a:cubicBezTo>
                      <a:pt x="44" y="33"/>
                      <a:pt x="42" y="29"/>
                      <a:pt x="39" y="26"/>
                    </a:cubicBezTo>
                    <a:cubicBezTo>
                      <a:pt x="38" y="24"/>
                      <a:pt x="37" y="23"/>
                      <a:pt x="36" y="23"/>
                    </a:cubicBezTo>
                    <a:cubicBezTo>
                      <a:pt x="34" y="22"/>
                      <a:pt x="33" y="21"/>
                      <a:pt x="32" y="21"/>
                    </a:cubicBezTo>
                    <a:cubicBezTo>
                      <a:pt x="30" y="21"/>
                      <a:pt x="29" y="21"/>
                      <a:pt x="28" y="21"/>
                    </a:cubicBezTo>
                    <a:cubicBezTo>
                      <a:pt x="26" y="21"/>
                      <a:pt x="25" y="21"/>
                      <a:pt x="24" y="21"/>
                    </a:cubicBezTo>
                    <a:cubicBezTo>
                      <a:pt x="23" y="22"/>
                      <a:pt x="21" y="22"/>
                      <a:pt x="20" y="22"/>
                    </a:cubicBezTo>
                    <a:cubicBezTo>
                      <a:pt x="18" y="23"/>
                      <a:pt x="17" y="23"/>
                      <a:pt x="15" y="23"/>
                    </a:cubicBezTo>
                    <a:cubicBezTo>
                      <a:pt x="14" y="24"/>
                      <a:pt x="12" y="24"/>
                      <a:pt x="10" y="23"/>
                    </a:cubicBezTo>
                    <a:cubicBezTo>
                      <a:pt x="9" y="23"/>
                      <a:pt x="7" y="22"/>
                      <a:pt x="6" y="20"/>
                    </a:cubicBezTo>
                    <a:cubicBezTo>
                      <a:pt x="4" y="18"/>
                      <a:pt x="4" y="17"/>
                      <a:pt x="4" y="15"/>
                    </a:cubicBezTo>
                    <a:cubicBezTo>
                      <a:pt x="3" y="13"/>
                      <a:pt x="4" y="11"/>
                      <a:pt x="5" y="10"/>
                    </a:cubicBezTo>
                    <a:cubicBezTo>
                      <a:pt x="7" y="9"/>
                      <a:pt x="8" y="8"/>
                      <a:pt x="9" y="8"/>
                    </a:cubicBezTo>
                    <a:cubicBezTo>
                      <a:pt x="11" y="8"/>
                      <a:pt x="12" y="8"/>
                      <a:pt x="14" y="9"/>
                    </a:cubicBezTo>
                    <a:cubicBezTo>
                      <a:pt x="15" y="9"/>
                      <a:pt x="17" y="10"/>
                      <a:pt x="19" y="11"/>
                    </a:cubicBezTo>
                    <a:cubicBezTo>
                      <a:pt x="20" y="12"/>
                      <a:pt x="22" y="13"/>
                      <a:pt x="23" y="14"/>
                    </a:cubicBezTo>
                    <a:cubicBezTo>
                      <a:pt x="25" y="12"/>
                      <a:pt x="25" y="12"/>
                      <a:pt x="25" y="12"/>
                    </a:cubicBezTo>
                    <a:cubicBezTo>
                      <a:pt x="13" y="0"/>
                      <a:pt x="13" y="0"/>
                      <a:pt x="13" y="0"/>
                    </a:cubicBezTo>
                    <a:cubicBezTo>
                      <a:pt x="12" y="2"/>
                      <a:pt x="12" y="2"/>
                      <a:pt x="12" y="2"/>
                    </a:cubicBezTo>
                    <a:cubicBezTo>
                      <a:pt x="13" y="4"/>
                      <a:pt x="13" y="4"/>
                      <a:pt x="13" y="4"/>
                    </a:cubicBezTo>
                    <a:cubicBezTo>
                      <a:pt x="11" y="4"/>
                      <a:pt x="9" y="4"/>
                      <a:pt x="8" y="5"/>
                    </a:cubicBezTo>
                    <a:cubicBezTo>
                      <a:pt x="6" y="5"/>
                      <a:pt x="5" y="6"/>
                      <a:pt x="4" y="7"/>
                    </a:cubicBezTo>
                    <a:cubicBezTo>
                      <a:pt x="2" y="8"/>
                      <a:pt x="1" y="10"/>
                      <a:pt x="1" y="11"/>
                    </a:cubicBezTo>
                    <a:cubicBezTo>
                      <a:pt x="0" y="13"/>
                      <a:pt x="0" y="14"/>
                      <a:pt x="0" y="16"/>
                    </a:cubicBezTo>
                    <a:cubicBezTo>
                      <a:pt x="0" y="18"/>
                      <a:pt x="0" y="19"/>
                      <a:pt x="1" y="21"/>
                    </a:cubicBezTo>
                    <a:cubicBezTo>
                      <a:pt x="2" y="23"/>
                      <a:pt x="3" y="24"/>
                      <a:pt x="4" y="26"/>
                    </a:cubicBezTo>
                    <a:cubicBezTo>
                      <a:pt x="6" y="28"/>
                      <a:pt x="9" y="30"/>
                      <a:pt x="11" y="31"/>
                    </a:cubicBezTo>
                    <a:cubicBezTo>
                      <a:pt x="13" y="31"/>
                      <a:pt x="16" y="31"/>
                      <a:pt x="18" y="31"/>
                    </a:cubicBezTo>
                    <a:cubicBezTo>
                      <a:pt x="20" y="31"/>
                      <a:pt x="21" y="30"/>
                      <a:pt x="23" y="30"/>
                    </a:cubicBezTo>
                    <a:cubicBezTo>
                      <a:pt x="24" y="29"/>
                      <a:pt x="26" y="29"/>
                      <a:pt x="27" y="29"/>
                    </a:cubicBezTo>
                    <a:cubicBezTo>
                      <a:pt x="29" y="28"/>
                      <a:pt x="31" y="28"/>
                      <a:pt x="33" y="29"/>
                    </a:cubicBezTo>
                    <a:cubicBezTo>
                      <a:pt x="35" y="30"/>
                      <a:pt x="36" y="31"/>
                      <a:pt x="38" y="32"/>
                    </a:cubicBezTo>
                    <a:cubicBezTo>
                      <a:pt x="39" y="33"/>
                      <a:pt x="39" y="34"/>
                      <a:pt x="40" y="35"/>
                    </a:cubicBezTo>
                    <a:cubicBezTo>
                      <a:pt x="40" y="36"/>
                      <a:pt x="41" y="37"/>
                      <a:pt x="41" y="38"/>
                    </a:cubicBezTo>
                    <a:cubicBezTo>
                      <a:pt x="41" y="39"/>
                      <a:pt x="41" y="40"/>
                      <a:pt x="40" y="41"/>
                    </a:cubicBezTo>
                    <a:cubicBezTo>
                      <a:pt x="40" y="42"/>
                      <a:pt x="39" y="43"/>
                      <a:pt x="38" y="44"/>
                    </a:cubicBezTo>
                    <a:cubicBezTo>
                      <a:pt x="37" y="45"/>
                      <a:pt x="36" y="46"/>
                      <a:pt x="34" y="46"/>
                    </a:cubicBezTo>
                    <a:cubicBezTo>
                      <a:pt x="33" y="46"/>
                      <a:pt x="31" y="46"/>
                      <a:pt x="29" y="46"/>
                    </a:cubicBezTo>
                    <a:cubicBezTo>
                      <a:pt x="27" y="45"/>
                      <a:pt x="26" y="45"/>
                      <a:pt x="24" y="44"/>
                    </a:cubicBezTo>
                    <a:cubicBezTo>
                      <a:pt x="23" y="43"/>
                      <a:pt x="21" y="42"/>
                      <a:pt x="19" y="40"/>
                    </a:cubicBezTo>
                    <a:cubicBezTo>
                      <a:pt x="17" y="42"/>
                      <a:pt x="17" y="42"/>
                      <a:pt x="17" y="42"/>
                    </a:cubicBezTo>
                    <a:cubicBezTo>
                      <a:pt x="29" y="55"/>
                      <a:pt x="29" y="55"/>
                      <a:pt x="29" y="55"/>
                    </a:cubicBezTo>
                    <a:cubicBezTo>
                      <a:pt x="31" y="53"/>
                      <a:pt x="31" y="53"/>
                      <a:pt x="31" y="53"/>
                    </a:cubicBezTo>
                    <a:cubicBezTo>
                      <a:pt x="30" y="50"/>
                      <a:pt x="30" y="50"/>
                      <a:pt x="30" y="50"/>
                    </a:cubicBezTo>
                    <a:cubicBezTo>
                      <a:pt x="32" y="50"/>
                      <a:pt x="34" y="50"/>
                      <a:pt x="35" y="49"/>
                    </a:cubicBezTo>
                    <a:cubicBezTo>
                      <a:pt x="37" y="49"/>
                      <a:pt x="39" y="48"/>
                      <a:pt x="40"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6" name="Freeform 33"/>
              <p:cNvSpPr/>
              <p:nvPr/>
            </p:nvSpPr>
            <p:spPr bwMode="auto">
              <a:xfrm>
                <a:off x="989013" y="984251"/>
                <a:ext cx="25400" cy="22225"/>
              </a:xfrm>
              <a:custGeom>
                <a:avLst/>
                <a:gdLst>
                  <a:gd name="T0" fmla="*/ 38 w 51"/>
                  <a:gd name="T1" fmla="*/ 45 h 46"/>
                  <a:gd name="T2" fmla="*/ 40 w 51"/>
                  <a:gd name="T3" fmla="*/ 46 h 46"/>
                  <a:gd name="T4" fmla="*/ 51 w 51"/>
                  <a:gd name="T5" fmla="*/ 32 h 46"/>
                  <a:gd name="T6" fmla="*/ 49 w 51"/>
                  <a:gd name="T7" fmla="*/ 31 h 46"/>
                  <a:gd name="T8" fmla="*/ 47 w 51"/>
                  <a:gd name="T9" fmla="*/ 32 h 46"/>
                  <a:gd name="T10" fmla="*/ 46 w 51"/>
                  <a:gd name="T11" fmla="*/ 33 h 46"/>
                  <a:gd name="T12" fmla="*/ 44 w 51"/>
                  <a:gd name="T13" fmla="*/ 34 h 46"/>
                  <a:gd name="T14" fmla="*/ 42 w 51"/>
                  <a:gd name="T15" fmla="*/ 33 h 46"/>
                  <a:gd name="T16" fmla="*/ 13 w 51"/>
                  <a:gd name="T17" fmla="*/ 9 h 46"/>
                  <a:gd name="T18" fmla="*/ 12 w 51"/>
                  <a:gd name="T19" fmla="*/ 8 h 46"/>
                  <a:gd name="T20" fmla="*/ 11 w 51"/>
                  <a:gd name="T21" fmla="*/ 6 h 46"/>
                  <a:gd name="T22" fmla="*/ 12 w 51"/>
                  <a:gd name="T23" fmla="*/ 4 h 46"/>
                  <a:gd name="T24" fmla="*/ 13 w 51"/>
                  <a:gd name="T25" fmla="*/ 2 h 46"/>
                  <a:gd name="T26" fmla="*/ 11 w 51"/>
                  <a:gd name="T27" fmla="*/ 0 h 46"/>
                  <a:gd name="T28" fmla="*/ 0 w 51"/>
                  <a:gd name="T29" fmla="*/ 14 h 46"/>
                  <a:gd name="T30" fmla="*/ 2 w 51"/>
                  <a:gd name="T31" fmla="*/ 16 h 46"/>
                  <a:gd name="T32" fmla="*/ 4 w 51"/>
                  <a:gd name="T33" fmla="*/ 14 h 46"/>
                  <a:gd name="T34" fmla="*/ 6 w 51"/>
                  <a:gd name="T35" fmla="*/ 13 h 46"/>
                  <a:gd name="T36" fmla="*/ 8 w 51"/>
                  <a:gd name="T37" fmla="*/ 13 h 46"/>
                  <a:gd name="T38" fmla="*/ 10 w 51"/>
                  <a:gd name="T39" fmla="*/ 14 h 46"/>
                  <a:gd name="T40" fmla="*/ 38 w 51"/>
                  <a:gd name="T41" fmla="*/ 37 h 46"/>
                  <a:gd name="T42" fmla="*/ 40 w 51"/>
                  <a:gd name="T43" fmla="*/ 39 h 46"/>
                  <a:gd name="T44" fmla="*/ 40 w 51"/>
                  <a:gd name="T45" fmla="*/ 41 h 46"/>
                  <a:gd name="T46" fmla="*/ 39 w 51"/>
                  <a:gd name="T47" fmla="*/ 43 h 46"/>
                  <a:gd name="T48" fmla="*/ 38 w 51"/>
                  <a:gd name="T4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46">
                    <a:moveTo>
                      <a:pt x="38" y="45"/>
                    </a:moveTo>
                    <a:cubicBezTo>
                      <a:pt x="40" y="46"/>
                      <a:pt x="40" y="46"/>
                      <a:pt x="40" y="46"/>
                    </a:cubicBezTo>
                    <a:cubicBezTo>
                      <a:pt x="51" y="32"/>
                      <a:pt x="51" y="32"/>
                      <a:pt x="51" y="32"/>
                    </a:cubicBezTo>
                    <a:cubicBezTo>
                      <a:pt x="49" y="31"/>
                      <a:pt x="49" y="31"/>
                      <a:pt x="49" y="31"/>
                    </a:cubicBezTo>
                    <a:cubicBezTo>
                      <a:pt x="49" y="31"/>
                      <a:pt x="48" y="32"/>
                      <a:pt x="47" y="32"/>
                    </a:cubicBezTo>
                    <a:cubicBezTo>
                      <a:pt x="47" y="33"/>
                      <a:pt x="46" y="33"/>
                      <a:pt x="46" y="33"/>
                    </a:cubicBezTo>
                    <a:cubicBezTo>
                      <a:pt x="45" y="34"/>
                      <a:pt x="44" y="34"/>
                      <a:pt x="44" y="34"/>
                    </a:cubicBezTo>
                    <a:cubicBezTo>
                      <a:pt x="43" y="33"/>
                      <a:pt x="42" y="33"/>
                      <a:pt x="42" y="33"/>
                    </a:cubicBezTo>
                    <a:cubicBezTo>
                      <a:pt x="13" y="9"/>
                      <a:pt x="13" y="9"/>
                      <a:pt x="13" y="9"/>
                    </a:cubicBezTo>
                    <a:cubicBezTo>
                      <a:pt x="12" y="9"/>
                      <a:pt x="12" y="8"/>
                      <a:pt x="12" y="8"/>
                    </a:cubicBezTo>
                    <a:cubicBezTo>
                      <a:pt x="11" y="7"/>
                      <a:pt x="11" y="6"/>
                      <a:pt x="11" y="6"/>
                    </a:cubicBezTo>
                    <a:cubicBezTo>
                      <a:pt x="12" y="5"/>
                      <a:pt x="12" y="4"/>
                      <a:pt x="12" y="4"/>
                    </a:cubicBezTo>
                    <a:cubicBezTo>
                      <a:pt x="13" y="3"/>
                      <a:pt x="13" y="2"/>
                      <a:pt x="13" y="2"/>
                    </a:cubicBezTo>
                    <a:cubicBezTo>
                      <a:pt x="11" y="0"/>
                      <a:pt x="11" y="0"/>
                      <a:pt x="11" y="0"/>
                    </a:cubicBezTo>
                    <a:cubicBezTo>
                      <a:pt x="0" y="14"/>
                      <a:pt x="0" y="14"/>
                      <a:pt x="0" y="14"/>
                    </a:cubicBezTo>
                    <a:cubicBezTo>
                      <a:pt x="2" y="16"/>
                      <a:pt x="2" y="16"/>
                      <a:pt x="2" y="16"/>
                    </a:cubicBezTo>
                    <a:cubicBezTo>
                      <a:pt x="2" y="15"/>
                      <a:pt x="3" y="15"/>
                      <a:pt x="4" y="14"/>
                    </a:cubicBezTo>
                    <a:cubicBezTo>
                      <a:pt x="4" y="14"/>
                      <a:pt x="5" y="13"/>
                      <a:pt x="6" y="13"/>
                    </a:cubicBezTo>
                    <a:cubicBezTo>
                      <a:pt x="6" y="13"/>
                      <a:pt x="7" y="13"/>
                      <a:pt x="8" y="13"/>
                    </a:cubicBezTo>
                    <a:cubicBezTo>
                      <a:pt x="8" y="13"/>
                      <a:pt x="9" y="14"/>
                      <a:pt x="10" y="14"/>
                    </a:cubicBezTo>
                    <a:cubicBezTo>
                      <a:pt x="38" y="37"/>
                      <a:pt x="38" y="37"/>
                      <a:pt x="38" y="37"/>
                    </a:cubicBezTo>
                    <a:cubicBezTo>
                      <a:pt x="39" y="38"/>
                      <a:pt x="40" y="39"/>
                      <a:pt x="40" y="39"/>
                    </a:cubicBezTo>
                    <a:cubicBezTo>
                      <a:pt x="40" y="40"/>
                      <a:pt x="40" y="40"/>
                      <a:pt x="40" y="41"/>
                    </a:cubicBezTo>
                    <a:cubicBezTo>
                      <a:pt x="40" y="41"/>
                      <a:pt x="40" y="42"/>
                      <a:pt x="39" y="43"/>
                    </a:cubicBezTo>
                    <a:cubicBezTo>
                      <a:pt x="39" y="44"/>
                      <a:pt x="38" y="44"/>
                      <a:pt x="38"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7" name="Freeform 34"/>
              <p:cNvSpPr/>
              <p:nvPr/>
            </p:nvSpPr>
            <p:spPr bwMode="auto">
              <a:xfrm>
                <a:off x="1000126" y="965201"/>
                <a:ext cx="28575" cy="23813"/>
              </a:xfrm>
              <a:custGeom>
                <a:avLst/>
                <a:gdLst>
                  <a:gd name="T0" fmla="*/ 45 w 57"/>
                  <a:gd name="T1" fmla="*/ 49 h 50"/>
                  <a:gd name="T2" fmla="*/ 47 w 57"/>
                  <a:gd name="T3" fmla="*/ 50 h 50"/>
                  <a:gd name="T4" fmla="*/ 57 w 57"/>
                  <a:gd name="T5" fmla="*/ 35 h 50"/>
                  <a:gd name="T6" fmla="*/ 55 w 57"/>
                  <a:gd name="T7" fmla="*/ 33 h 50"/>
                  <a:gd name="T8" fmla="*/ 53 w 57"/>
                  <a:gd name="T9" fmla="*/ 35 h 50"/>
                  <a:gd name="T10" fmla="*/ 51 w 57"/>
                  <a:gd name="T11" fmla="*/ 37 h 50"/>
                  <a:gd name="T12" fmla="*/ 49 w 57"/>
                  <a:gd name="T13" fmla="*/ 37 h 50"/>
                  <a:gd name="T14" fmla="*/ 47 w 57"/>
                  <a:gd name="T15" fmla="*/ 36 h 50"/>
                  <a:gd name="T16" fmla="*/ 13 w 57"/>
                  <a:gd name="T17" fmla="*/ 13 h 50"/>
                  <a:gd name="T18" fmla="*/ 14 w 57"/>
                  <a:gd name="T19" fmla="*/ 12 h 50"/>
                  <a:gd name="T20" fmla="*/ 15 w 57"/>
                  <a:gd name="T21" fmla="*/ 10 h 50"/>
                  <a:gd name="T22" fmla="*/ 17 w 57"/>
                  <a:gd name="T23" fmla="*/ 8 h 50"/>
                  <a:gd name="T24" fmla="*/ 19 w 57"/>
                  <a:gd name="T25" fmla="*/ 8 h 50"/>
                  <a:gd name="T26" fmla="*/ 23 w 57"/>
                  <a:gd name="T27" fmla="*/ 8 h 50"/>
                  <a:gd name="T28" fmla="*/ 26 w 57"/>
                  <a:gd name="T29" fmla="*/ 8 h 50"/>
                  <a:gd name="T30" fmla="*/ 29 w 57"/>
                  <a:gd name="T31" fmla="*/ 9 h 50"/>
                  <a:gd name="T32" fmla="*/ 30 w 57"/>
                  <a:gd name="T33" fmla="*/ 8 h 50"/>
                  <a:gd name="T34" fmla="*/ 19 w 57"/>
                  <a:gd name="T35" fmla="*/ 0 h 50"/>
                  <a:gd name="T36" fmla="*/ 0 w 57"/>
                  <a:gd name="T37" fmla="*/ 29 h 50"/>
                  <a:gd name="T38" fmla="*/ 11 w 57"/>
                  <a:gd name="T39" fmla="*/ 36 h 50"/>
                  <a:gd name="T40" fmla="*/ 12 w 57"/>
                  <a:gd name="T41" fmla="*/ 35 h 50"/>
                  <a:gd name="T42" fmla="*/ 10 w 57"/>
                  <a:gd name="T43" fmla="*/ 32 h 50"/>
                  <a:gd name="T44" fmla="*/ 8 w 57"/>
                  <a:gd name="T45" fmla="*/ 29 h 50"/>
                  <a:gd name="T46" fmla="*/ 7 w 57"/>
                  <a:gd name="T47" fmla="*/ 26 h 50"/>
                  <a:gd name="T48" fmla="*/ 7 w 57"/>
                  <a:gd name="T49" fmla="*/ 24 h 50"/>
                  <a:gd name="T50" fmla="*/ 8 w 57"/>
                  <a:gd name="T51" fmla="*/ 22 h 50"/>
                  <a:gd name="T52" fmla="*/ 9 w 57"/>
                  <a:gd name="T53" fmla="*/ 20 h 50"/>
                  <a:gd name="T54" fmla="*/ 10 w 57"/>
                  <a:gd name="T55" fmla="*/ 18 h 50"/>
                  <a:gd name="T56" fmla="*/ 44 w 57"/>
                  <a:gd name="T57" fmla="*/ 41 h 50"/>
                  <a:gd name="T58" fmla="*/ 46 w 57"/>
                  <a:gd name="T59" fmla="*/ 43 h 50"/>
                  <a:gd name="T60" fmla="*/ 46 w 57"/>
                  <a:gd name="T61" fmla="*/ 45 h 50"/>
                  <a:gd name="T62" fmla="*/ 46 w 57"/>
                  <a:gd name="T63" fmla="*/ 47 h 50"/>
                  <a:gd name="T64" fmla="*/ 45 w 57"/>
                  <a:gd name="T65"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 h="50">
                    <a:moveTo>
                      <a:pt x="45" y="49"/>
                    </a:moveTo>
                    <a:cubicBezTo>
                      <a:pt x="47" y="50"/>
                      <a:pt x="47" y="50"/>
                      <a:pt x="47" y="50"/>
                    </a:cubicBezTo>
                    <a:cubicBezTo>
                      <a:pt x="57" y="35"/>
                      <a:pt x="57" y="35"/>
                      <a:pt x="57" y="35"/>
                    </a:cubicBezTo>
                    <a:cubicBezTo>
                      <a:pt x="55" y="33"/>
                      <a:pt x="55" y="33"/>
                      <a:pt x="55" y="33"/>
                    </a:cubicBezTo>
                    <a:cubicBezTo>
                      <a:pt x="55" y="34"/>
                      <a:pt x="54" y="35"/>
                      <a:pt x="53" y="35"/>
                    </a:cubicBezTo>
                    <a:cubicBezTo>
                      <a:pt x="52" y="36"/>
                      <a:pt x="52" y="36"/>
                      <a:pt x="51" y="37"/>
                    </a:cubicBezTo>
                    <a:cubicBezTo>
                      <a:pt x="51" y="37"/>
                      <a:pt x="50" y="37"/>
                      <a:pt x="49" y="37"/>
                    </a:cubicBezTo>
                    <a:cubicBezTo>
                      <a:pt x="49" y="37"/>
                      <a:pt x="48" y="36"/>
                      <a:pt x="47" y="36"/>
                    </a:cubicBezTo>
                    <a:cubicBezTo>
                      <a:pt x="13" y="13"/>
                      <a:pt x="13" y="13"/>
                      <a:pt x="13" y="13"/>
                    </a:cubicBezTo>
                    <a:cubicBezTo>
                      <a:pt x="14" y="12"/>
                      <a:pt x="14" y="12"/>
                      <a:pt x="14" y="12"/>
                    </a:cubicBezTo>
                    <a:cubicBezTo>
                      <a:pt x="14" y="11"/>
                      <a:pt x="15" y="11"/>
                      <a:pt x="15" y="10"/>
                    </a:cubicBezTo>
                    <a:cubicBezTo>
                      <a:pt x="16" y="9"/>
                      <a:pt x="16" y="9"/>
                      <a:pt x="17" y="8"/>
                    </a:cubicBezTo>
                    <a:cubicBezTo>
                      <a:pt x="17" y="8"/>
                      <a:pt x="18" y="8"/>
                      <a:pt x="19" y="8"/>
                    </a:cubicBezTo>
                    <a:cubicBezTo>
                      <a:pt x="20" y="7"/>
                      <a:pt x="21" y="7"/>
                      <a:pt x="23" y="8"/>
                    </a:cubicBezTo>
                    <a:cubicBezTo>
                      <a:pt x="24" y="8"/>
                      <a:pt x="25" y="8"/>
                      <a:pt x="26" y="8"/>
                    </a:cubicBezTo>
                    <a:cubicBezTo>
                      <a:pt x="27" y="9"/>
                      <a:pt x="28" y="9"/>
                      <a:pt x="29" y="9"/>
                    </a:cubicBezTo>
                    <a:cubicBezTo>
                      <a:pt x="30" y="8"/>
                      <a:pt x="30" y="8"/>
                      <a:pt x="30" y="8"/>
                    </a:cubicBezTo>
                    <a:cubicBezTo>
                      <a:pt x="19" y="0"/>
                      <a:pt x="19" y="0"/>
                      <a:pt x="19" y="0"/>
                    </a:cubicBezTo>
                    <a:cubicBezTo>
                      <a:pt x="0" y="29"/>
                      <a:pt x="0" y="29"/>
                      <a:pt x="0" y="29"/>
                    </a:cubicBezTo>
                    <a:cubicBezTo>
                      <a:pt x="11" y="36"/>
                      <a:pt x="11" y="36"/>
                      <a:pt x="11" y="36"/>
                    </a:cubicBezTo>
                    <a:cubicBezTo>
                      <a:pt x="12" y="35"/>
                      <a:pt x="12" y="35"/>
                      <a:pt x="12" y="35"/>
                    </a:cubicBezTo>
                    <a:cubicBezTo>
                      <a:pt x="12" y="34"/>
                      <a:pt x="11" y="33"/>
                      <a:pt x="10" y="32"/>
                    </a:cubicBezTo>
                    <a:cubicBezTo>
                      <a:pt x="9" y="31"/>
                      <a:pt x="9" y="30"/>
                      <a:pt x="8" y="29"/>
                    </a:cubicBezTo>
                    <a:cubicBezTo>
                      <a:pt x="8" y="28"/>
                      <a:pt x="7" y="27"/>
                      <a:pt x="7" y="26"/>
                    </a:cubicBezTo>
                    <a:cubicBezTo>
                      <a:pt x="6" y="25"/>
                      <a:pt x="6" y="24"/>
                      <a:pt x="7" y="24"/>
                    </a:cubicBezTo>
                    <a:cubicBezTo>
                      <a:pt x="7" y="23"/>
                      <a:pt x="7" y="22"/>
                      <a:pt x="8" y="22"/>
                    </a:cubicBezTo>
                    <a:cubicBezTo>
                      <a:pt x="8" y="21"/>
                      <a:pt x="9" y="20"/>
                      <a:pt x="9" y="20"/>
                    </a:cubicBezTo>
                    <a:cubicBezTo>
                      <a:pt x="10" y="18"/>
                      <a:pt x="10" y="18"/>
                      <a:pt x="10" y="18"/>
                    </a:cubicBezTo>
                    <a:cubicBezTo>
                      <a:pt x="44" y="41"/>
                      <a:pt x="44" y="41"/>
                      <a:pt x="44" y="41"/>
                    </a:cubicBezTo>
                    <a:cubicBezTo>
                      <a:pt x="45" y="42"/>
                      <a:pt x="46" y="42"/>
                      <a:pt x="46" y="43"/>
                    </a:cubicBezTo>
                    <a:cubicBezTo>
                      <a:pt x="46" y="43"/>
                      <a:pt x="46" y="44"/>
                      <a:pt x="46" y="45"/>
                    </a:cubicBezTo>
                    <a:cubicBezTo>
                      <a:pt x="46" y="45"/>
                      <a:pt x="46" y="46"/>
                      <a:pt x="46" y="47"/>
                    </a:cubicBezTo>
                    <a:cubicBezTo>
                      <a:pt x="45" y="48"/>
                      <a:pt x="45" y="49"/>
                      <a:pt x="45"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8" name="Freeform 35"/>
              <p:cNvSpPr/>
              <p:nvPr/>
            </p:nvSpPr>
            <p:spPr bwMode="auto">
              <a:xfrm>
                <a:off x="1012826" y="942976"/>
                <a:ext cx="26988" cy="22225"/>
              </a:xfrm>
              <a:custGeom>
                <a:avLst/>
                <a:gdLst>
                  <a:gd name="T0" fmla="*/ 49 w 58"/>
                  <a:gd name="T1" fmla="*/ 45 h 46"/>
                  <a:gd name="T2" fmla="*/ 51 w 58"/>
                  <a:gd name="T3" fmla="*/ 46 h 46"/>
                  <a:gd name="T4" fmla="*/ 58 w 58"/>
                  <a:gd name="T5" fmla="*/ 29 h 46"/>
                  <a:gd name="T6" fmla="*/ 55 w 58"/>
                  <a:gd name="T7" fmla="*/ 28 h 46"/>
                  <a:gd name="T8" fmla="*/ 54 w 58"/>
                  <a:gd name="T9" fmla="*/ 30 h 46"/>
                  <a:gd name="T10" fmla="*/ 53 w 58"/>
                  <a:gd name="T11" fmla="*/ 32 h 46"/>
                  <a:gd name="T12" fmla="*/ 51 w 58"/>
                  <a:gd name="T13" fmla="*/ 32 h 46"/>
                  <a:gd name="T14" fmla="*/ 49 w 58"/>
                  <a:gd name="T15" fmla="*/ 32 h 46"/>
                  <a:gd name="T16" fmla="*/ 39 w 58"/>
                  <a:gd name="T17" fmla="*/ 28 h 46"/>
                  <a:gd name="T18" fmla="*/ 36 w 58"/>
                  <a:gd name="T19" fmla="*/ 26 h 46"/>
                  <a:gd name="T20" fmla="*/ 33 w 58"/>
                  <a:gd name="T21" fmla="*/ 24 h 46"/>
                  <a:gd name="T22" fmla="*/ 25 w 58"/>
                  <a:gd name="T23" fmla="*/ 16 h 46"/>
                  <a:gd name="T24" fmla="*/ 19 w 58"/>
                  <a:gd name="T25" fmla="*/ 9 h 46"/>
                  <a:gd name="T26" fmla="*/ 17 w 58"/>
                  <a:gd name="T27" fmla="*/ 6 h 46"/>
                  <a:gd name="T28" fmla="*/ 17 w 58"/>
                  <a:gd name="T29" fmla="*/ 5 h 46"/>
                  <a:gd name="T30" fmla="*/ 16 w 58"/>
                  <a:gd name="T31" fmla="*/ 3 h 46"/>
                  <a:gd name="T32" fmla="*/ 16 w 58"/>
                  <a:gd name="T33" fmla="*/ 1 h 46"/>
                  <a:gd name="T34" fmla="*/ 14 w 58"/>
                  <a:gd name="T35" fmla="*/ 0 h 46"/>
                  <a:gd name="T36" fmla="*/ 9 w 58"/>
                  <a:gd name="T37" fmla="*/ 13 h 46"/>
                  <a:gd name="T38" fmla="*/ 11 w 58"/>
                  <a:gd name="T39" fmla="*/ 14 h 46"/>
                  <a:gd name="T40" fmla="*/ 12 w 58"/>
                  <a:gd name="T41" fmla="*/ 13 h 46"/>
                  <a:gd name="T42" fmla="*/ 13 w 58"/>
                  <a:gd name="T43" fmla="*/ 11 h 46"/>
                  <a:gd name="T44" fmla="*/ 14 w 58"/>
                  <a:gd name="T45" fmla="*/ 10 h 46"/>
                  <a:gd name="T46" fmla="*/ 16 w 58"/>
                  <a:gd name="T47" fmla="*/ 10 h 46"/>
                  <a:gd name="T48" fmla="*/ 21 w 58"/>
                  <a:gd name="T49" fmla="*/ 15 h 46"/>
                  <a:gd name="T50" fmla="*/ 31 w 58"/>
                  <a:gd name="T51" fmla="*/ 26 h 46"/>
                  <a:gd name="T52" fmla="*/ 22 w 58"/>
                  <a:gd name="T53" fmla="*/ 26 h 46"/>
                  <a:gd name="T54" fmla="*/ 15 w 58"/>
                  <a:gd name="T55" fmla="*/ 26 h 46"/>
                  <a:gd name="T56" fmla="*/ 13 w 58"/>
                  <a:gd name="T57" fmla="*/ 26 h 46"/>
                  <a:gd name="T58" fmla="*/ 10 w 58"/>
                  <a:gd name="T59" fmla="*/ 26 h 46"/>
                  <a:gd name="T60" fmla="*/ 9 w 58"/>
                  <a:gd name="T61" fmla="*/ 26 h 46"/>
                  <a:gd name="T62" fmla="*/ 8 w 58"/>
                  <a:gd name="T63" fmla="*/ 26 h 46"/>
                  <a:gd name="T64" fmla="*/ 8 w 58"/>
                  <a:gd name="T65" fmla="*/ 25 h 46"/>
                  <a:gd name="T66" fmla="*/ 9 w 58"/>
                  <a:gd name="T67" fmla="*/ 21 h 46"/>
                  <a:gd name="T68" fmla="*/ 6 w 58"/>
                  <a:gd name="T69" fmla="*/ 20 h 46"/>
                  <a:gd name="T70" fmla="*/ 0 w 58"/>
                  <a:gd name="T71" fmla="*/ 36 h 46"/>
                  <a:gd name="T72" fmla="*/ 2 w 58"/>
                  <a:gd name="T73" fmla="*/ 36 h 46"/>
                  <a:gd name="T74" fmla="*/ 3 w 58"/>
                  <a:gd name="T75" fmla="*/ 35 h 46"/>
                  <a:gd name="T76" fmla="*/ 5 w 58"/>
                  <a:gd name="T77" fmla="*/ 34 h 46"/>
                  <a:gd name="T78" fmla="*/ 7 w 58"/>
                  <a:gd name="T79" fmla="*/ 33 h 46"/>
                  <a:gd name="T80" fmla="*/ 10 w 58"/>
                  <a:gd name="T81" fmla="*/ 33 h 46"/>
                  <a:gd name="T82" fmla="*/ 20 w 58"/>
                  <a:gd name="T83" fmla="*/ 33 h 46"/>
                  <a:gd name="T84" fmla="*/ 29 w 58"/>
                  <a:gd name="T85" fmla="*/ 32 h 46"/>
                  <a:gd name="T86" fmla="*/ 33 w 58"/>
                  <a:gd name="T87" fmla="*/ 33 h 46"/>
                  <a:gd name="T88" fmla="*/ 35 w 58"/>
                  <a:gd name="T89" fmla="*/ 33 h 46"/>
                  <a:gd name="T90" fmla="*/ 47 w 58"/>
                  <a:gd name="T91" fmla="*/ 37 h 46"/>
                  <a:gd name="T92" fmla="*/ 49 w 58"/>
                  <a:gd name="T93" fmla="*/ 39 h 46"/>
                  <a:gd name="T94" fmla="*/ 49 w 58"/>
                  <a:gd name="T95" fmla="*/ 41 h 46"/>
                  <a:gd name="T96" fmla="*/ 49 w 58"/>
                  <a:gd name="T97" fmla="*/ 43 h 46"/>
                  <a:gd name="T98" fmla="*/ 49 w 58"/>
                  <a:gd name="T99"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8" h="46">
                    <a:moveTo>
                      <a:pt x="49" y="45"/>
                    </a:moveTo>
                    <a:cubicBezTo>
                      <a:pt x="51" y="46"/>
                      <a:pt x="51" y="46"/>
                      <a:pt x="51" y="46"/>
                    </a:cubicBezTo>
                    <a:cubicBezTo>
                      <a:pt x="58" y="29"/>
                      <a:pt x="58" y="29"/>
                      <a:pt x="58" y="29"/>
                    </a:cubicBezTo>
                    <a:cubicBezTo>
                      <a:pt x="55" y="28"/>
                      <a:pt x="55" y="28"/>
                      <a:pt x="55" y="28"/>
                    </a:cubicBezTo>
                    <a:cubicBezTo>
                      <a:pt x="55" y="28"/>
                      <a:pt x="55" y="29"/>
                      <a:pt x="54" y="30"/>
                    </a:cubicBezTo>
                    <a:cubicBezTo>
                      <a:pt x="54" y="31"/>
                      <a:pt x="53" y="31"/>
                      <a:pt x="53" y="32"/>
                    </a:cubicBezTo>
                    <a:cubicBezTo>
                      <a:pt x="52" y="32"/>
                      <a:pt x="51" y="32"/>
                      <a:pt x="51" y="32"/>
                    </a:cubicBezTo>
                    <a:cubicBezTo>
                      <a:pt x="50" y="32"/>
                      <a:pt x="49" y="32"/>
                      <a:pt x="49" y="32"/>
                    </a:cubicBezTo>
                    <a:cubicBezTo>
                      <a:pt x="39" y="28"/>
                      <a:pt x="39" y="28"/>
                      <a:pt x="39" y="28"/>
                    </a:cubicBezTo>
                    <a:cubicBezTo>
                      <a:pt x="38" y="28"/>
                      <a:pt x="37" y="27"/>
                      <a:pt x="36" y="26"/>
                    </a:cubicBezTo>
                    <a:cubicBezTo>
                      <a:pt x="35" y="26"/>
                      <a:pt x="34" y="25"/>
                      <a:pt x="33" y="24"/>
                    </a:cubicBezTo>
                    <a:cubicBezTo>
                      <a:pt x="30" y="20"/>
                      <a:pt x="27" y="18"/>
                      <a:pt x="25" y="16"/>
                    </a:cubicBezTo>
                    <a:cubicBezTo>
                      <a:pt x="23" y="13"/>
                      <a:pt x="21" y="11"/>
                      <a:pt x="19" y="9"/>
                    </a:cubicBezTo>
                    <a:cubicBezTo>
                      <a:pt x="18" y="8"/>
                      <a:pt x="18" y="7"/>
                      <a:pt x="17" y="6"/>
                    </a:cubicBezTo>
                    <a:cubicBezTo>
                      <a:pt x="17" y="6"/>
                      <a:pt x="17" y="6"/>
                      <a:pt x="17" y="5"/>
                    </a:cubicBezTo>
                    <a:cubicBezTo>
                      <a:pt x="16" y="4"/>
                      <a:pt x="16" y="4"/>
                      <a:pt x="16" y="3"/>
                    </a:cubicBezTo>
                    <a:cubicBezTo>
                      <a:pt x="16" y="2"/>
                      <a:pt x="16" y="2"/>
                      <a:pt x="16" y="1"/>
                    </a:cubicBezTo>
                    <a:cubicBezTo>
                      <a:pt x="14" y="0"/>
                      <a:pt x="14" y="0"/>
                      <a:pt x="14" y="0"/>
                    </a:cubicBezTo>
                    <a:cubicBezTo>
                      <a:pt x="9" y="13"/>
                      <a:pt x="9" y="13"/>
                      <a:pt x="9" y="13"/>
                    </a:cubicBezTo>
                    <a:cubicBezTo>
                      <a:pt x="11" y="14"/>
                      <a:pt x="11" y="14"/>
                      <a:pt x="11" y="14"/>
                    </a:cubicBezTo>
                    <a:cubicBezTo>
                      <a:pt x="12" y="14"/>
                      <a:pt x="12" y="13"/>
                      <a:pt x="12" y="13"/>
                    </a:cubicBezTo>
                    <a:cubicBezTo>
                      <a:pt x="12" y="12"/>
                      <a:pt x="13" y="11"/>
                      <a:pt x="13" y="11"/>
                    </a:cubicBezTo>
                    <a:cubicBezTo>
                      <a:pt x="14" y="11"/>
                      <a:pt x="14" y="10"/>
                      <a:pt x="14" y="10"/>
                    </a:cubicBezTo>
                    <a:cubicBezTo>
                      <a:pt x="15" y="10"/>
                      <a:pt x="15" y="10"/>
                      <a:pt x="16" y="10"/>
                    </a:cubicBezTo>
                    <a:cubicBezTo>
                      <a:pt x="16" y="10"/>
                      <a:pt x="18" y="12"/>
                      <a:pt x="21" y="15"/>
                    </a:cubicBezTo>
                    <a:cubicBezTo>
                      <a:pt x="23" y="17"/>
                      <a:pt x="27" y="21"/>
                      <a:pt x="31" y="26"/>
                    </a:cubicBezTo>
                    <a:cubicBezTo>
                      <a:pt x="28" y="26"/>
                      <a:pt x="25" y="26"/>
                      <a:pt x="22" y="26"/>
                    </a:cubicBezTo>
                    <a:cubicBezTo>
                      <a:pt x="20" y="26"/>
                      <a:pt x="18" y="26"/>
                      <a:pt x="15" y="26"/>
                    </a:cubicBezTo>
                    <a:cubicBezTo>
                      <a:pt x="15" y="26"/>
                      <a:pt x="14" y="26"/>
                      <a:pt x="13" y="26"/>
                    </a:cubicBezTo>
                    <a:cubicBezTo>
                      <a:pt x="12" y="26"/>
                      <a:pt x="11" y="26"/>
                      <a:pt x="10" y="26"/>
                    </a:cubicBezTo>
                    <a:cubicBezTo>
                      <a:pt x="10" y="26"/>
                      <a:pt x="9" y="26"/>
                      <a:pt x="9" y="26"/>
                    </a:cubicBezTo>
                    <a:cubicBezTo>
                      <a:pt x="9" y="26"/>
                      <a:pt x="8" y="26"/>
                      <a:pt x="8" y="26"/>
                    </a:cubicBezTo>
                    <a:cubicBezTo>
                      <a:pt x="8" y="26"/>
                      <a:pt x="8" y="26"/>
                      <a:pt x="8" y="25"/>
                    </a:cubicBezTo>
                    <a:cubicBezTo>
                      <a:pt x="8" y="24"/>
                      <a:pt x="8" y="23"/>
                      <a:pt x="9" y="21"/>
                    </a:cubicBezTo>
                    <a:cubicBezTo>
                      <a:pt x="6" y="20"/>
                      <a:pt x="6" y="20"/>
                      <a:pt x="6" y="20"/>
                    </a:cubicBezTo>
                    <a:cubicBezTo>
                      <a:pt x="0" y="36"/>
                      <a:pt x="0" y="36"/>
                      <a:pt x="0" y="36"/>
                    </a:cubicBezTo>
                    <a:cubicBezTo>
                      <a:pt x="2" y="36"/>
                      <a:pt x="2" y="36"/>
                      <a:pt x="2" y="36"/>
                    </a:cubicBezTo>
                    <a:cubicBezTo>
                      <a:pt x="3" y="36"/>
                      <a:pt x="3" y="36"/>
                      <a:pt x="3" y="35"/>
                    </a:cubicBezTo>
                    <a:cubicBezTo>
                      <a:pt x="4" y="35"/>
                      <a:pt x="4" y="34"/>
                      <a:pt x="5" y="34"/>
                    </a:cubicBezTo>
                    <a:cubicBezTo>
                      <a:pt x="5" y="34"/>
                      <a:pt x="6" y="33"/>
                      <a:pt x="7" y="33"/>
                    </a:cubicBezTo>
                    <a:cubicBezTo>
                      <a:pt x="8" y="33"/>
                      <a:pt x="9" y="33"/>
                      <a:pt x="10" y="33"/>
                    </a:cubicBezTo>
                    <a:cubicBezTo>
                      <a:pt x="13" y="33"/>
                      <a:pt x="16" y="33"/>
                      <a:pt x="20" y="33"/>
                    </a:cubicBezTo>
                    <a:cubicBezTo>
                      <a:pt x="23" y="32"/>
                      <a:pt x="26" y="32"/>
                      <a:pt x="29" y="32"/>
                    </a:cubicBezTo>
                    <a:cubicBezTo>
                      <a:pt x="31" y="32"/>
                      <a:pt x="32" y="33"/>
                      <a:pt x="33" y="33"/>
                    </a:cubicBezTo>
                    <a:cubicBezTo>
                      <a:pt x="34" y="33"/>
                      <a:pt x="35" y="33"/>
                      <a:pt x="35" y="33"/>
                    </a:cubicBezTo>
                    <a:cubicBezTo>
                      <a:pt x="47" y="37"/>
                      <a:pt x="47" y="37"/>
                      <a:pt x="47" y="37"/>
                    </a:cubicBezTo>
                    <a:cubicBezTo>
                      <a:pt x="47" y="38"/>
                      <a:pt x="48" y="38"/>
                      <a:pt x="49" y="39"/>
                    </a:cubicBezTo>
                    <a:cubicBezTo>
                      <a:pt x="49" y="39"/>
                      <a:pt x="49" y="40"/>
                      <a:pt x="49" y="41"/>
                    </a:cubicBezTo>
                    <a:cubicBezTo>
                      <a:pt x="50" y="41"/>
                      <a:pt x="49" y="42"/>
                      <a:pt x="49" y="43"/>
                    </a:cubicBezTo>
                    <a:cubicBezTo>
                      <a:pt x="49" y="44"/>
                      <a:pt x="49" y="45"/>
                      <a:pt x="4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9" name="Freeform 36"/>
              <p:cNvSpPr>
                <a:spLocks noEditPoints="1"/>
              </p:cNvSpPr>
              <p:nvPr/>
            </p:nvSpPr>
            <p:spPr bwMode="auto">
              <a:xfrm>
                <a:off x="823913" y="1079501"/>
                <a:ext cx="11113" cy="14288"/>
              </a:xfrm>
              <a:custGeom>
                <a:avLst/>
                <a:gdLst>
                  <a:gd name="T0" fmla="*/ 12 w 21"/>
                  <a:gd name="T1" fmla="*/ 0 h 31"/>
                  <a:gd name="T2" fmla="*/ 1 w 21"/>
                  <a:gd name="T3" fmla="*/ 9 h 31"/>
                  <a:gd name="T4" fmla="*/ 7 w 21"/>
                  <a:gd name="T5" fmla="*/ 20 h 31"/>
                  <a:gd name="T6" fmla="*/ 12 w 21"/>
                  <a:gd name="T7" fmla="*/ 19 h 31"/>
                  <a:gd name="T8" fmla="*/ 0 w 21"/>
                  <a:gd name="T9" fmla="*/ 30 h 31"/>
                  <a:gd name="T10" fmla="*/ 1 w 21"/>
                  <a:gd name="T11" fmla="*/ 31 h 31"/>
                  <a:gd name="T12" fmla="*/ 19 w 21"/>
                  <a:gd name="T13" fmla="*/ 16 h 31"/>
                  <a:gd name="T14" fmla="*/ 12 w 21"/>
                  <a:gd name="T15" fmla="*/ 0 h 31"/>
                  <a:gd name="T16" fmla="*/ 14 w 21"/>
                  <a:gd name="T17" fmla="*/ 12 h 31"/>
                  <a:gd name="T18" fmla="*/ 13 w 21"/>
                  <a:gd name="T19" fmla="*/ 17 h 31"/>
                  <a:gd name="T20" fmla="*/ 9 w 21"/>
                  <a:gd name="T21" fmla="*/ 18 h 31"/>
                  <a:gd name="T22" fmla="*/ 7 w 21"/>
                  <a:gd name="T23" fmla="*/ 9 h 31"/>
                  <a:gd name="T24" fmla="*/ 12 w 21"/>
                  <a:gd name="T25" fmla="*/ 2 h 31"/>
                  <a:gd name="T26" fmla="*/ 14 w 21"/>
                  <a:gd name="T27"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31">
                    <a:moveTo>
                      <a:pt x="12" y="0"/>
                    </a:moveTo>
                    <a:cubicBezTo>
                      <a:pt x="6" y="0"/>
                      <a:pt x="3" y="2"/>
                      <a:pt x="1" y="9"/>
                    </a:cubicBezTo>
                    <a:cubicBezTo>
                      <a:pt x="0" y="15"/>
                      <a:pt x="2" y="18"/>
                      <a:pt x="7" y="20"/>
                    </a:cubicBezTo>
                    <a:cubicBezTo>
                      <a:pt x="9" y="20"/>
                      <a:pt x="10" y="20"/>
                      <a:pt x="12" y="19"/>
                    </a:cubicBezTo>
                    <a:cubicBezTo>
                      <a:pt x="10" y="26"/>
                      <a:pt x="5" y="29"/>
                      <a:pt x="0" y="30"/>
                    </a:cubicBezTo>
                    <a:cubicBezTo>
                      <a:pt x="1" y="31"/>
                      <a:pt x="1" y="31"/>
                      <a:pt x="1" y="31"/>
                    </a:cubicBezTo>
                    <a:cubicBezTo>
                      <a:pt x="11" y="31"/>
                      <a:pt x="17" y="26"/>
                      <a:pt x="19" y="16"/>
                    </a:cubicBezTo>
                    <a:cubicBezTo>
                      <a:pt x="21" y="7"/>
                      <a:pt x="18" y="2"/>
                      <a:pt x="12" y="0"/>
                    </a:cubicBezTo>
                    <a:close/>
                    <a:moveTo>
                      <a:pt x="14" y="12"/>
                    </a:moveTo>
                    <a:cubicBezTo>
                      <a:pt x="14" y="13"/>
                      <a:pt x="13" y="15"/>
                      <a:pt x="13" y="17"/>
                    </a:cubicBezTo>
                    <a:cubicBezTo>
                      <a:pt x="11" y="18"/>
                      <a:pt x="10" y="18"/>
                      <a:pt x="9" y="18"/>
                    </a:cubicBezTo>
                    <a:cubicBezTo>
                      <a:pt x="6" y="17"/>
                      <a:pt x="6" y="15"/>
                      <a:pt x="7" y="9"/>
                    </a:cubicBezTo>
                    <a:cubicBezTo>
                      <a:pt x="8" y="4"/>
                      <a:pt x="9" y="1"/>
                      <a:pt x="12" y="2"/>
                    </a:cubicBezTo>
                    <a:cubicBezTo>
                      <a:pt x="14" y="3"/>
                      <a:pt x="15" y="6"/>
                      <a:pt x="1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Freeform 37"/>
              <p:cNvSpPr/>
              <p:nvPr/>
            </p:nvSpPr>
            <p:spPr bwMode="auto">
              <a:xfrm>
                <a:off x="839788" y="1082676"/>
                <a:ext cx="9525" cy="15875"/>
              </a:xfrm>
              <a:custGeom>
                <a:avLst/>
                <a:gdLst>
                  <a:gd name="T0" fmla="*/ 0 w 20"/>
                  <a:gd name="T1" fmla="*/ 8 h 33"/>
                  <a:gd name="T2" fmla="*/ 2 w 20"/>
                  <a:gd name="T3" fmla="*/ 9 h 33"/>
                  <a:gd name="T4" fmla="*/ 3 w 20"/>
                  <a:gd name="T5" fmla="*/ 6 h 33"/>
                  <a:gd name="T6" fmla="*/ 6 w 20"/>
                  <a:gd name="T7" fmla="*/ 6 h 33"/>
                  <a:gd name="T8" fmla="*/ 15 w 20"/>
                  <a:gd name="T9" fmla="*/ 7 h 33"/>
                  <a:gd name="T10" fmla="*/ 2 w 20"/>
                  <a:gd name="T11" fmla="*/ 32 h 33"/>
                  <a:gd name="T12" fmla="*/ 7 w 20"/>
                  <a:gd name="T13" fmla="*/ 33 h 33"/>
                  <a:gd name="T14" fmla="*/ 20 w 20"/>
                  <a:gd name="T15" fmla="*/ 4 h 33"/>
                  <a:gd name="T16" fmla="*/ 20 w 20"/>
                  <a:gd name="T17" fmla="*/ 2 h 33"/>
                  <a:gd name="T18" fmla="*/ 2 w 20"/>
                  <a:gd name="T19" fmla="*/ 0 h 33"/>
                  <a:gd name="T20" fmla="*/ 0 w 20"/>
                  <a:gd name="T21"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33">
                    <a:moveTo>
                      <a:pt x="0" y="8"/>
                    </a:moveTo>
                    <a:cubicBezTo>
                      <a:pt x="2" y="9"/>
                      <a:pt x="2" y="9"/>
                      <a:pt x="2" y="9"/>
                    </a:cubicBezTo>
                    <a:cubicBezTo>
                      <a:pt x="2" y="7"/>
                      <a:pt x="3" y="6"/>
                      <a:pt x="3" y="6"/>
                    </a:cubicBezTo>
                    <a:cubicBezTo>
                      <a:pt x="4" y="6"/>
                      <a:pt x="5" y="6"/>
                      <a:pt x="6" y="6"/>
                    </a:cubicBezTo>
                    <a:cubicBezTo>
                      <a:pt x="15" y="7"/>
                      <a:pt x="15" y="7"/>
                      <a:pt x="15" y="7"/>
                    </a:cubicBezTo>
                    <a:cubicBezTo>
                      <a:pt x="2" y="32"/>
                      <a:pt x="2" y="32"/>
                      <a:pt x="2" y="32"/>
                    </a:cubicBezTo>
                    <a:cubicBezTo>
                      <a:pt x="7" y="33"/>
                      <a:pt x="7" y="33"/>
                      <a:pt x="7" y="33"/>
                    </a:cubicBezTo>
                    <a:cubicBezTo>
                      <a:pt x="20" y="4"/>
                      <a:pt x="20" y="4"/>
                      <a:pt x="20" y="4"/>
                    </a:cubicBezTo>
                    <a:cubicBezTo>
                      <a:pt x="20" y="2"/>
                      <a:pt x="20" y="2"/>
                      <a:pt x="20" y="2"/>
                    </a:cubicBezTo>
                    <a:cubicBezTo>
                      <a:pt x="2" y="0"/>
                      <a:pt x="2" y="0"/>
                      <a:pt x="2" y="0"/>
                    </a:cubicBez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1" name="Freeform 38"/>
              <p:cNvSpPr>
                <a:spLocks noEditPoints="1"/>
              </p:cNvSpPr>
              <p:nvPr/>
            </p:nvSpPr>
            <p:spPr bwMode="auto">
              <a:xfrm>
                <a:off x="854076" y="1087438"/>
                <a:ext cx="9525" cy="14288"/>
              </a:xfrm>
              <a:custGeom>
                <a:avLst/>
                <a:gdLst>
                  <a:gd name="T0" fmla="*/ 21 w 21"/>
                  <a:gd name="T1" fmla="*/ 2 h 32"/>
                  <a:gd name="T2" fmla="*/ 20 w 21"/>
                  <a:gd name="T3" fmla="*/ 0 h 32"/>
                  <a:gd name="T4" fmla="*/ 1 w 21"/>
                  <a:gd name="T5" fmla="*/ 16 h 32"/>
                  <a:gd name="T6" fmla="*/ 9 w 21"/>
                  <a:gd name="T7" fmla="*/ 31 h 32"/>
                  <a:gd name="T8" fmla="*/ 20 w 21"/>
                  <a:gd name="T9" fmla="*/ 23 h 32"/>
                  <a:gd name="T10" fmla="*/ 14 w 21"/>
                  <a:gd name="T11" fmla="*/ 12 h 32"/>
                  <a:gd name="T12" fmla="*/ 9 w 21"/>
                  <a:gd name="T13" fmla="*/ 12 h 32"/>
                  <a:gd name="T14" fmla="*/ 21 w 21"/>
                  <a:gd name="T15" fmla="*/ 2 h 32"/>
                  <a:gd name="T16" fmla="*/ 12 w 21"/>
                  <a:gd name="T17" fmla="*/ 14 h 32"/>
                  <a:gd name="T18" fmla="*/ 14 w 21"/>
                  <a:gd name="T19" fmla="*/ 22 h 32"/>
                  <a:gd name="T20" fmla="*/ 9 w 21"/>
                  <a:gd name="T21" fmla="*/ 30 h 32"/>
                  <a:gd name="T22" fmla="*/ 7 w 21"/>
                  <a:gd name="T23" fmla="*/ 19 h 32"/>
                  <a:gd name="T24" fmla="*/ 8 w 21"/>
                  <a:gd name="T25" fmla="*/ 15 h 32"/>
                  <a:gd name="T26" fmla="*/ 8 w 21"/>
                  <a:gd name="T27" fmla="*/ 15 h 32"/>
                  <a:gd name="T28" fmla="*/ 12 w 21"/>
                  <a:gd name="T29"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32">
                    <a:moveTo>
                      <a:pt x="21" y="2"/>
                    </a:moveTo>
                    <a:cubicBezTo>
                      <a:pt x="20" y="0"/>
                      <a:pt x="20" y="0"/>
                      <a:pt x="20" y="0"/>
                    </a:cubicBezTo>
                    <a:cubicBezTo>
                      <a:pt x="10" y="0"/>
                      <a:pt x="4" y="6"/>
                      <a:pt x="1" y="16"/>
                    </a:cubicBezTo>
                    <a:cubicBezTo>
                      <a:pt x="0" y="25"/>
                      <a:pt x="3" y="30"/>
                      <a:pt x="9" y="31"/>
                    </a:cubicBezTo>
                    <a:cubicBezTo>
                      <a:pt x="15" y="32"/>
                      <a:pt x="18" y="29"/>
                      <a:pt x="20" y="23"/>
                    </a:cubicBezTo>
                    <a:cubicBezTo>
                      <a:pt x="21" y="17"/>
                      <a:pt x="19" y="13"/>
                      <a:pt x="14" y="12"/>
                    </a:cubicBezTo>
                    <a:cubicBezTo>
                      <a:pt x="12" y="11"/>
                      <a:pt x="11" y="12"/>
                      <a:pt x="9" y="12"/>
                    </a:cubicBezTo>
                    <a:cubicBezTo>
                      <a:pt x="11" y="6"/>
                      <a:pt x="15" y="3"/>
                      <a:pt x="21" y="2"/>
                    </a:cubicBezTo>
                    <a:close/>
                    <a:moveTo>
                      <a:pt x="12" y="14"/>
                    </a:moveTo>
                    <a:cubicBezTo>
                      <a:pt x="14" y="14"/>
                      <a:pt x="15" y="17"/>
                      <a:pt x="14" y="22"/>
                    </a:cubicBezTo>
                    <a:cubicBezTo>
                      <a:pt x="13" y="28"/>
                      <a:pt x="11" y="30"/>
                      <a:pt x="9" y="30"/>
                    </a:cubicBezTo>
                    <a:cubicBezTo>
                      <a:pt x="7" y="29"/>
                      <a:pt x="6" y="26"/>
                      <a:pt x="7" y="19"/>
                    </a:cubicBezTo>
                    <a:cubicBezTo>
                      <a:pt x="7" y="18"/>
                      <a:pt x="7" y="17"/>
                      <a:pt x="8" y="15"/>
                    </a:cubicBezTo>
                    <a:cubicBezTo>
                      <a:pt x="8" y="15"/>
                      <a:pt x="8" y="15"/>
                      <a:pt x="8" y="15"/>
                    </a:cubicBezTo>
                    <a:cubicBezTo>
                      <a:pt x="9" y="14"/>
                      <a:pt x="11" y="13"/>
                      <a:pt x="12"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2" name="Freeform 39"/>
              <p:cNvSpPr/>
              <p:nvPr/>
            </p:nvSpPr>
            <p:spPr bwMode="auto">
              <a:xfrm>
                <a:off x="868363" y="1096963"/>
                <a:ext cx="4763" cy="1588"/>
              </a:xfrm>
              <a:custGeom>
                <a:avLst/>
                <a:gdLst>
                  <a:gd name="T0" fmla="*/ 0 w 3"/>
                  <a:gd name="T1" fmla="*/ 0 h 1"/>
                  <a:gd name="T2" fmla="*/ 0 w 3"/>
                  <a:gd name="T3" fmla="*/ 1 h 1"/>
                  <a:gd name="T4" fmla="*/ 3 w 3"/>
                  <a:gd name="T5" fmla="*/ 1 h 1"/>
                  <a:gd name="T6" fmla="*/ 2 w 3"/>
                  <a:gd name="T7" fmla="*/ 0 h 1"/>
                  <a:gd name="T8" fmla="*/ 0 w 3"/>
                  <a:gd name="T9" fmla="*/ 0 h 1"/>
                </a:gdLst>
                <a:ahLst/>
                <a:cxnLst>
                  <a:cxn ang="0">
                    <a:pos x="T0" y="T1"/>
                  </a:cxn>
                  <a:cxn ang="0">
                    <a:pos x="T2" y="T3"/>
                  </a:cxn>
                  <a:cxn ang="0">
                    <a:pos x="T4" y="T5"/>
                  </a:cxn>
                  <a:cxn ang="0">
                    <a:pos x="T6" y="T7"/>
                  </a:cxn>
                  <a:cxn ang="0">
                    <a:pos x="T8" y="T9"/>
                  </a:cxn>
                </a:cxnLst>
                <a:rect l="0" t="0" r="r" b="b"/>
                <a:pathLst>
                  <a:path w="3" h="1">
                    <a:moveTo>
                      <a:pt x="0" y="0"/>
                    </a:moveTo>
                    <a:lnTo>
                      <a:pt x="0" y="1"/>
                    </a:lnTo>
                    <a:lnTo>
                      <a:pt x="3" y="1"/>
                    </a:lnTo>
                    <a:lnTo>
                      <a:pt x="2"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3" name="Freeform 40"/>
              <p:cNvSpPr/>
              <p:nvPr/>
            </p:nvSpPr>
            <p:spPr bwMode="auto">
              <a:xfrm>
                <a:off x="876301" y="1087438"/>
                <a:ext cx="7938" cy="15875"/>
              </a:xfrm>
              <a:custGeom>
                <a:avLst/>
                <a:gdLst>
                  <a:gd name="T0" fmla="*/ 12 w 17"/>
                  <a:gd name="T1" fmla="*/ 29 h 33"/>
                  <a:gd name="T2" fmla="*/ 12 w 17"/>
                  <a:gd name="T3" fmla="*/ 0 h 33"/>
                  <a:gd name="T4" fmla="*/ 10 w 17"/>
                  <a:gd name="T5" fmla="*/ 0 h 33"/>
                  <a:gd name="T6" fmla="*/ 0 w 17"/>
                  <a:gd name="T7" fmla="*/ 7 h 33"/>
                  <a:gd name="T8" fmla="*/ 1 w 17"/>
                  <a:gd name="T9" fmla="*/ 9 h 33"/>
                  <a:gd name="T10" fmla="*/ 7 w 17"/>
                  <a:gd name="T11" fmla="*/ 6 h 33"/>
                  <a:gd name="T12" fmla="*/ 6 w 17"/>
                  <a:gd name="T13" fmla="*/ 29 h 33"/>
                  <a:gd name="T14" fmla="*/ 4 w 17"/>
                  <a:gd name="T15" fmla="*/ 31 h 33"/>
                  <a:gd name="T16" fmla="*/ 2 w 17"/>
                  <a:gd name="T17" fmla="*/ 30 h 33"/>
                  <a:gd name="T18" fmla="*/ 2 w 17"/>
                  <a:gd name="T19" fmla="*/ 32 h 33"/>
                  <a:gd name="T20" fmla="*/ 16 w 17"/>
                  <a:gd name="T21" fmla="*/ 33 h 33"/>
                  <a:gd name="T22" fmla="*/ 17 w 17"/>
                  <a:gd name="T23" fmla="*/ 31 h 33"/>
                  <a:gd name="T24" fmla="*/ 13 w 17"/>
                  <a:gd name="T25" fmla="*/ 31 h 33"/>
                  <a:gd name="T26" fmla="*/ 12 w 17"/>
                  <a:gd name="T27"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3">
                    <a:moveTo>
                      <a:pt x="12" y="29"/>
                    </a:moveTo>
                    <a:cubicBezTo>
                      <a:pt x="12" y="0"/>
                      <a:pt x="12" y="0"/>
                      <a:pt x="12" y="0"/>
                    </a:cubicBezTo>
                    <a:cubicBezTo>
                      <a:pt x="10" y="0"/>
                      <a:pt x="10" y="0"/>
                      <a:pt x="10" y="0"/>
                    </a:cubicBezTo>
                    <a:cubicBezTo>
                      <a:pt x="7" y="3"/>
                      <a:pt x="4" y="5"/>
                      <a:pt x="0" y="7"/>
                    </a:cubicBezTo>
                    <a:cubicBezTo>
                      <a:pt x="1" y="9"/>
                      <a:pt x="1" y="9"/>
                      <a:pt x="1" y="9"/>
                    </a:cubicBezTo>
                    <a:cubicBezTo>
                      <a:pt x="3" y="8"/>
                      <a:pt x="5" y="7"/>
                      <a:pt x="7" y="6"/>
                    </a:cubicBezTo>
                    <a:cubicBezTo>
                      <a:pt x="6" y="29"/>
                      <a:pt x="6" y="29"/>
                      <a:pt x="6" y="29"/>
                    </a:cubicBezTo>
                    <a:cubicBezTo>
                      <a:pt x="6" y="30"/>
                      <a:pt x="6" y="30"/>
                      <a:pt x="4" y="31"/>
                    </a:cubicBezTo>
                    <a:cubicBezTo>
                      <a:pt x="2" y="30"/>
                      <a:pt x="2" y="30"/>
                      <a:pt x="2" y="30"/>
                    </a:cubicBezTo>
                    <a:cubicBezTo>
                      <a:pt x="2" y="32"/>
                      <a:pt x="2" y="32"/>
                      <a:pt x="2" y="32"/>
                    </a:cubicBezTo>
                    <a:cubicBezTo>
                      <a:pt x="16" y="33"/>
                      <a:pt x="16" y="33"/>
                      <a:pt x="16" y="33"/>
                    </a:cubicBezTo>
                    <a:cubicBezTo>
                      <a:pt x="17" y="31"/>
                      <a:pt x="17" y="31"/>
                      <a:pt x="17" y="31"/>
                    </a:cubicBezTo>
                    <a:cubicBezTo>
                      <a:pt x="13" y="31"/>
                      <a:pt x="13" y="31"/>
                      <a:pt x="13" y="31"/>
                    </a:cubicBezTo>
                    <a:cubicBezTo>
                      <a:pt x="12" y="31"/>
                      <a:pt x="12" y="30"/>
                      <a:pt x="12"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4" name="Freeform 41"/>
              <p:cNvSpPr>
                <a:spLocks noEditPoints="1"/>
              </p:cNvSpPr>
              <p:nvPr/>
            </p:nvSpPr>
            <p:spPr bwMode="auto">
              <a:xfrm>
                <a:off x="890588" y="1087438"/>
                <a:ext cx="9525" cy="15875"/>
              </a:xfrm>
              <a:custGeom>
                <a:avLst/>
                <a:gdLst>
                  <a:gd name="T0" fmla="*/ 11 w 20"/>
                  <a:gd name="T1" fmla="*/ 0 h 32"/>
                  <a:gd name="T2" fmla="*/ 0 w 20"/>
                  <a:gd name="T3" fmla="*/ 9 h 32"/>
                  <a:gd name="T4" fmla="*/ 8 w 20"/>
                  <a:gd name="T5" fmla="*/ 20 h 32"/>
                  <a:gd name="T6" fmla="*/ 13 w 20"/>
                  <a:gd name="T7" fmla="*/ 19 h 32"/>
                  <a:gd name="T8" fmla="*/ 1 w 20"/>
                  <a:gd name="T9" fmla="*/ 30 h 32"/>
                  <a:gd name="T10" fmla="*/ 2 w 20"/>
                  <a:gd name="T11" fmla="*/ 32 h 32"/>
                  <a:gd name="T12" fmla="*/ 20 w 20"/>
                  <a:gd name="T13" fmla="*/ 14 h 32"/>
                  <a:gd name="T14" fmla="*/ 11 w 20"/>
                  <a:gd name="T15" fmla="*/ 0 h 32"/>
                  <a:gd name="T16" fmla="*/ 14 w 20"/>
                  <a:gd name="T17" fmla="*/ 11 h 32"/>
                  <a:gd name="T18" fmla="*/ 13 w 20"/>
                  <a:gd name="T19" fmla="*/ 16 h 32"/>
                  <a:gd name="T20" fmla="*/ 9 w 20"/>
                  <a:gd name="T21" fmla="*/ 18 h 32"/>
                  <a:gd name="T22" fmla="*/ 7 w 20"/>
                  <a:gd name="T23" fmla="*/ 9 h 32"/>
                  <a:gd name="T24" fmla="*/ 11 w 20"/>
                  <a:gd name="T25" fmla="*/ 2 h 32"/>
                  <a:gd name="T26" fmla="*/ 14 w 20"/>
                  <a:gd name="T27"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32">
                    <a:moveTo>
                      <a:pt x="11" y="0"/>
                    </a:moveTo>
                    <a:cubicBezTo>
                      <a:pt x="5" y="0"/>
                      <a:pt x="1" y="3"/>
                      <a:pt x="0" y="9"/>
                    </a:cubicBezTo>
                    <a:cubicBezTo>
                      <a:pt x="0" y="15"/>
                      <a:pt x="3" y="19"/>
                      <a:pt x="8" y="20"/>
                    </a:cubicBezTo>
                    <a:cubicBezTo>
                      <a:pt x="9" y="20"/>
                      <a:pt x="11" y="20"/>
                      <a:pt x="13" y="19"/>
                    </a:cubicBezTo>
                    <a:cubicBezTo>
                      <a:pt x="11" y="25"/>
                      <a:pt x="7" y="29"/>
                      <a:pt x="1" y="30"/>
                    </a:cubicBezTo>
                    <a:cubicBezTo>
                      <a:pt x="2" y="32"/>
                      <a:pt x="2" y="32"/>
                      <a:pt x="2" y="32"/>
                    </a:cubicBezTo>
                    <a:cubicBezTo>
                      <a:pt x="13" y="30"/>
                      <a:pt x="18" y="25"/>
                      <a:pt x="20" y="14"/>
                    </a:cubicBezTo>
                    <a:cubicBezTo>
                      <a:pt x="20" y="6"/>
                      <a:pt x="17" y="1"/>
                      <a:pt x="11" y="0"/>
                    </a:cubicBezTo>
                    <a:close/>
                    <a:moveTo>
                      <a:pt x="14" y="11"/>
                    </a:moveTo>
                    <a:cubicBezTo>
                      <a:pt x="14" y="13"/>
                      <a:pt x="13" y="14"/>
                      <a:pt x="13" y="16"/>
                    </a:cubicBezTo>
                    <a:cubicBezTo>
                      <a:pt x="12" y="17"/>
                      <a:pt x="10" y="18"/>
                      <a:pt x="9" y="18"/>
                    </a:cubicBezTo>
                    <a:cubicBezTo>
                      <a:pt x="7" y="17"/>
                      <a:pt x="6" y="15"/>
                      <a:pt x="7" y="9"/>
                    </a:cubicBezTo>
                    <a:cubicBezTo>
                      <a:pt x="7" y="4"/>
                      <a:pt x="8" y="1"/>
                      <a:pt x="11" y="2"/>
                    </a:cubicBezTo>
                    <a:cubicBezTo>
                      <a:pt x="13" y="2"/>
                      <a:pt x="14" y="5"/>
                      <a:pt x="1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5" name="Freeform 42"/>
              <p:cNvSpPr/>
              <p:nvPr/>
            </p:nvSpPr>
            <p:spPr bwMode="auto">
              <a:xfrm>
                <a:off x="904876" y="1084263"/>
                <a:ext cx="11113" cy="15875"/>
              </a:xfrm>
              <a:custGeom>
                <a:avLst/>
                <a:gdLst>
                  <a:gd name="T0" fmla="*/ 20 w 22"/>
                  <a:gd name="T1" fmla="*/ 22 h 34"/>
                  <a:gd name="T2" fmla="*/ 17 w 22"/>
                  <a:gd name="T3" fmla="*/ 26 h 34"/>
                  <a:gd name="T4" fmla="*/ 8 w 22"/>
                  <a:gd name="T5" fmla="*/ 27 h 34"/>
                  <a:gd name="T6" fmla="*/ 13 w 22"/>
                  <a:gd name="T7" fmla="*/ 20 h 34"/>
                  <a:gd name="T8" fmla="*/ 17 w 22"/>
                  <a:gd name="T9" fmla="*/ 8 h 34"/>
                  <a:gd name="T10" fmla="*/ 8 w 22"/>
                  <a:gd name="T11" fmla="*/ 0 h 34"/>
                  <a:gd name="T12" fmla="*/ 0 w 22"/>
                  <a:gd name="T13" fmla="*/ 11 h 34"/>
                  <a:gd name="T14" fmla="*/ 2 w 22"/>
                  <a:gd name="T15" fmla="*/ 11 h 34"/>
                  <a:gd name="T16" fmla="*/ 6 w 22"/>
                  <a:gd name="T17" fmla="*/ 5 h 34"/>
                  <a:gd name="T18" fmla="*/ 12 w 22"/>
                  <a:gd name="T19" fmla="*/ 10 h 34"/>
                  <a:gd name="T20" fmla="*/ 5 w 22"/>
                  <a:gd name="T21" fmla="*/ 29 h 34"/>
                  <a:gd name="T22" fmla="*/ 3 w 22"/>
                  <a:gd name="T23" fmla="*/ 32 h 34"/>
                  <a:gd name="T24" fmla="*/ 4 w 22"/>
                  <a:gd name="T25" fmla="*/ 34 h 34"/>
                  <a:gd name="T26" fmla="*/ 22 w 22"/>
                  <a:gd name="T27" fmla="*/ 31 h 34"/>
                  <a:gd name="T28" fmla="*/ 21 w 22"/>
                  <a:gd name="T29" fmla="*/ 22 h 34"/>
                  <a:gd name="T30" fmla="*/ 20 w 22"/>
                  <a:gd name="T31" fmla="*/ 2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34">
                    <a:moveTo>
                      <a:pt x="20" y="22"/>
                    </a:moveTo>
                    <a:cubicBezTo>
                      <a:pt x="20" y="25"/>
                      <a:pt x="19" y="26"/>
                      <a:pt x="17" y="26"/>
                    </a:cubicBezTo>
                    <a:cubicBezTo>
                      <a:pt x="8" y="27"/>
                      <a:pt x="8" y="27"/>
                      <a:pt x="8" y="27"/>
                    </a:cubicBezTo>
                    <a:cubicBezTo>
                      <a:pt x="9" y="25"/>
                      <a:pt x="11" y="23"/>
                      <a:pt x="13" y="20"/>
                    </a:cubicBezTo>
                    <a:cubicBezTo>
                      <a:pt x="17" y="15"/>
                      <a:pt x="18" y="11"/>
                      <a:pt x="17" y="8"/>
                    </a:cubicBezTo>
                    <a:cubicBezTo>
                      <a:pt x="16" y="2"/>
                      <a:pt x="13" y="0"/>
                      <a:pt x="8" y="0"/>
                    </a:cubicBezTo>
                    <a:cubicBezTo>
                      <a:pt x="3" y="1"/>
                      <a:pt x="0" y="5"/>
                      <a:pt x="0" y="11"/>
                    </a:cubicBezTo>
                    <a:cubicBezTo>
                      <a:pt x="2" y="11"/>
                      <a:pt x="2" y="11"/>
                      <a:pt x="2" y="11"/>
                    </a:cubicBezTo>
                    <a:cubicBezTo>
                      <a:pt x="2" y="7"/>
                      <a:pt x="4" y="5"/>
                      <a:pt x="6" y="5"/>
                    </a:cubicBezTo>
                    <a:cubicBezTo>
                      <a:pt x="9" y="4"/>
                      <a:pt x="11" y="6"/>
                      <a:pt x="12" y="10"/>
                    </a:cubicBezTo>
                    <a:cubicBezTo>
                      <a:pt x="14" y="13"/>
                      <a:pt x="11" y="19"/>
                      <a:pt x="5" y="29"/>
                    </a:cubicBezTo>
                    <a:cubicBezTo>
                      <a:pt x="4" y="30"/>
                      <a:pt x="4" y="31"/>
                      <a:pt x="3" y="32"/>
                    </a:cubicBezTo>
                    <a:cubicBezTo>
                      <a:pt x="4" y="34"/>
                      <a:pt x="4" y="34"/>
                      <a:pt x="4" y="34"/>
                    </a:cubicBezTo>
                    <a:cubicBezTo>
                      <a:pt x="22" y="31"/>
                      <a:pt x="22" y="31"/>
                      <a:pt x="22" y="31"/>
                    </a:cubicBezTo>
                    <a:cubicBezTo>
                      <a:pt x="21" y="22"/>
                      <a:pt x="21" y="22"/>
                      <a:pt x="21" y="22"/>
                    </a:cubicBezTo>
                    <a:lnTo>
                      <a:pt x="2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6" name="Freeform 43"/>
              <p:cNvSpPr>
                <a:spLocks noEditPoints="1"/>
              </p:cNvSpPr>
              <p:nvPr/>
            </p:nvSpPr>
            <p:spPr bwMode="auto">
              <a:xfrm>
                <a:off x="920751" y="1081088"/>
                <a:ext cx="9525" cy="15875"/>
              </a:xfrm>
              <a:custGeom>
                <a:avLst/>
                <a:gdLst>
                  <a:gd name="T0" fmla="*/ 11 w 20"/>
                  <a:gd name="T1" fmla="*/ 13 h 33"/>
                  <a:gd name="T2" fmla="*/ 7 w 20"/>
                  <a:gd name="T3" fmla="*/ 15 h 33"/>
                  <a:gd name="T4" fmla="*/ 15 w 20"/>
                  <a:gd name="T5" fmla="*/ 1 h 33"/>
                  <a:gd name="T6" fmla="*/ 14 w 20"/>
                  <a:gd name="T7" fmla="*/ 0 h 33"/>
                  <a:gd name="T8" fmla="*/ 1 w 20"/>
                  <a:gd name="T9" fmla="*/ 21 h 33"/>
                  <a:gd name="T10" fmla="*/ 12 w 20"/>
                  <a:gd name="T11" fmla="*/ 33 h 33"/>
                  <a:gd name="T12" fmla="*/ 20 w 20"/>
                  <a:gd name="T13" fmla="*/ 22 h 33"/>
                  <a:gd name="T14" fmla="*/ 11 w 20"/>
                  <a:gd name="T15" fmla="*/ 13 h 33"/>
                  <a:gd name="T16" fmla="*/ 12 w 20"/>
                  <a:gd name="T17" fmla="*/ 31 h 33"/>
                  <a:gd name="T18" fmla="*/ 7 w 20"/>
                  <a:gd name="T19" fmla="*/ 22 h 33"/>
                  <a:gd name="T20" fmla="*/ 7 w 20"/>
                  <a:gd name="T21" fmla="*/ 18 h 33"/>
                  <a:gd name="T22" fmla="*/ 6 w 20"/>
                  <a:gd name="T23" fmla="*/ 17 h 33"/>
                  <a:gd name="T24" fmla="*/ 10 w 20"/>
                  <a:gd name="T25" fmla="*/ 15 h 33"/>
                  <a:gd name="T26" fmla="*/ 14 w 20"/>
                  <a:gd name="T27" fmla="*/ 23 h 33"/>
                  <a:gd name="T28" fmla="*/ 12 w 20"/>
                  <a:gd name="T29" fmla="*/ 3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33">
                    <a:moveTo>
                      <a:pt x="11" y="13"/>
                    </a:moveTo>
                    <a:cubicBezTo>
                      <a:pt x="10" y="13"/>
                      <a:pt x="8" y="14"/>
                      <a:pt x="7" y="15"/>
                    </a:cubicBezTo>
                    <a:cubicBezTo>
                      <a:pt x="7" y="8"/>
                      <a:pt x="10" y="4"/>
                      <a:pt x="15" y="1"/>
                    </a:cubicBezTo>
                    <a:cubicBezTo>
                      <a:pt x="14" y="0"/>
                      <a:pt x="14" y="0"/>
                      <a:pt x="14" y="0"/>
                    </a:cubicBezTo>
                    <a:cubicBezTo>
                      <a:pt x="5" y="3"/>
                      <a:pt x="0" y="10"/>
                      <a:pt x="1" y="21"/>
                    </a:cubicBezTo>
                    <a:cubicBezTo>
                      <a:pt x="2" y="29"/>
                      <a:pt x="6" y="33"/>
                      <a:pt x="12" y="33"/>
                    </a:cubicBezTo>
                    <a:cubicBezTo>
                      <a:pt x="18" y="32"/>
                      <a:pt x="20" y="29"/>
                      <a:pt x="20" y="22"/>
                    </a:cubicBezTo>
                    <a:cubicBezTo>
                      <a:pt x="19" y="16"/>
                      <a:pt x="16" y="13"/>
                      <a:pt x="11" y="13"/>
                    </a:cubicBezTo>
                    <a:close/>
                    <a:moveTo>
                      <a:pt x="12" y="31"/>
                    </a:moveTo>
                    <a:cubicBezTo>
                      <a:pt x="9" y="31"/>
                      <a:pt x="7" y="28"/>
                      <a:pt x="7" y="22"/>
                    </a:cubicBezTo>
                    <a:cubicBezTo>
                      <a:pt x="7" y="21"/>
                      <a:pt x="7" y="19"/>
                      <a:pt x="7" y="18"/>
                    </a:cubicBezTo>
                    <a:cubicBezTo>
                      <a:pt x="6" y="18"/>
                      <a:pt x="6" y="17"/>
                      <a:pt x="6" y="17"/>
                    </a:cubicBezTo>
                    <a:cubicBezTo>
                      <a:pt x="8" y="16"/>
                      <a:pt x="9" y="15"/>
                      <a:pt x="10" y="15"/>
                    </a:cubicBezTo>
                    <a:cubicBezTo>
                      <a:pt x="12" y="15"/>
                      <a:pt x="14" y="17"/>
                      <a:pt x="14" y="23"/>
                    </a:cubicBezTo>
                    <a:cubicBezTo>
                      <a:pt x="15" y="28"/>
                      <a:pt x="14" y="31"/>
                      <a:pt x="1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7" name="Freeform 44"/>
              <p:cNvSpPr/>
              <p:nvPr/>
            </p:nvSpPr>
            <p:spPr bwMode="auto">
              <a:xfrm>
                <a:off x="987426" y="769938"/>
                <a:ext cx="53975" cy="36513"/>
              </a:xfrm>
              <a:custGeom>
                <a:avLst/>
                <a:gdLst>
                  <a:gd name="T0" fmla="*/ 64 w 109"/>
                  <a:gd name="T1" fmla="*/ 55 h 75"/>
                  <a:gd name="T2" fmla="*/ 69 w 109"/>
                  <a:gd name="T3" fmla="*/ 46 h 75"/>
                  <a:gd name="T4" fmla="*/ 103 w 109"/>
                  <a:gd name="T5" fmla="*/ 45 h 75"/>
                  <a:gd name="T6" fmla="*/ 82 w 109"/>
                  <a:gd name="T7" fmla="*/ 28 h 75"/>
                  <a:gd name="T8" fmla="*/ 80 w 109"/>
                  <a:gd name="T9" fmla="*/ 20 h 75"/>
                  <a:gd name="T10" fmla="*/ 93 w 109"/>
                  <a:gd name="T11" fmla="*/ 20 h 75"/>
                  <a:gd name="T12" fmla="*/ 106 w 109"/>
                  <a:gd name="T13" fmla="*/ 12 h 75"/>
                  <a:gd name="T14" fmla="*/ 95 w 109"/>
                  <a:gd name="T15" fmla="*/ 17 h 75"/>
                  <a:gd name="T16" fmla="*/ 77 w 109"/>
                  <a:gd name="T17" fmla="*/ 18 h 75"/>
                  <a:gd name="T18" fmla="*/ 73 w 109"/>
                  <a:gd name="T19" fmla="*/ 14 h 75"/>
                  <a:gd name="T20" fmla="*/ 72 w 109"/>
                  <a:gd name="T21" fmla="*/ 16 h 75"/>
                  <a:gd name="T22" fmla="*/ 69 w 109"/>
                  <a:gd name="T23" fmla="*/ 16 h 75"/>
                  <a:gd name="T24" fmla="*/ 73 w 109"/>
                  <a:gd name="T25" fmla="*/ 18 h 75"/>
                  <a:gd name="T26" fmla="*/ 76 w 109"/>
                  <a:gd name="T27" fmla="*/ 27 h 75"/>
                  <a:gd name="T28" fmla="*/ 57 w 109"/>
                  <a:gd name="T29" fmla="*/ 21 h 75"/>
                  <a:gd name="T30" fmla="*/ 68 w 109"/>
                  <a:gd name="T31" fmla="*/ 1 h 75"/>
                  <a:gd name="T32" fmla="*/ 67 w 109"/>
                  <a:gd name="T33" fmla="*/ 1 h 75"/>
                  <a:gd name="T34" fmla="*/ 67 w 109"/>
                  <a:gd name="T35" fmla="*/ 0 h 75"/>
                  <a:gd name="T36" fmla="*/ 54 w 109"/>
                  <a:gd name="T37" fmla="*/ 20 h 75"/>
                  <a:gd name="T38" fmla="*/ 49 w 109"/>
                  <a:gd name="T39" fmla="*/ 20 h 75"/>
                  <a:gd name="T40" fmla="*/ 54 w 109"/>
                  <a:gd name="T41" fmla="*/ 8 h 75"/>
                  <a:gd name="T42" fmla="*/ 49 w 109"/>
                  <a:gd name="T43" fmla="*/ 14 h 75"/>
                  <a:gd name="T44" fmla="*/ 44 w 109"/>
                  <a:gd name="T45" fmla="*/ 24 h 75"/>
                  <a:gd name="T46" fmla="*/ 66 w 109"/>
                  <a:gd name="T47" fmla="*/ 25 h 75"/>
                  <a:gd name="T48" fmla="*/ 53 w 109"/>
                  <a:gd name="T49" fmla="*/ 28 h 75"/>
                  <a:gd name="T50" fmla="*/ 65 w 109"/>
                  <a:gd name="T51" fmla="*/ 30 h 75"/>
                  <a:gd name="T52" fmla="*/ 66 w 109"/>
                  <a:gd name="T53" fmla="*/ 34 h 75"/>
                  <a:gd name="T54" fmla="*/ 68 w 109"/>
                  <a:gd name="T55" fmla="*/ 30 h 75"/>
                  <a:gd name="T56" fmla="*/ 77 w 109"/>
                  <a:gd name="T57" fmla="*/ 30 h 75"/>
                  <a:gd name="T58" fmla="*/ 97 w 109"/>
                  <a:gd name="T59" fmla="*/ 40 h 75"/>
                  <a:gd name="T60" fmla="*/ 67 w 109"/>
                  <a:gd name="T61" fmla="*/ 43 h 75"/>
                  <a:gd name="T62" fmla="*/ 65 w 109"/>
                  <a:gd name="T63" fmla="*/ 42 h 75"/>
                  <a:gd name="T64" fmla="*/ 62 w 109"/>
                  <a:gd name="T65" fmla="*/ 45 h 75"/>
                  <a:gd name="T66" fmla="*/ 35 w 109"/>
                  <a:gd name="T67" fmla="*/ 28 h 75"/>
                  <a:gd name="T68" fmla="*/ 61 w 109"/>
                  <a:gd name="T69" fmla="*/ 46 h 75"/>
                  <a:gd name="T70" fmla="*/ 50 w 109"/>
                  <a:gd name="T71" fmla="*/ 47 h 75"/>
                  <a:gd name="T72" fmla="*/ 35 w 109"/>
                  <a:gd name="T73" fmla="*/ 48 h 75"/>
                  <a:gd name="T74" fmla="*/ 4 w 109"/>
                  <a:gd name="T75" fmla="*/ 31 h 75"/>
                  <a:gd name="T76" fmla="*/ 8 w 109"/>
                  <a:gd name="T77" fmla="*/ 40 h 75"/>
                  <a:gd name="T78" fmla="*/ 32 w 109"/>
                  <a:gd name="T79" fmla="*/ 51 h 75"/>
                  <a:gd name="T80" fmla="*/ 13 w 109"/>
                  <a:gd name="T81" fmla="*/ 67 h 75"/>
                  <a:gd name="T82" fmla="*/ 2 w 109"/>
                  <a:gd name="T83" fmla="*/ 53 h 75"/>
                  <a:gd name="T84" fmla="*/ 8 w 109"/>
                  <a:gd name="T85" fmla="*/ 72 h 75"/>
                  <a:gd name="T86" fmla="*/ 34 w 109"/>
                  <a:gd name="T87" fmla="*/ 52 h 75"/>
                  <a:gd name="T88" fmla="*/ 43 w 109"/>
                  <a:gd name="T89" fmla="*/ 58 h 75"/>
                  <a:gd name="T90" fmla="*/ 32 w 109"/>
                  <a:gd name="T91" fmla="*/ 59 h 75"/>
                  <a:gd name="T92" fmla="*/ 47 w 109"/>
                  <a:gd name="T93" fmla="*/ 67 h 75"/>
                  <a:gd name="T94" fmla="*/ 37 w 109"/>
                  <a:gd name="T95" fmla="*/ 50 h 75"/>
                  <a:gd name="T96" fmla="*/ 41 w 109"/>
                  <a:gd name="T97" fmla="*/ 48 h 75"/>
                  <a:gd name="T98" fmla="*/ 64 w 109"/>
                  <a:gd name="T99" fmla="*/ 5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75">
                    <a:moveTo>
                      <a:pt x="64" y="55"/>
                    </a:moveTo>
                    <a:cubicBezTo>
                      <a:pt x="74" y="55"/>
                      <a:pt x="69" y="46"/>
                      <a:pt x="69" y="46"/>
                    </a:cubicBezTo>
                    <a:cubicBezTo>
                      <a:pt x="90" y="47"/>
                      <a:pt x="103" y="45"/>
                      <a:pt x="103" y="45"/>
                    </a:cubicBezTo>
                    <a:cubicBezTo>
                      <a:pt x="106" y="38"/>
                      <a:pt x="82" y="28"/>
                      <a:pt x="82" y="28"/>
                    </a:cubicBezTo>
                    <a:cubicBezTo>
                      <a:pt x="84" y="26"/>
                      <a:pt x="80" y="20"/>
                      <a:pt x="80" y="20"/>
                    </a:cubicBezTo>
                    <a:cubicBezTo>
                      <a:pt x="86" y="19"/>
                      <a:pt x="93" y="20"/>
                      <a:pt x="93" y="20"/>
                    </a:cubicBezTo>
                    <a:cubicBezTo>
                      <a:pt x="109" y="22"/>
                      <a:pt x="106" y="12"/>
                      <a:pt x="106" y="12"/>
                    </a:cubicBezTo>
                    <a:cubicBezTo>
                      <a:pt x="103" y="19"/>
                      <a:pt x="95" y="17"/>
                      <a:pt x="95" y="17"/>
                    </a:cubicBezTo>
                    <a:cubicBezTo>
                      <a:pt x="81" y="17"/>
                      <a:pt x="77" y="18"/>
                      <a:pt x="77" y="18"/>
                    </a:cubicBezTo>
                    <a:cubicBezTo>
                      <a:pt x="73" y="14"/>
                      <a:pt x="73" y="14"/>
                      <a:pt x="73" y="14"/>
                    </a:cubicBezTo>
                    <a:cubicBezTo>
                      <a:pt x="70" y="11"/>
                      <a:pt x="72" y="16"/>
                      <a:pt x="72" y="16"/>
                    </a:cubicBezTo>
                    <a:cubicBezTo>
                      <a:pt x="71" y="16"/>
                      <a:pt x="69" y="16"/>
                      <a:pt x="69" y="16"/>
                    </a:cubicBezTo>
                    <a:cubicBezTo>
                      <a:pt x="70" y="18"/>
                      <a:pt x="73" y="18"/>
                      <a:pt x="73" y="18"/>
                    </a:cubicBezTo>
                    <a:cubicBezTo>
                      <a:pt x="82" y="26"/>
                      <a:pt x="76" y="27"/>
                      <a:pt x="76" y="27"/>
                    </a:cubicBezTo>
                    <a:cubicBezTo>
                      <a:pt x="72" y="25"/>
                      <a:pt x="57" y="21"/>
                      <a:pt x="57" y="21"/>
                    </a:cubicBezTo>
                    <a:cubicBezTo>
                      <a:pt x="68" y="15"/>
                      <a:pt x="68" y="1"/>
                      <a:pt x="68" y="1"/>
                    </a:cubicBezTo>
                    <a:cubicBezTo>
                      <a:pt x="68" y="1"/>
                      <a:pt x="67" y="1"/>
                      <a:pt x="67" y="1"/>
                    </a:cubicBezTo>
                    <a:cubicBezTo>
                      <a:pt x="67" y="0"/>
                      <a:pt x="67" y="0"/>
                      <a:pt x="67" y="0"/>
                    </a:cubicBezTo>
                    <a:cubicBezTo>
                      <a:pt x="63" y="14"/>
                      <a:pt x="54" y="20"/>
                      <a:pt x="54" y="20"/>
                    </a:cubicBezTo>
                    <a:cubicBezTo>
                      <a:pt x="49" y="20"/>
                      <a:pt x="49" y="20"/>
                      <a:pt x="49" y="20"/>
                    </a:cubicBezTo>
                    <a:cubicBezTo>
                      <a:pt x="53" y="16"/>
                      <a:pt x="54" y="8"/>
                      <a:pt x="54" y="8"/>
                    </a:cubicBezTo>
                    <a:cubicBezTo>
                      <a:pt x="52" y="11"/>
                      <a:pt x="49" y="14"/>
                      <a:pt x="49" y="14"/>
                    </a:cubicBezTo>
                    <a:cubicBezTo>
                      <a:pt x="44" y="18"/>
                      <a:pt x="44" y="24"/>
                      <a:pt x="44" y="24"/>
                    </a:cubicBezTo>
                    <a:cubicBezTo>
                      <a:pt x="49" y="20"/>
                      <a:pt x="66" y="25"/>
                      <a:pt x="66" y="25"/>
                    </a:cubicBezTo>
                    <a:cubicBezTo>
                      <a:pt x="75" y="29"/>
                      <a:pt x="53" y="28"/>
                      <a:pt x="53" y="28"/>
                    </a:cubicBezTo>
                    <a:cubicBezTo>
                      <a:pt x="55" y="29"/>
                      <a:pt x="65" y="30"/>
                      <a:pt x="65" y="30"/>
                    </a:cubicBezTo>
                    <a:cubicBezTo>
                      <a:pt x="66" y="34"/>
                      <a:pt x="66" y="34"/>
                      <a:pt x="66" y="34"/>
                    </a:cubicBezTo>
                    <a:cubicBezTo>
                      <a:pt x="68" y="30"/>
                      <a:pt x="68" y="30"/>
                      <a:pt x="68" y="30"/>
                    </a:cubicBezTo>
                    <a:cubicBezTo>
                      <a:pt x="77" y="30"/>
                      <a:pt x="77" y="30"/>
                      <a:pt x="77" y="30"/>
                    </a:cubicBezTo>
                    <a:cubicBezTo>
                      <a:pt x="80" y="29"/>
                      <a:pt x="97" y="40"/>
                      <a:pt x="97" y="40"/>
                    </a:cubicBezTo>
                    <a:cubicBezTo>
                      <a:pt x="103" y="45"/>
                      <a:pt x="67" y="43"/>
                      <a:pt x="67" y="43"/>
                    </a:cubicBezTo>
                    <a:cubicBezTo>
                      <a:pt x="66" y="42"/>
                      <a:pt x="65" y="42"/>
                      <a:pt x="65" y="42"/>
                    </a:cubicBezTo>
                    <a:cubicBezTo>
                      <a:pt x="66" y="43"/>
                      <a:pt x="62" y="45"/>
                      <a:pt x="62" y="45"/>
                    </a:cubicBezTo>
                    <a:cubicBezTo>
                      <a:pt x="60" y="41"/>
                      <a:pt x="35" y="28"/>
                      <a:pt x="35" y="28"/>
                    </a:cubicBezTo>
                    <a:cubicBezTo>
                      <a:pt x="40" y="35"/>
                      <a:pt x="61" y="46"/>
                      <a:pt x="61" y="46"/>
                    </a:cubicBezTo>
                    <a:cubicBezTo>
                      <a:pt x="71" y="50"/>
                      <a:pt x="50" y="47"/>
                      <a:pt x="50" y="47"/>
                    </a:cubicBezTo>
                    <a:cubicBezTo>
                      <a:pt x="37" y="45"/>
                      <a:pt x="35" y="48"/>
                      <a:pt x="35" y="48"/>
                    </a:cubicBezTo>
                    <a:cubicBezTo>
                      <a:pt x="31" y="44"/>
                      <a:pt x="4" y="31"/>
                      <a:pt x="4" y="31"/>
                    </a:cubicBezTo>
                    <a:cubicBezTo>
                      <a:pt x="0" y="30"/>
                      <a:pt x="8" y="40"/>
                      <a:pt x="8" y="40"/>
                    </a:cubicBezTo>
                    <a:cubicBezTo>
                      <a:pt x="10" y="39"/>
                      <a:pt x="32" y="51"/>
                      <a:pt x="32" y="51"/>
                    </a:cubicBezTo>
                    <a:cubicBezTo>
                      <a:pt x="27" y="57"/>
                      <a:pt x="13" y="67"/>
                      <a:pt x="13" y="67"/>
                    </a:cubicBezTo>
                    <a:cubicBezTo>
                      <a:pt x="4" y="67"/>
                      <a:pt x="2" y="53"/>
                      <a:pt x="2" y="53"/>
                    </a:cubicBezTo>
                    <a:cubicBezTo>
                      <a:pt x="0" y="60"/>
                      <a:pt x="8" y="72"/>
                      <a:pt x="8" y="72"/>
                    </a:cubicBezTo>
                    <a:cubicBezTo>
                      <a:pt x="13" y="75"/>
                      <a:pt x="34" y="52"/>
                      <a:pt x="34" y="52"/>
                    </a:cubicBezTo>
                    <a:cubicBezTo>
                      <a:pt x="35" y="51"/>
                      <a:pt x="43" y="58"/>
                      <a:pt x="43" y="58"/>
                    </a:cubicBezTo>
                    <a:cubicBezTo>
                      <a:pt x="49" y="66"/>
                      <a:pt x="32" y="59"/>
                      <a:pt x="32" y="59"/>
                    </a:cubicBezTo>
                    <a:cubicBezTo>
                      <a:pt x="37" y="64"/>
                      <a:pt x="47" y="67"/>
                      <a:pt x="47" y="67"/>
                    </a:cubicBezTo>
                    <a:cubicBezTo>
                      <a:pt x="53" y="61"/>
                      <a:pt x="37" y="50"/>
                      <a:pt x="37" y="50"/>
                    </a:cubicBezTo>
                    <a:cubicBezTo>
                      <a:pt x="39" y="48"/>
                      <a:pt x="41" y="48"/>
                      <a:pt x="41" y="48"/>
                    </a:cubicBezTo>
                    <a:cubicBezTo>
                      <a:pt x="42" y="47"/>
                      <a:pt x="64" y="55"/>
                      <a:pt x="64"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8" name="Freeform 45"/>
              <p:cNvSpPr/>
              <p:nvPr/>
            </p:nvSpPr>
            <p:spPr bwMode="auto">
              <a:xfrm>
                <a:off x="1017588" y="785813"/>
                <a:ext cx="7938" cy="3175"/>
              </a:xfrm>
              <a:custGeom>
                <a:avLst/>
                <a:gdLst>
                  <a:gd name="T0" fmla="*/ 17 w 17"/>
                  <a:gd name="T1" fmla="*/ 1 h 7"/>
                  <a:gd name="T2" fmla="*/ 17 w 17"/>
                  <a:gd name="T3" fmla="*/ 1 h 7"/>
                  <a:gd name="T4" fmla="*/ 17 w 17"/>
                  <a:gd name="T5" fmla="*/ 0 h 7"/>
                  <a:gd name="T6" fmla="*/ 0 w 17"/>
                  <a:gd name="T7" fmla="*/ 4 h 7"/>
                  <a:gd name="T8" fmla="*/ 5 w 17"/>
                  <a:gd name="T9" fmla="*/ 6 h 7"/>
                  <a:gd name="T10" fmla="*/ 17 w 17"/>
                  <a:gd name="T11" fmla="*/ 1 h 7"/>
                </a:gdLst>
                <a:ahLst/>
                <a:cxnLst>
                  <a:cxn ang="0">
                    <a:pos x="T0" y="T1"/>
                  </a:cxn>
                  <a:cxn ang="0">
                    <a:pos x="T2" y="T3"/>
                  </a:cxn>
                  <a:cxn ang="0">
                    <a:pos x="T4" y="T5"/>
                  </a:cxn>
                  <a:cxn ang="0">
                    <a:pos x="T6" y="T7"/>
                  </a:cxn>
                  <a:cxn ang="0">
                    <a:pos x="T8" y="T9"/>
                  </a:cxn>
                  <a:cxn ang="0">
                    <a:pos x="T10" y="T11"/>
                  </a:cxn>
                </a:cxnLst>
                <a:rect l="0" t="0" r="r" b="b"/>
                <a:pathLst>
                  <a:path w="17" h="7">
                    <a:moveTo>
                      <a:pt x="17" y="1"/>
                    </a:moveTo>
                    <a:cubicBezTo>
                      <a:pt x="17" y="1"/>
                      <a:pt x="17" y="1"/>
                      <a:pt x="17" y="1"/>
                    </a:cubicBezTo>
                    <a:cubicBezTo>
                      <a:pt x="17" y="0"/>
                      <a:pt x="17" y="0"/>
                      <a:pt x="17" y="0"/>
                    </a:cubicBezTo>
                    <a:cubicBezTo>
                      <a:pt x="10" y="5"/>
                      <a:pt x="0" y="4"/>
                      <a:pt x="0" y="4"/>
                    </a:cubicBezTo>
                    <a:cubicBezTo>
                      <a:pt x="5" y="6"/>
                      <a:pt x="5" y="6"/>
                      <a:pt x="5" y="6"/>
                    </a:cubicBezTo>
                    <a:cubicBezTo>
                      <a:pt x="16" y="7"/>
                      <a:pt x="17" y="1"/>
                      <a:pt x="1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9" name="Freeform 46"/>
              <p:cNvSpPr/>
              <p:nvPr/>
            </p:nvSpPr>
            <p:spPr bwMode="auto">
              <a:xfrm>
                <a:off x="908051" y="709613"/>
                <a:ext cx="28575" cy="36513"/>
              </a:xfrm>
              <a:custGeom>
                <a:avLst/>
                <a:gdLst>
                  <a:gd name="T0" fmla="*/ 0 w 58"/>
                  <a:gd name="T1" fmla="*/ 75 h 75"/>
                  <a:gd name="T2" fmla="*/ 33 w 58"/>
                  <a:gd name="T3" fmla="*/ 52 h 75"/>
                  <a:gd name="T4" fmla="*/ 56 w 58"/>
                  <a:gd name="T5" fmla="*/ 45 h 75"/>
                  <a:gd name="T6" fmla="*/ 55 w 58"/>
                  <a:gd name="T7" fmla="*/ 33 h 75"/>
                  <a:gd name="T8" fmla="*/ 54 w 58"/>
                  <a:gd name="T9" fmla="*/ 41 h 75"/>
                  <a:gd name="T10" fmla="*/ 37 w 58"/>
                  <a:gd name="T11" fmla="*/ 46 h 75"/>
                  <a:gd name="T12" fmla="*/ 54 w 58"/>
                  <a:gd name="T13" fmla="*/ 16 h 75"/>
                  <a:gd name="T14" fmla="*/ 48 w 58"/>
                  <a:gd name="T15" fmla="*/ 14 h 75"/>
                  <a:gd name="T16" fmla="*/ 47 w 58"/>
                  <a:gd name="T17" fmla="*/ 16 h 75"/>
                  <a:gd name="T18" fmla="*/ 30 w 58"/>
                  <a:gd name="T19" fmla="*/ 47 h 75"/>
                  <a:gd name="T20" fmla="*/ 14 w 58"/>
                  <a:gd name="T21" fmla="*/ 50 h 75"/>
                  <a:gd name="T22" fmla="*/ 14 w 58"/>
                  <a:gd name="T23" fmla="*/ 53 h 75"/>
                  <a:gd name="T24" fmla="*/ 24 w 58"/>
                  <a:gd name="T25" fmla="*/ 53 h 75"/>
                  <a:gd name="T26" fmla="*/ 0 w 58"/>
                  <a:gd name="T27"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75">
                    <a:moveTo>
                      <a:pt x="0" y="75"/>
                    </a:moveTo>
                    <a:cubicBezTo>
                      <a:pt x="16" y="75"/>
                      <a:pt x="33" y="52"/>
                      <a:pt x="33" y="52"/>
                    </a:cubicBezTo>
                    <a:cubicBezTo>
                      <a:pt x="43" y="51"/>
                      <a:pt x="56" y="45"/>
                      <a:pt x="56" y="45"/>
                    </a:cubicBezTo>
                    <a:cubicBezTo>
                      <a:pt x="58" y="42"/>
                      <a:pt x="55" y="33"/>
                      <a:pt x="55" y="33"/>
                    </a:cubicBezTo>
                    <a:cubicBezTo>
                      <a:pt x="54" y="41"/>
                      <a:pt x="54" y="41"/>
                      <a:pt x="54" y="41"/>
                    </a:cubicBezTo>
                    <a:cubicBezTo>
                      <a:pt x="48" y="45"/>
                      <a:pt x="37" y="46"/>
                      <a:pt x="37" y="46"/>
                    </a:cubicBezTo>
                    <a:cubicBezTo>
                      <a:pt x="42" y="41"/>
                      <a:pt x="54" y="16"/>
                      <a:pt x="54" y="16"/>
                    </a:cubicBezTo>
                    <a:cubicBezTo>
                      <a:pt x="57" y="0"/>
                      <a:pt x="48" y="14"/>
                      <a:pt x="48" y="14"/>
                    </a:cubicBezTo>
                    <a:cubicBezTo>
                      <a:pt x="47" y="16"/>
                      <a:pt x="47" y="16"/>
                      <a:pt x="47" y="16"/>
                    </a:cubicBezTo>
                    <a:cubicBezTo>
                      <a:pt x="30" y="47"/>
                      <a:pt x="30" y="47"/>
                      <a:pt x="30" y="47"/>
                    </a:cubicBezTo>
                    <a:cubicBezTo>
                      <a:pt x="14" y="50"/>
                      <a:pt x="14" y="50"/>
                      <a:pt x="14" y="50"/>
                    </a:cubicBezTo>
                    <a:cubicBezTo>
                      <a:pt x="10" y="51"/>
                      <a:pt x="14" y="53"/>
                      <a:pt x="14" y="53"/>
                    </a:cubicBezTo>
                    <a:cubicBezTo>
                      <a:pt x="24" y="53"/>
                      <a:pt x="24" y="53"/>
                      <a:pt x="24" y="53"/>
                    </a:cubicBezTo>
                    <a:cubicBezTo>
                      <a:pt x="20" y="67"/>
                      <a:pt x="0" y="75"/>
                      <a:pt x="0"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0" name="Freeform 47"/>
              <p:cNvSpPr/>
              <p:nvPr/>
            </p:nvSpPr>
            <p:spPr bwMode="auto">
              <a:xfrm>
                <a:off x="923926" y="738188"/>
                <a:ext cx="14288" cy="15875"/>
              </a:xfrm>
              <a:custGeom>
                <a:avLst/>
                <a:gdLst>
                  <a:gd name="T0" fmla="*/ 11 w 30"/>
                  <a:gd name="T1" fmla="*/ 25 h 34"/>
                  <a:gd name="T2" fmla="*/ 21 w 30"/>
                  <a:gd name="T3" fmla="*/ 33 h 34"/>
                  <a:gd name="T4" fmla="*/ 28 w 30"/>
                  <a:gd name="T5" fmla="*/ 31 h 34"/>
                  <a:gd name="T6" fmla="*/ 1 w 30"/>
                  <a:gd name="T7" fmla="*/ 0 h 34"/>
                  <a:gd name="T8" fmla="*/ 0 w 30"/>
                  <a:gd name="T9" fmla="*/ 1 h 34"/>
                  <a:gd name="T10" fmla="*/ 1 w 30"/>
                  <a:gd name="T11" fmla="*/ 2 h 34"/>
                  <a:gd name="T12" fmla="*/ 11 w 30"/>
                  <a:gd name="T13" fmla="*/ 25 h 34"/>
                </a:gdLst>
                <a:ahLst/>
                <a:cxnLst>
                  <a:cxn ang="0">
                    <a:pos x="T0" y="T1"/>
                  </a:cxn>
                  <a:cxn ang="0">
                    <a:pos x="T2" y="T3"/>
                  </a:cxn>
                  <a:cxn ang="0">
                    <a:pos x="T4" y="T5"/>
                  </a:cxn>
                  <a:cxn ang="0">
                    <a:pos x="T6" y="T7"/>
                  </a:cxn>
                  <a:cxn ang="0">
                    <a:pos x="T8" y="T9"/>
                  </a:cxn>
                  <a:cxn ang="0">
                    <a:pos x="T10" y="T11"/>
                  </a:cxn>
                  <a:cxn ang="0">
                    <a:pos x="T12" y="T13"/>
                  </a:cxn>
                </a:cxnLst>
                <a:rect l="0" t="0" r="r" b="b"/>
                <a:pathLst>
                  <a:path w="30" h="34">
                    <a:moveTo>
                      <a:pt x="11" y="25"/>
                    </a:moveTo>
                    <a:cubicBezTo>
                      <a:pt x="13" y="32"/>
                      <a:pt x="21" y="33"/>
                      <a:pt x="21" y="33"/>
                    </a:cubicBezTo>
                    <a:cubicBezTo>
                      <a:pt x="30" y="34"/>
                      <a:pt x="28" y="31"/>
                      <a:pt x="28" y="31"/>
                    </a:cubicBezTo>
                    <a:cubicBezTo>
                      <a:pt x="15" y="27"/>
                      <a:pt x="1" y="0"/>
                      <a:pt x="1" y="0"/>
                    </a:cubicBezTo>
                    <a:cubicBezTo>
                      <a:pt x="1" y="0"/>
                      <a:pt x="0" y="1"/>
                      <a:pt x="0" y="1"/>
                    </a:cubicBezTo>
                    <a:cubicBezTo>
                      <a:pt x="1" y="2"/>
                      <a:pt x="1" y="2"/>
                      <a:pt x="1" y="2"/>
                    </a:cubicBezTo>
                    <a:cubicBezTo>
                      <a:pt x="4" y="7"/>
                      <a:pt x="11" y="25"/>
                      <a:pt x="11"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1" name="Freeform 48"/>
              <p:cNvSpPr/>
              <p:nvPr/>
            </p:nvSpPr>
            <p:spPr bwMode="auto">
              <a:xfrm>
                <a:off x="709613" y="788988"/>
                <a:ext cx="12700" cy="7938"/>
              </a:xfrm>
              <a:custGeom>
                <a:avLst/>
                <a:gdLst>
                  <a:gd name="T0" fmla="*/ 23 w 23"/>
                  <a:gd name="T1" fmla="*/ 18 h 18"/>
                  <a:gd name="T2" fmla="*/ 16 w 23"/>
                  <a:gd name="T3" fmla="*/ 4 h 18"/>
                  <a:gd name="T4" fmla="*/ 1 w 23"/>
                  <a:gd name="T5" fmla="*/ 2 h 18"/>
                  <a:gd name="T6" fmla="*/ 1 w 23"/>
                  <a:gd name="T7" fmla="*/ 2 h 18"/>
                  <a:gd name="T8" fmla="*/ 0 w 23"/>
                  <a:gd name="T9" fmla="*/ 2 h 18"/>
                  <a:gd name="T10" fmla="*/ 23 w 23"/>
                  <a:gd name="T11" fmla="*/ 18 h 18"/>
                </a:gdLst>
                <a:ahLst/>
                <a:cxnLst>
                  <a:cxn ang="0">
                    <a:pos x="T0" y="T1"/>
                  </a:cxn>
                  <a:cxn ang="0">
                    <a:pos x="T2" y="T3"/>
                  </a:cxn>
                  <a:cxn ang="0">
                    <a:pos x="T4" y="T5"/>
                  </a:cxn>
                  <a:cxn ang="0">
                    <a:pos x="T6" y="T7"/>
                  </a:cxn>
                  <a:cxn ang="0">
                    <a:pos x="T8" y="T9"/>
                  </a:cxn>
                  <a:cxn ang="0">
                    <a:pos x="T10" y="T11"/>
                  </a:cxn>
                </a:cxnLst>
                <a:rect l="0" t="0" r="r" b="b"/>
                <a:pathLst>
                  <a:path w="23" h="18">
                    <a:moveTo>
                      <a:pt x="23" y="18"/>
                    </a:moveTo>
                    <a:cubicBezTo>
                      <a:pt x="23" y="18"/>
                      <a:pt x="23" y="11"/>
                      <a:pt x="16" y="4"/>
                    </a:cubicBezTo>
                    <a:cubicBezTo>
                      <a:pt x="16" y="4"/>
                      <a:pt x="10" y="0"/>
                      <a:pt x="1" y="2"/>
                    </a:cubicBezTo>
                    <a:cubicBezTo>
                      <a:pt x="1" y="2"/>
                      <a:pt x="1" y="2"/>
                      <a:pt x="1" y="2"/>
                    </a:cubicBezTo>
                    <a:cubicBezTo>
                      <a:pt x="1" y="2"/>
                      <a:pt x="0" y="2"/>
                      <a:pt x="0" y="2"/>
                    </a:cubicBezTo>
                    <a:cubicBezTo>
                      <a:pt x="0" y="2"/>
                      <a:pt x="22" y="11"/>
                      <a:pt x="2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2" name="Freeform 49"/>
              <p:cNvSpPr/>
              <p:nvPr/>
            </p:nvSpPr>
            <p:spPr bwMode="auto">
              <a:xfrm>
                <a:off x="739776" y="785813"/>
                <a:ext cx="25400" cy="25400"/>
              </a:xfrm>
              <a:custGeom>
                <a:avLst/>
                <a:gdLst>
                  <a:gd name="T0" fmla="*/ 40 w 53"/>
                  <a:gd name="T1" fmla="*/ 49 h 53"/>
                  <a:gd name="T2" fmla="*/ 51 w 53"/>
                  <a:gd name="T3" fmla="*/ 47 h 53"/>
                  <a:gd name="T4" fmla="*/ 19 w 53"/>
                  <a:gd name="T5" fmla="*/ 13 h 53"/>
                  <a:gd name="T6" fmla="*/ 10 w 53"/>
                  <a:gd name="T7" fmla="*/ 3 h 53"/>
                  <a:gd name="T8" fmla="*/ 6 w 53"/>
                  <a:gd name="T9" fmla="*/ 7 h 53"/>
                  <a:gd name="T10" fmla="*/ 15 w 53"/>
                  <a:gd name="T11" fmla="*/ 22 h 53"/>
                  <a:gd name="T12" fmla="*/ 14 w 53"/>
                  <a:gd name="T13" fmla="*/ 26 h 53"/>
                  <a:gd name="T14" fmla="*/ 7 w 53"/>
                  <a:gd name="T15" fmla="*/ 20 h 53"/>
                  <a:gd name="T16" fmla="*/ 9 w 53"/>
                  <a:gd name="T17" fmla="*/ 41 h 53"/>
                  <a:gd name="T18" fmla="*/ 9 w 53"/>
                  <a:gd name="T19" fmla="*/ 44 h 53"/>
                  <a:gd name="T20" fmla="*/ 14 w 53"/>
                  <a:gd name="T21" fmla="*/ 42 h 53"/>
                  <a:gd name="T22" fmla="*/ 14 w 53"/>
                  <a:gd name="T23" fmla="*/ 41 h 53"/>
                  <a:gd name="T24" fmla="*/ 13 w 53"/>
                  <a:gd name="T25" fmla="*/ 40 h 53"/>
                  <a:gd name="T26" fmla="*/ 6 w 53"/>
                  <a:gd name="T27" fmla="*/ 27 h 53"/>
                  <a:gd name="T28" fmla="*/ 18 w 53"/>
                  <a:gd name="T29" fmla="*/ 38 h 53"/>
                  <a:gd name="T30" fmla="*/ 25 w 53"/>
                  <a:gd name="T31" fmla="*/ 38 h 53"/>
                  <a:gd name="T32" fmla="*/ 13 w 53"/>
                  <a:gd name="T33" fmla="*/ 13 h 53"/>
                  <a:gd name="T34" fmla="*/ 43 w 53"/>
                  <a:gd name="T35" fmla="*/ 43 h 53"/>
                  <a:gd name="T36" fmla="*/ 40 w 53"/>
                  <a:gd name="T37" fmla="*/ 4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53">
                    <a:moveTo>
                      <a:pt x="40" y="49"/>
                    </a:moveTo>
                    <a:cubicBezTo>
                      <a:pt x="53" y="53"/>
                      <a:pt x="51" y="47"/>
                      <a:pt x="51" y="47"/>
                    </a:cubicBezTo>
                    <a:cubicBezTo>
                      <a:pt x="47" y="37"/>
                      <a:pt x="19" y="13"/>
                      <a:pt x="19" y="13"/>
                    </a:cubicBezTo>
                    <a:cubicBezTo>
                      <a:pt x="16" y="11"/>
                      <a:pt x="10" y="3"/>
                      <a:pt x="10" y="3"/>
                    </a:cubicBezTo>
                    <a:cubicBezTo>
                      <a:pt x="6" y="0"/>
                      <a:pt x="6" y="7"/>
                      <a:pt x="6" y="7"/>
                    </a:cubicBezTo>
                    <a:cubicBezTo>
                      <a:pt x="10" y="10"/>
                      <a:pt x="15" y="22"/>
                      <a:pt x="15" y="22"/>
                    </a:cubicBezTo>
                    <a:cubicBezTo>
                      <a:pt x="16" y="24"/>
                      <a:pt x="14" y="26"/>
                      <a:pt x="14" y="26"/>
                    </a:cubicBezTo>
                    <a:cubicBezTo>
                      <a:pt x="11" y="22"/>
                      <a:pt x="7" y="20"/>
                      <a:pt x="7" y="20"/>
                    </a:cubicBezTo>
                    <a:cubicBezTo>
                      <a:pt x="0" y="20"/>
                      <a:pt x="9" y="41"/>
                      <a:pt x="9" y="41"/>
                    </a:cubicBezTo>
                    <a:cubicBezTo>
                      <a:pt x="7" y="43"/>
                      <a:pt x="9" y="44"/>
                      <a:pt x="9" y="44"/>
                    </a:cubicBezTo>
                    <a:cubicBezTo>
                      <a:pt x="15" y="47"/>
                      <a:pt x="14" y="42"/>
                      <a:pt x="14" y="42"/>
                    </a:cubicBezTo>
                    <a:cubicBezTo>
                      <a:pt x="14" y="41"/>
                      <a:pt x="14" y="41"/>
                      <a:pt x="14" y="41"/>
                    </a:cubicBezTo>
                    <a:cubicBezTo>
                      <a:pt x="13" y="40"/>
                      <a:pt x="13" y="40"/>
                      <a:pt x="13" y="40"/>
                    </a:cubicBezTo>
                    <a:cubicBezTo>
                      <a:pt x="11" y="37"/>
                      <a:pt x="6" y="27"/>
                      <a:pt x="6" y="27"/>
                    </a:cubicBezTo>
                    <a:cubicBezTo>
                      <a:pt x="6" y="16"/>
                      <a:pt x="18" y="38"/>
                      <a:pt x="18" y="38"/>
                    </a:cubicBezTo>
                    <a:cubicBezTo>
                      <a:pt x="22" y="42"/>
                      <a:pt x="25" y="38"/>
                      <a:pt x="25" y="38"/>
                    </a:cubicBezTo>
                    <a:cubicBezTo>
                      <a:pt x="22" y="32"/>
                      <a:pt x="13" y="13"/>
                      <a:pt x="13" y="13"/>
                    </a:cubicBezTo>
                    <a:cubicBezTo>
                      <a:pt x="17" y="14"/>
                      <a:pt x="43" y="43"/>
                      <a:pt x="43" y="43"/>
                    </a:cubicBezTo>
                    <a:cubicBezTo>
                      <a:pt x="49" y="48"/>
                      <a:pt x="40" y="49"/>
                      <a:pt x="4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3" name="Freeform 50"/>
              <p:cNvSpPr/>
              <p:nvPr/>
            </p:nvSpPr>
            <p:spPr bwMode="auto">
              <a:xfrm>
                <a:off x="736601" y="765176"/>
                <a:ext cx="33338" cy="31750"/>
              </a:xfrm>
              <a:custGeom>
                <a:avLst/>
                <a:gdLst>
                  <a:gd name="T0" fmla="*/ 62 w 68"/>
                  <a:gd name="T1" fmla="*/ 55 h 65"/>
                  <a:gd name="T2" fmla="*/ 13 w 68"/>
                  <a:gd name="T3" fmla="*/ 13 h 65"/>
                  <a:gd name="T4" fmla="*/ 1 w 68"/>
                  <a:gd name="T5" fmla="*/ 11 h 65"/>
                  <a:gd name="T6" fmla="*/ 1 w 68"/>
                  <a:gd name="T7" fmla="*/ 37 h 65"/>
                  <a:gd name="T8" fmla="*/ 0 w 68"/>
                  <a:gd name="T9" fmla="*/ 39 h 65"/>
                  <a:gd name="T10" fmla="*/ 1 w 68"/>
                  <a:gd name="T11" fmla="*/ 39 h 65"/>
                  <a:gd name="T12" fmla="*/ 5 w 68"/>
                  <a:gd name="T13" fmla="*/ 18 h 65"/>
                  <a:gd name="T14" fmla="*/ 8 w 68"/>
                  <a:gd name="T15" fmla="*/ 16 h 65"/>
                  <a:gd name="T16" fmla="*/ 57 w 68"/>
                  <a:gd name="T17" fmla="*/ 58 h 65"/>
                  <a:gd name="T18" fmla="*/ 45 w 68"/>
                  <a:gd name="T19" fmla="*/ 65 h 65"/>
                  <a:gd name="T20" fmla="*/ 67 w 68"/>
                  <a:gd name="T21" fmla="*/ 60 h 65"/>
                  <a:gd name="T22" fmla="*/ 62 w 68"/>
                  <a:gd name="T23" fmla="*/ 5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5">
                    <a:moveTo>
                      <a:pt x="62" y="55"/>
                    </a:moveTo>
                    <a:cubicBezTo>
                      <a:pt x="62" y="55"/>
                      <a:pt x="18" y="24"/>
                      <a:pt x="13" y="13"/>
                    </a:cubicBezTo>
                    <a:cubicBezTo>
                      <a:pt x="13" y="13"/>
                      <a:pt x="7" y="0"/>
                      <a:pt x="1" y="11"/>
                    </a:cubicBezTo>
                    <a:cubicBezTo>
                      <a:pt x="1" y="11"/>
                      <a:pt x="1" y="36"/>
                      <a:pt x="1" y="37"/>
                    </a:cubicBezTo>
                    <a:cubicBezTo>
                      <a:pt x="0" y="39"/>
                      <a:pt x="0" y="39"/>
                      <a:pt x="0" y="39"/>
                    </a:cubicBezTo>
                    <a:cubicBezTo>
                      <a:pt x="1" y="39"/>
                      <a:pt x="1" y="39"/>
                      <a:pt x="1" y="39"/>
                    </a:cubicBezTo>
                    <a:cubicBezTo>
                      <a:pt x="1" y="39"/>
                      <a:pt x="7" y="27"/>
                      <a:pt x="5" y="18"/>
                    </a:cubicBezTo>
                    <a:cubicBezTo>
                      <a:pt x="5" y="18"/>
                      <a:pt x="4" y="13"/>
                      <a:pt x="8" y="16"/>
                    </a:cubicBezTo>
                    <a:cubicBezTo>
                      <a:pt x="8" y="16"/>
                      <a:pt x="23" y="36"/>
                      <a:pt x="57" y="58"/>
                    </a:cubicBezTo>
                    <a:cubicBezTo>
                      <a:pt x="57" y="58"/>
                      <a:pt x="48" y="63"/>
                      <a:pt x="45" y="65"/>
                    </a:cubicBezTo>
                    <a:cubicBezTo>
                      <a:pt x="49" y="64"/>
                      <a:pt x="63" y="61"/>
                      <a:pt x="67" y="60"/>
                    </a:cubicBezTo>
                    <a:cubicBezTo>
                      <a:pt x="67" y="60"/>
                      <a:pt x="68" y="58"/>
                      <a:pt x="62"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4" name="Freeform 51"/>
              <p:cNvSpPr/>
              <p:nvPr/>
            </p:nvSpPr>
            <p:spPr bwMode="auto">
              <a:xfrm>
                <a:off x="758826" y="796926"/>
                <a:ext cx="0" cy="0"/>
              </a:xfrm>
              <a:custGeom>
                <a:avLst/>
                <a:gdLst>
                  <a:gd name="T0" fmla="*/ 2 w 2"/>
                  <a:gd name="T1" fmla="*/ 0 w 2"/>
                  <a:gd name="T2" fmla="*/ 2 w 2"/>
                </a:gdLst>
                <a:ahLst/>
                <a:cxnLst>
                  <a:cxn ang="0">
                    <a:pos x="T0" y="0"/>
                  </a:cxn>
                  <a:cxn ang="0">
                    <a:pos x="T1" y="0"/>
                  </a:cxn>
                  <a:cxn ang="0">
                    <a:pos x="T2" y="0"/>
                  </a:cxn>
                </a:cxnLst>
                <a:rect l="0" t="0" r="r" b="b"/>
                <a:pathLst>
                  <a:path w="2">
                    <a:moveTo>
                      <a:pt x="2" y="0"/>
                    </a:moveTo>
                    <a:cubicBezTo>
                      <a:pt x="1" y="0"/>
                      <a:pt x="1" y="0"/>
                      <a:pt x="0" y="0"/>
                    </a:cubicBezTo>
                    <a:cubicBezTo>
                      <a:pt x="0" y="0"/>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5" name="Freeform 52"/>
              <p:cNvSpPr/>
              <p:nvPr/>
            </p:nvSpPr>
            <p:spPr bwMode="auto">
              <a:xfrm>
                <a:off x="739776" y="782638"/>
                <a:ext cx="14288" cy="9525"/>
              </a:xfrm>
              <a:custGeom>
                <a:avLst/>
                <a:gdLst>
                  <a:gd name="T0" fmla="*/ 16 w 30"/>
                  <a:gd name="T1" fmla="*/ 12 h 21"/>
                  <a:gd name="T2" fmla="*/ 23 w 30"/>
                  <a:gd name="T3" fmla="*/ 19 h 21"/>
                  <a:gd name="T4" fmla="*/ 30 w 30"/>
                  <a:gd name="T5" fmla="*/ 17 h 21"/>
                  <a:gd name="T6" fmla="*/ 21 w 30"/>
                  <a:gd name="T7" fmla="*/ 14 h 21"/>
                  <a:gd name="T8" fmla="*/ 17 w 30"/>
                  <a:gd name="T9" fmla="*/ 6 h 21"/>
                  <a:gd name="T10" fmla="*/ 1 w 30"/>
                  <a:gd name="T11" fmla="*/ 7 h 21"/>
                  <a:gd name="T12" fmla="*/ 0 w 30"/>
                  <a:gd name="T13" fmla="*/ 7 h 21"/>
                  <a:gd name="T14" fmla="*/ 0 w 30"/>
                  <a:gd name="T15" fmla="*/ 7 h 21"/>
                  <a:gd name="T16" fmla="*/ 16 w 30"/>
                  <a:gd name="T1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21">
                    <a:moveTo>
                      <a:pt x="16" y="12"/>
                    </a:moveTo>
                    <a:cubicBezTo>
                      <a:pt x="17" y="16"/>
                      <a:pt x="23" y="19"/>
                      <a:pt x="23" y="19"/>
                    </a:cubicBezTo>
                    <a:cubicBezTo>
                      <a:pt x="28" y="21"/>
                      <a:pt x="30" y="17"/>
                      <a:pt x="30" y="17"/>
                    </a:cubicBezTo>
                    <a:cubicBezTo>
                      <a:pt x="25" y="17"/>
                      <a:pt x="21" y="14"/>
                      <a:pt x="21" y="14"/>
                    </a:cubicBezTo>
                    <a:cubicBezTo>
                      <a:pt x="17" y="6"/>
                      <a:pt x="17" y="6"/>
                      <a:pt x="17" y="6"/>
                    </a:cubicBezTo>
                    <a:cubicBezTo>
                      <a:pt x="10" y="0"/>
                      <a:pt x="1" y="7"/>
                      <a:pt x="1" y="7"/>
                    </a:cubicBezTo>
                    <a:cubicBezTo>
                      <a:pt x="0" y="7"/>
                      <a:pt x="0" y="7"/>
                      <a:pt x="0" y="7"/>
                    </a:cubicBezTo>
                    <a:cubicBezTo>
                      <a:pt x="0" y="7"/>
                      <a:pt x="0" y="7"/>
                      <a:pt x="0" y="7"/>
                    </a:cubicBezTo>
                    <a:cubicBezTo>
                      <a:pt x="13" y="3"/>
                      <a:pt x="16" y="12"/>
                      <a:pt x="1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6" name="Freeform 53"/>
              <p:cNvSpPr>
                <a:spLocks noEditPoints="1"/>
              </p:cNvSpPr>
              <p:nvPr/>
            </p:nvSpPr>
            <p:spPr bwMode="auto">
              <a:xfrm>
                <a:off x="719138" y="779463"/>
                <a:ext cx="31750" cy="47625"/>
              </a:xfrm>
              <a:custGeom>
                <a:avLst/>
                <a:gdLst>
                  <a:gd name="T0" fmla="*/ 27 w 63"/>
                  <a:gd name="T1" fmla="*/ 3 h 98"/>
                  <a:gd name="T2" fmla="*/ 12 w 63"/>
                  <a:gd name="T3" fmla="*/ 4 h 98"/>
                  <a:gd name="T4" fmla="*/ 9 w 63"/>
                  <a:gd name="T5" fmla="*/ 4 h 98"/>
                  <a:gd name="T6" fmla="*/ 25 w 63"/>
                  <a:gd name="T7" fmla="*/ 27 h 98"/>
                  <a:gd name="T8" fmla="*/ 25 w 63"/>
                  <a:gd name="T9" fmla="*/ 48 h 98"/>
                  <a:gd name="T10" fmla="*/ 29 w 63"/>
                  <a:gd name="T11" fmla="*/ 54 h 98"/>
                  <a:gd name="T12" fmla="*/ 43 w 63"/>
                  <a:gd name="T13" fmla="*/ 70 h 98"/>
                  <a:gd name="T14" fmla="*/ 25 w 63"/>
                  <a:gd name="T15" fmla="*/ 66 h 98"/>
                  <a:gd name="T16" fmla="*/ 27 w 63"/>
                  <a:gd name="T17" fmla="*/ 68 h 98"/>
                  <a:gd name="T18" fmla="*/ 38 w 63"/>
                  <a:gd name="T19" fmla="*/ 79 h 98"/>
                  <a:gd name="T20" fmla="*/ 54 w 63"/>
                  <a:gd name="T21" fmla="*/ 93 h 98"/>
                  <a:gd name="T22" fmla="*/ 63 w 63"/>
                  <a:gd name="T23" fmla="*/ 93 h 98"/>
                  <a:gd name="T24" fmla="*/ 48 w 63"/>
                  <a:gd name="T25" fmla="*/ 71 h 98"/>
                  <a:gd name="T26" fmla="*/ 33 w 63"/>
                  <a:gd name="T27" fmla="*/ 51 h 98"/>
                  <a:gd name="T28" fmla="*/ 30 w 63"/>
                  <a:gd name="T29" fmla="*/ 47 h 98"/>
                  <a:gd name="T30" fmla="*/ 33 w 63"/>
                  <a:gd name="T31" fmla="*/ 40 h 98"/>
                  <a:gd name="T32" fmla="*/ 34 w 63"/>
                  <a:gd name="T33" fmla="*/ 5 h 98"/>
                  <a:gd name="T34" fmla="*/ 27 w 63"/>
                  <a:gd name="T35" fmla="*/ 3 h 98"/>
                  <a:gd name="T36" fmla="*/ 25 w 63"/>
                  <a:gd name="T37" fmla="*/ 17 h 98"/>
                  <a:gd name="T38" fmla="*/ 15 w 63"/>
                  <a:gd name="T39" fmla="*/ 8 h 98"/>
                  <a:gd name="T40" fmla="*/ 14 w 63"/>
                  <a:gd name="T41" fmla="*/ 6 h 98"/>
                  <a:gd name="T42" fmla="*/ 24 w 63"/>
                  <a:gd name="T43" fmla="*/ 5 h 98"/>
                  <a:gd name="T44" fmla="*/ 28 w 63"/>
                  <a:gd name="T45" fmla="*/ 10 h 98"/>
                  <a:gd name="T46" fmla="*/ 25 w 63"/>
                  <a:gd name="T47" fmla="*/ 1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98">
                    <a:moveTo>
                      <a:pt x="27" y="3"/>
                    </a:moveTo>
                    <a:cubicBezTo>
                      <a:pt x="12" y="4"/>
                      <a:pt x="12" y="4"/>
                      <a:pt x="12" y="4"/>
                    </a:cubicBezTo>
                    <a:cubicBezTo>
                      <a:pt x="9" y="4"/>
                      <a:pt x="9" y="4"/>
                      <a:pt x="9" y="4"/>
                    </a:cubicBezTo>
                    <a:cubicBezTo>
                      <a:pt x="0" y="1"/>
                      <a:pt x="25" y="27"/>
                      <a:pt x="25" y="27"/>
                    </a:cubicBezTo>
                    <a:cubicBezTo>
                      <a:pt x="25" y="48"/>
                      <a:pt x="25" y="48"/>
                      <a:pt x="25" y="48"/>
                    </a:cubicBezTo>
                    <a:cubicBezTo>
                      <a:pt x="26" y="54"/>
                      <a:pt x="29" y="54"/>
                      <a:pt x="29" y="54"/>
                    </a:cubicBezTo>
                    <a:cubicBezTo>
                      <a:pt x="33" y="55"/>
                      <a:pt x="43" y="70"/>
                      <a:pt x="43" y="70"/>
                    </a:cubicBezTo>
                    <a:cubicBezTo>
                      <a:pt x="53" y="83"/>
                      <a:pt x="25" y="66"/>
                      <a:pt x="25" y="66"/>
                    </a:cubicBezTo>
                    <a:cubicBezTo>
                      <a:pt x="27" y="68"/>
                      <a:pt x="27" y="68"/>
                      <a:pt x="27" y="68"/>
                    </a:cubicBezTo>
                    <a:cubicBezTo>
                      <a:pt x="38" y="79"/>
                      <a:pt x="38" y="79"/>
                      <a:pt x="38" y="79"/>
                    </a:cubicBezTo>
                    <a:cubicBezTo>
                      <a:pt x="41" y="81"/>
                      <a:pt x="54" y="93"/>
                      <a:pt x="54" y="93"/>
                    </a:cubicBezTo>
                    <a:cubicBezTo>
                      <a:pt x="59" y="98"/>
                      <a:pt x="63" y="93"/>
                      <a:pt x="63" y="93"/>
                    </a:cubicBezTo>
                    <a:cubicBezTo>
                      <a:pt x="63" y="90"/>
                      <a:pt x="48" y="71"/>
                      <a:pt x="48" y="71"/>
                    </a:cubicBezTo>
                    <a:cubicBezTo>
                      <a:pt x="44" y="65"/>
                      <a:pt x="33" y="51"/>
                      <a:pt x="33" y="51"/>
                    </a:cubicBezTo>
                    <a:cubicBezTo>
                      <a:pt x="29" y="48"/>
                      <a:pt x="30" y="47"/>
                      <a:pt x="30" y="47"/>
                    </a:cubicBezTo>
                    <a:cubicBezTo>
                      <a:pt x="34" y="42"/>
                      <a:pt x="33" y="40"/>
                      <a:pt x="33" y="40"/>
                    </a:cubicBezTo>
                    <a:cubicBezTo>
                      <a:pt x="30" y="32"/>
                      <a:pt x="34" y="5"/>
                      <a:pt x="34" y="5"/>
                    </a:cubicBezTo>
                    <a:cubicBezTo>
                      <a:pt x="29" y="0"/>
                      <a:pt x="27" y="3"/>
                      <a:pt x="27" y="3"/>
                    </a:cubicBezTo>
                    <a:close/>
                    <a:moveTo>
                      <a:pt x="25" y="17"/>
                    </a:moveTo>
                    <a:cubicBezTo>
                      <a:pt x="15" y="8"/>
                      <a:pt x="15" y="8"/>
                      <a:pt x="15" y="8"/>
                    </a:cubicBezTo>
                    <a:cubicBezTo>
                      <a:pt x="14" y="6"/>
                      <a:pt x="14" y="6"/>
                      <a:pt x="14" y="6"/>
                    </a:cubicBezTo>
                    <a:cubicBezTo>
                      <a:pt x="14" y="6"/>
                      <a:pt x="22" y="5"/>
                      <a:pt x="24" y="5"/>
                    </a:cubicBezTo>
                    <a:cubicBezTo>
                      <a:pt x="24" y="5"/>
                      <a:pt x="28" y="8"/>
                      <a:pt x="28" y="10"/>
                    </a:cubicBezTo>
                    <a:cubicBezTo>
                      <a:pt x="28" y="10"/>
                      <a:pt x="28" y="19"/>
                      <a:pt x="2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7" name="Freeform 54"/>
              <p:cNvSpPr/>
              <p:nvPr/>
            </p:nvSpPr>
            <p:spPr bwMode="auto">
              <a:xfrm>
                <a:off x="803276" y="715963"/>
                <a:ext cx="22225" cy="22225"/>
              </a:xfrm>
              <a:custGeom>
                <a:avLst/>
                <a:gdLst>
                  <a:gd name="T0" fmla="*/ 1 w 43"/>
                  <a:gd name="T1" fmla="*/ 43 h 45"/>
                  <a:gd name="T2" fmla="*/ 0 w 43"/>
                  <a:gd name="T3" fmla="*/ 44 h 45"/>
                  <a:gd name="T4" fmla="*/ 9 w 43"/>
                  <a:gd name="T5" fmla="*/ 42 h 45"/>
                  <a:gd name="T6" fmla="*/ 41 w 43"/>
                  <a:gd name="T7" fmla="*/ 12 h 45"/>
                  <a:gd name="T8" fmla="*/ 38 w 43"/>
                  <a:gd name="T9" fmla="*/ 9 h 45"/>
                  <a:gd name="T10" fmla="*/ 38 w 43"/>
                  <a:gd name="T11" fmla="*/ 11 h 45"/>
                  <a:gd name="T12" fmla="*/ 30 w 43"/>
                  <a:gd name="T13" fmla="*/ 19 h 45"/>
                  <a:gd name="T14" fmla="*/ 26 w 43"/>
                  <a:gd name="T15" fmla="*/ 0 h 45"/>
                  <a:gd name="T16" fmla="*/ 23 w 43"/>
                  <a:gd name="T17" fmla="*/ 25 h 45"/>
                  <a:gd name="T18" fmla="*/ 1 w 43"/>
                  <a:gd name="T19"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1" y="43"/>
                    </a:moveTo>
                    <a:cubicBezTo>
                      <a:pt x="1" y="43"/>
                      <a:pt x="0" y="44"/>
                      <a:pt x="0" y="44"/>
                    </a:cubicBezTo>
                    <a:cubicBezTo>
                      <a:pt x="9" y="42"/>
                      <a:pt x="9" y="42"/>
                      <a:pt x="9" y="42"/>
                    </a:cubicBezTo>
                    <a:cubicBezTo>
                      <a:pt x="23" y="37"/>
                      <a:pt x="41" y="12"/>
                      <a:pt x="41" y="12"/>
                    </a:cubicBezTo>
                    <a:cubicBezTo>
                      <a:pt x="43" y="11"/>
                      <a:pt x="38" y="9"/>
                      <a:pt x="38" y="9"/>
                    </a:cubicBezTo>
                    <a:cubicBezTo>
                      <a:pt x="35" y="7"/>
                      <a:pt x="38" y="11"/>
                      <a:pt x="38" y="11"/>
                    </a:cubicBezTo>
                    <a:cubicBezTo>
                      <a:pt x="34" y="19"/>
                      <a:pt x="30" y="19"/>
                      <a:pt x="30" y="19"/>
                    </a:cubicBezTo>
                    <a:cubicBezTo>
                      <a:pt x="31" y="12"/>
                      <a:pt x="26" y="0"/>
                      <a:pt x="26" y="0"/>
                    </a:cubicBezTo>
                    <a:cubicBezTo>
                      <a:pt x="21" y="2"/>
                      <a:pt x="23" y="25"/>
                      <a:pt x="23" y="25"/>
                    </a:cubicBezTo>
                    <a:cubicBezTo>
                      <a:pt x="3" y="45"/>
                      <a:pt x="1" y="43"/>
                      <a:pt x="1"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8" name="Freeform 55"/>
              <p:cNvSpPr>
                <a:spLocks noEditPoints="1"/>
              </p:cNvSpPr>
              <p:nvPr/>
            </p:nvSpPr>
            <p:spPr bwMode="auto">
              <a:xfrm>
                <a:off x="808038" y="725488"/>
                <a:ext cx="30163" cy="33338"/>
              </a:xfrm>
              <a:custGeom>
                <a:avLst/>
                <a:gdLst>
                  <a:gd name="T0" fmla="*/ 48 w 63"/>
                  <a:gd name="T1" fmla="*/ 59 h 68"/>
                  <a:gd name="T2" fmla="*/ 61 w 63"/>
                  <a:gd name="T3" fmla="*/ 53 h 68"/>
                  <a:gd name="T4" fmla="*/ 47 w 63"/>
                  <a:gd name="T5" fmla="*/ 12 h 68"/>
                  <a:gd name="T6" fmla="*/ 44 w 63"/>
                  <a:gd name="T7" fmla="*/ 1 h 68"/>
                  <a:gd name="T8" fmla="*/ 36 w 63"/>
                  <a:gd name="T9" fmla="*/ 5 h 68"/>
                  <a:gd name="T10" fmla="*/ 5 w 63"/>
                  <a:gd name="T11" fmla="*/ 36 h 68"/>
                  <a:gd name="T12" fmla="*/ 2 w 63"/>
                  <a:gd name="T13" fmla="*/ 61 h 68"/>
                  <a:gd name="T14" fmla="*/ 6 w 63"/>
                  <a:gd name="T15" fmla="*/ 63 h 68"/>
                  <a:gd name="T16" fmla="*/ 5 w 63"/>
                  <a:gd name="T17" fmla="*/ 62 h 68"/>
                  <a:gd name="T18" fmla="*/ 5 w 63"/>
                  <a:gd name="T19" fmla="*/ 61 h 68"/>
                  <a:gd name="T20" fmla="*/ 7 w 63"/>
                  <a:gd name="T21" fmla="*/ 41 h 68"/>
                  <a:gd name="T22" fmla="*/ 16 w 63"/>
                  <a:gd name="T23" fmla="*/ 38 h 68"/>
                  <a:gd name="T24" fmla="*/ 20 w 63"/>
                  <a:gd name="T25" fmla="*/ 38 h 68"/>
                  <a:gd name="T26" fmla="*/ 23 w 63"/>
                  <a:gd name="T27" fmla="*/ 32 h 68"/>
                  <a:gd name="T28" fmla="*/ 23 w 63"/>
                  <a:gd name="T29" fmla="*/ 36 h 68"/>
                  <a:gd name="T30" fmla="*/ 26 w 63"/>
                  <a:gd name="T31" fmla="*/ 42 h 68"/>
                  <a:gd name="T32" fmla="*/ 24 w 63"/>
                  <a:gd name="T33" fmla="*/ 54 h 68"/>
                  <a:gd name="T34" fmla="*/ 32 w 63"/>
                  <a:gd name="T35" fmla="*/ 52 h 68"/>
                  <a:gd name="T36" fmla="*/ 36 w 63"/>
                  <a:gd name="T37" fmla="*/ 61 h 68"/>
                  <a:gd name="T38" fmla="*/ 34 w 63"/>
                  <a:gd name="T39" fmla="*/ 48 h 68"/>
                  <a:gd name="T40" fmla="*/ 27 w 63"/>
                  <a:gd name="T41" fmla="*/ 38 h 68"/>
                  <a:gd name="T42" fmla="*/ 29 w 63"/>
                  <a:gd name="T43" fmla="*/ 26 h 68"/>
                  <a:gd name="T44" fmla="*/ 24 w 63"/>
                  <a:gd name="T45" fmla="*/ 26 h 68"/>
                  <a:gd name="T46" fmla="*/ 13 w 63"/>
                  <a:gd name="T47" fmla="*/ 33 h 68"/>
                  <a:gd name="T48" fmla="*/ 35 w 63"/>
                  <a:gd name="T49" fmla="*/ 8 h 68"/>
                  <a:gd name="T50" fmla="*/ 43 w 63"/>
                  <a:gd name="T51" fmla="*/ 9 h 68"/>
                  <a:gd name="T52" fmla="*/ 57 w 63"/>
                  <a:gd name="T53" fmla="*/ 53 h 68"/>
                  <a:gd name="T54" fmla="*/ 48 w 63"/>
                  <a:gd name="T55" fmla="*/ 59 h 68"/>
                  <a:gd name="T56" fmla="*/ 27 w 63"/>
                  <a:gd name="T57" fmla="*/ 42 h 68"/>
                  <a:gd name="T58" fmla="*/ 29 w 63"/>
                  <a:gd name="T59" fmla="*/ 41 h 68"/>
                  <a:gd name="T60" fmla="*/ 31 w 63"/>
                  <a:gd name="T61" fmla="*/ 48 h 68"/>
                  <a:gd name="T62" fmla="*/ 27 w 63"/>
                  <a:gd name="T63" fmla="*/ 50 h 68"/>
                  <a:gd name="T64" fmla="*/ 27 w 63"/>
                  <a:gd name="T65"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68">
                    <a:moveTo>
                      <a:pt x="48" y="59"/>
                    </a:moveTo>
                    <a:cubicBezTo>
                      <a:pt x="63" y="68"/>
                      <a:pt x="61" y="53"/>
                      <a:pt x="61" y="53"/>
                    </a:cubicBezTo>
                    <a:cubicBezTo>
                      <a:pt x="54" y="42"/>
                      <a:pt x="47" y="12"/>
                      <a:pt x="47" y="12"/>
                    </a:cubicBezTo>
                    <a:cubicBezTo>
                      <a:pt x="44" y="1"/>
                      <a:pt x="44" y="1"/>
                      <a:pt x="44" y="1"/>
                    </a:cubicBezTo>
                    <a:cubicBezTo>
                      <a:pt x="39" y="0"/>
                      <a:pt x="36" y="5"/>
                      <a:pt x="36" y="5"/>
                    </a:cubicBezTo>
                    <a:cubicBezTo>
                      <a:pt x="18" y="16"/>
                      <a:pt x="5" y="36"/>
                      <a:pt x="5" y="36"/>
                    </a:cubicBezTo>
                    <a:cubicBezTo>
                      <a:pt x="0" y="53"/>
                      <a:pt x="2" y="61"/>
                      <a:pt x="2" y="61"/>
                    </a:cubicBezTo>
                    <a:cubicBezTo>
                      <a:pt x="6" y="67"/>
                      <a:pt x="6" y="63"/>
                      <a:pt x="6" y="63"/>
                    </a:cubicBezTo>
                    <a:cubicBezTo>
                      <a:pt x="5" y="62"/>
                      <a:pt x="5" y="62"/>
                      <a:pt x="5" y="62"/>
                    </a:cubicBezTo>
                    <a:cubicBezTo>
                      <a:pt x="5" y="61"/>
                      <a:pt x="5" y="61"/>
                      <a:pt x="5" y="61"/>
                    </a:cubicBezTo>
                    <a:cubicBezTo>
                      <a:pt x="1" y="51"/>
                      <a:pt x="7" y="41"/>
                      <a:pt x="7" y="41"/>
                    </a:cubicBezTo>
                    <a:cubicBezTo>
                      <a:pt x="10" y="35"/>
                      <a:pt x="16" y="38"/>
                      <a:pt x="16" y="38"/>
                    </a:cubicBezTo>
                    <a:cubicBezTo>
                      <a:pt x="18" y="40"/>
                      <a:pt x="20" y="38"/>
                      <a:pt x="20" y="38"/>
                    </a:cubicBezTo>
                    <a:cubicBezTo>
                      <a:pt x="19" y="36"/>
                      <a:pt x="23" y="32"/>
                      <a:pt x="23" y="32"/>
                    </a:cubicBezTo>
                    <a:cubicBezTo>
                      <a:pt x="22" y="33"/>
                      <a:pt x="23" y="36"/>
                      <a:pt x="23" y="36"/>
                    </a:cubicBezTo>
                    <a:cubicBezTo>
                      <a:pt x="21" y="40"/>
                      <a:pt x="26" y="42"/>
                      <a:pt x="26" y="42"/>
                    </a:cubicBezTo>
                    <a:cubicBezTo>
                      <a:pt x="24" y="54"/>
                      <a:pt x="24" y="54"/>
                      <a:pt x="24" y="54"/>
                    </a:cubicBezTo>
                    <a:cubicBezTo>
                      <a:pt x="26" y="59"/>
                      <a:pt x="32" y="52"/>
                      <a:pt x="32" y="52"/>
                    </a:cubicBezTo>
                    <a:cubicBezTo>
                      <a:pt x="35" y="63"/>
                      <a:pt x="36" y="61"/>
                      <a:pt x="36" y="61"/>
                    </a:cubicBezTo>
                    <a:cubicBezTo>
                      <a:pt x="34" y="48"/>
                      <a:pt x="34" y="48"/>
                      <a:pt x="34" y="48"/>
                    </a:cubicBezTo>
                    <a:cubicBezTo>
                      <a:pt x="37" y="38"/>
                      <a:pt x="27" y="38"/>
                      <a:pt x="27" y="38"/>
                    </a:cubicBezTo>
                    <a:cubicBezTo>
                      <a:pt x="23" y="36"/>
                      <a:pt x="29" y="26"/>
                      <a:pt x="29" y="26"/>
                    </a:cubicBezTo>
                    <a:cubicBezTo>
                      <a:pt x="29" y="21"/>
                      <a:pt x="24" y="26"/>
                      <a:pt x="24" y="26"/>
                    </a:cubicBezTo>
                    <a:cubicBezTo>
                      <a:pt x="19" y="39"/>
                      <a:pt x="13" y="33"/>
                      <a:pt x="13" y="33"/>
                    </a:cubicBezTo>
                    <a:cubicBezTo>
                      <a:pt x="12" y="26"/>
                      <a:pt x="35" y="8"/>
                      <a:pt x="35" y="8"/>
                    </a:cubicBezTo>
                    <a:cubicBezTo>
                      <a:pt x="42" y="4"/>
                      <a:pt x="43" y="9"/>
                      <a:pt x="43" y="9"/>
                    </a:cubicBezTo>
                    <a:cubicBezTo>
                      <a:pt x="43" y="19"/>
                      <a:pt x="57" y="53"/>
                      <a:pt x="57" y="53"/>
                    </a:cubicBezTo>
                    <a:cubicBezTo>
                      <a:pt x="59" y="61"/>
                      <a:pt x="48" y="59"/>
                      <a:pt x="48" y="59"/>
                    </a:cubicBezTo>
                    <a:close/>
                    <a:moveTo>
                      <a:pt x="27" y="42"/>
                    </a:moveTo>
                    <a:cubicBezTo>
                      <a:pt x="29" y="41"/>
                      <a:pt x="29" y="41"/>
                      <a:pt x="29" y="41"/>
                    </a:cubicBezTo>
                    <a:cubicBezTo>
                      <a:pt x="29" y="41"/>
                      <a:pt x="32" y="44"/>
                      <a:pt x="31" y="48"/>
                    </a:cubicBezTo>
                    <a:cubicBezTo>
                      <a:pt x="31" y="48"/>
                      <a:pt x="27" y="52"/>
                      <a:pt x="27" y="50"/>
                    </a:cubicBezTo>
                    <a:lnTo>
                      <a:pt x="27"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9" name="Freeform 56"/>
              <p:cNvSpPr>
                <a:spLocks noEditPoints="1"/>
              </p:cNvSpPr>
              <p:nvPr/>
            </p:nvSpPr>
            <p:spPr bwMode="auto">
              <a:xfrm>
                <a:off x="738188" y="738188"/>
                <a:ext cx="282575" cy="293688"/>
              </a:xfrm>
              <a:custGeom>
                <a:avLst/>
                <a:gdLst>
                  <a:gd name="T0" fmla="*/ 290 w 580"/>
                  <a:gd name="T1" fmla="*/ 27 h 605"/>
                  <a:gd name="T2" fmla="*/ 17 w 580"/>
                  <a:gd name="T3" fmla="*/ 256 h 605"/>
                  <a:gd name="T4" fmla="*/ 45 w 580"/>
                  <a:gd name="T5" fmla="*/ 249 h 605"/>
                  <a:gd name="T6" fmla="*/ 125 w 580"/>
                  <a:gd name="T7" fmla="*/ 238 h 605"/>
                  <a:gd name="T8" fmla="*/ 139 w 580"/>
                  <a:gd name="T9" fmla="*/ 292 h 605"/>
                  <a:gd name="T10" fmla="*/ 103 w 580"/>
                  <a:gd name="T11" fmla="*/ 276 h 605"/>
                  <a:gd name="T12" fmla="*/ 57 w 580"/>
                  <a:gd name="T13" fmla="*/ 276 h 605"/>
                  <a:gd name="T14" fmla="*/ 32 w 580"/>
                  <a:gd name="T15" fmla="*/ 422 h 605"/>
                  <a:gd name="T16" fmla="*/ 127 w 580"/>
                  <a:gd name="T17" fmla="*/ 343 h 605"/>
                  <a:gd name="T18" fmla="*/ 142 w 580"/>
                  <a:gd name="T19" fmla="*/ 553 h 605"/>
                  <a:gd name="T20" fmla="*/ 388 w 580"/>
                  <a:gd name="T21" fmla="*/ 546 h 605"/>
                  <a:gd name="T22" fmla="*/ 161 w 580"/>
                  <a:gd name="T23" fmla="*/ 283 h 605"/>
                  <a:gd name="T24" fmla="*/ 180 w 580"/>
                  <a:gd name="T25" fmla="*/ 240 h 605"/>
                  <a:gd name="T26" fmla="*/ 210 w 580"/>
                  <a:gd name="T27" fmla="*/ 303 h 605"/>
                  <a:gd name="T28" fmla="*/ 271 w 580"/>
                  <a:gd name="T29" fmla="*/ 420 h 605"/>
                  <a:gd name="T30" fmla="*/ 343 w 580"/>
                  <a:gd name="T31" fmla="*/ 438 h 605"/>
                  <a:gd name="T32" fmla="*/ 276 w 580"/>
                  <a:gd name="T33" fmla="*/ 219 h 605"/>
                  <a:gd name="T34" fmla="*/ 295 w 580"/>
                  <a:gd name="T35" fmla="*/ 219 h 605"/>
                  <a:gd name="T36" fmla="*/ 295 w 580"/>
                  <a:gd name="T37" fmla="*/ 219 h 605"/>
                  <a:gd name="T38" fmla="*/ 368 w 580"/>
                  <a:gd name="T39" fmla="*/ 304 h 605"/>
                  <a:gd name="T40" fmla="*/ 399 w 580"/>
                  <a:gd name="T41" fmla="*/ 241 h 605"/>
                  <a:gd name="T42" fmla="*/ 214 w 580"/>
                  <a:gd name="T43" fmla="*/ 478 h 605"/>
                  <a:gd name="T44" fmla="*/ 359 w 580"/>
                  <a:gd name="T45" fmla="*/ 450 h 605"/>
                  <a:gd name="T46" fmla="*/ 369 w 580"/>
                  <a:gd name="T47" fmla="*/ 511 h 605"/>
                  <a:gd name="T48" fmla="*/ 372 w 580"/>
                  <a:gd name="T49" fmla="*/ 523 h 605"/>
                  <a:gd name="T50" fmla="*/ 372 w 580"/>
                  <a:gd name="T51" fmla="*/ 523 h 605"/>
                  <a:gd name="T52" fmla="*/ 384 w 580"/>
                  <a:gd name="T53" fmla="*/ 307 h 605"/>
                  <a:gd name="T54" fmla="*/ 334 w 580"/>
                  <a:gd name="T55" fmla="*/ 219 h 605"/>
                  <a:gd name="T56" fmla="*/ 358 w 580"/>
                  <a:gd name="T57" fmla="*/ 431 h 605"/>
                  <a:gd name="T58" fmla="*/ 319 w 580"/>
                  <a:gd name="T59" fmla="*/ 303 h 605"/>
                  <a:gd name="T60" fmla="*/ 319 w 580"/>
                  <a:gd name="T61" fmla="*/ 303 h 605"/>
                  <a:gd name="T62" fmla="*/ 262 w 580"/>
                  <a:gd name="T63" fmla="*/ 219 h 605"/>
                  <a:gd name="T64" fmla="*/ 220 w 580"/>
                  <a:gd name="T65" fmla="*/ 431 h 605"/>
                  <a:gd name="T66" fmla="*/ 222 w 580"/>
                  <a:gd name="T67" fmla="*/ 304 h 605"/>
                  <a:gd name="T68" fmla="*/ 208 w 580"/>
                  <a:gd name="T69" fmla="*/ 436 h 605"/>
                  <a:gd name="T70" fmla="*/ 208 w 580"/>
                  <a:gd name="T71" fmla="*/ 436 h 605"/>
                  <a:gd name="T72" fmla="*/ 406 w 580"/>
                  <a:gd name="T73" fmla="*/ 292 h 605"/>
                  <a:gd name="T74" fmla="*/ 450 w 580"/>
                  <a:gd name="T75" fmla="*/ 388 h 605"/>
                  <a:gd name="T76" fmla="*/ 518 w 580"/>
                  <a:gd name="T77" fmla="*/ 282 h 605"/>
                  <a:gd name="T78" fmla="*/ 471 w 580"/>
                  <a:gd name="T79" fmla="*/ 262 h 605"/>
                  <a:gd name="T80" fmla="*/ 440 w 580"/>
                  <a:gd name="T81" fmla="*/ 282 h 605"/>
                  <a:gd name="T82" fmla="*/ 432 w 580"/>
                  <a:gd name="T83" fmla="*/ 274 h 605"/>
                  <a:gd name="T84" fmla="*/ 468 w 580"/>
                  <a:gd name="T85" fmla="*/ 206 h 605"/>
                  <a:gd name="T86" fmla="*/ 548 w 580"/>
                  <a:gd name="T87" fmla="*/ 424 h 605"/>
                  <a:gd name="T88" fmla="*/ 546 w 580"/>
                  <a:gd name="T89" fmla="*/ 206 h 605"/>
                  <a:gd name="T90" fmla="*/ 465 w 580"/>
                  <a:gd name="T91" fmla="*/ 226 h 605"/>
                  <a:gd name="T92" fmla="*/ 418 w 580"/>
                  <a:gd name="T93" fmla="*/ 271 h 605"/>
                  <a:gd name="T94" fmla="*/ 397 w 580"/>
                  <a:gd name="T95" fmla="*/ 183 h 605"/>
                  <a:gd name="T96" fmla="*/ 198 w 580"/>
                  <a:gd name="T97" fmla="*/ 229 h 605"/>
                  <a:gd name="T98" fmla="*/ 160 w 580"/>
                  <a:gd name="T99" fmla="*/ 258 h 605"/>
                  <a:gd name="T100" fmla="*/ 139 w 580"/>
                  <a:gd name="T101" fmla="*/ 177 h 605"/>
                  <a:gd name="T102" fmla="*/ 208 w 580"/>
                  <a:gd name="T103" fmla="*/ 115 h 605"/>
                  <a:gd name="T104" fmla="*/ 333 w 580"/>
                  <a:gd name="T105" fmla="*/ 136 h 605"/>
                  <a:gd name="T106" fmla="*/ 540 w 580"/>
                  <a:gd name="T107" fmla="*/ 193 h 605"/>
                  <a:gd name="T108" fmla="*/ 367 w 580"/>
                  <a:gd name="T109" fmla="*/ 100 h 605"/>
                  <a:gd name="T110" fmla="*/ 242 w 580"/>
                  <a:gd name="T111" fmla="*/ 120 h 605"/>
                  <a:gd name="T112" fmla="*/ 60 w 580"/>
                  <a:gd name="T113" fmla="*/ 15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0" h="605">
                    <a:moveTo>
                      <a:pt x="0" y="316"/>
                    </a:moveTo>
                    <a:cubicBezTo>
                      <a:pt x="0" y="475"/>
                      <a:pt x="130" y="605"/>
                      <a:pt x="290" y="605"/>
                    </a:cubicBezTo>
                    <a:cubicBezTo>
                      <a:pt x="449" y="605"/>
                      <a:pt x="579" y="475"/>
                      <a:pt x="579" y="316"/>
                    </a:cubicBezTo>
                    <a:cubicBezTo>
                      <a:pt x="579" y="157"/>
                      <a:pt x="449" y="27"/>
                      <a:pt x="290" y="27"/>
                    </a:cubicBezTo>
                    <a:cubicBezTo>
                      <a:pt x="130" y="27"/>
                      <a:pt x="0" y="157"/>
                      <a:pt x="0" y="316"/>
                    </a:cubicBezTo>
                    <a:close/>
                    <a:moveTo>
                      <a:pt x="34" y="204"/>
                    </a:moveTo>
                    <a:cubicBezTo>
                      <a:pt x="34" y="242"/>
                      <a:pt x="34" y="242"/>
                      <a:pt x="34" y="242"/>
                    </a:cubicBezTo>
                    <a:cubicBezTo>
                      <a:pt x="17" y="256"/>
                      <a:pt x="17" y="256"/>
                      <a:pt x="17" y="256"/>
                    </a:cubicBezTo>
                    <a:cubicBezTo>
                      <a:pt x="17" y="256"/>
                      <a:pt x="26" y="218"/>
                      <a:pt x="34" y="204"/>
                    </a:cubicBezTo>
                    <a:close/>
                    <a:moveTo>
                      <a:pt x="32" y="422"/>
                    </a:moveTo>
                    <a:cubicBezTo>
                      <a:pt x="32" y="422"/>
                      <a:pt x="0" y="349"/>
                      <a:pt x="14" y="272"/>
                    </a:cubicBezTo>
                    <a:cubicBezTo>
                      <a:pt x="45" y="249"/>
                      <a:pt x="45" y="249"/>
                      <a:pt x="45" y="249"/>
                    </a:cubicBezTo>
                    <a:cubicBezTo>
                      <a:pt x="45" y="249"/>
                      <a:pt x="45" y="205"/>
                      <a:pt x="46" y="205"/>
                    </a:cubicBezTo>
                    <a:cubicBezTo>
                      <a:pt x="111" y="205"/>
                      <a:pt x="111" y="205"/>
                      <a:pt x="111" y="205"/>
                    </a:cubicBezTo>
                    <a:cubicBezTo>
                      <a:pt x="94" y="238"/>
                      <a:pt x="94" y="238"/>
                      <a:pt x="94" y="238"/>
                    </a:cubicBezTo>
                    <a:cubicBezTo>
                      <a:pt x="125" y="238"/>
                      <a:pt x="125" y="238"/>
                      <a:pt x="125" y="238"/>
                    </a:cubicBezTo>
                    <a:cubicBezTo>
                      <a:pt x="125" y="272"/>
                      <a:pt x="125" y="272"/>
                      <a:pt x="125" y="272"/>
                    </a:cubicBezTo>
                    <a:cubicBezTo>
                      <a:pt x="147" y="272"/>
                      <a:pt x="147" y="272"/>
                      <a:pt x="147" y="272"/>
                    </a:cubicBezTo>
                    <a:cubicBezTo>
                      <a:pt x="147" y="292"/>
                      <a:pt x="147" y="292"/>
                      <a:pt x="147" y="292"/>
                    </a:cubicBezTo>
                    <a:cubicBezTo>
                      <a:pt x="139" y="292"/>
                      <a:pt x="139" y="292"/>
                      <a:pt x="139" y="292"/>
                    </a:cubicBezTo>
                    <a:cubicBezTo>
                      <a:pt x="139" y="280"/>
                      <a:pt x="139" y="280"/>
                      <a:pt x="139" y="280"/>
                    </a:cubicBezTo>
                    <a:cubicBezTo>
                      <a:pt x="139" y="280"/>
                      <a:pt x="139" y="280"/>
                      <a:pt x="139" y="280"/>
                    </a:cubicBezTo>
                    <a:cubicBezTo>
                      <a:pt x="103" y="280"/>
                      <a:pt x="103" y="280"/>
                      <a:pt x="103" y="280"/>
                    </a:cubicBezTo>
                    <a:cubicBezTo>
                      <a:pt x="103" y="276"/>
                      <a:pt x="103" y="276"/>
                      <a:pt x="103" y="276"/>
                    </a:cubicBezTo>
                    <a:cubicBezTo>
                      <a:pt x="108" y="276"/>
                      <a:pt x="108" y="276"/>
                      <a:pt x="108" y="276"/>
                    </a:cubicBezTo>
                    <a:cubicBezTo>
                      <a:pt x="108" y="260"/>
                      <a:pt x="108" y="260"/>
                      <a:pt x="108" y="260"/>
                    </a:cubicBezTo>
                    <a:cubicBezTo>
                      <a:pt x="57" y="260"/>
                      <a:pt x="57" y="260"/>
                      <a:pt x="57" y="260"/>
                    </a:cubicBezTo>
                    <a:cubicBezTo>
                      <a:pt x="57" y="276"/>
                      <a:pt x="57" y="276"/>
                      <a:pt x="57" y="276"/>
                    </a:cubicBezTo>
                    <a:cubicBezTo>
                      <a:pt x="62" y="276"/>
                      <a:pt x="62" y="276"/>
                      <a:pt x="62" y="276"/>
                    </a:cubicBezTo>
                    <a:cubicBezTo>
                      <a:pt x="62" y="280"/>
                      <a:pt x="62" y="280"/>
                      <a:pt x="62" y="280"/>
                    </a:cubicBezTo>
                    <a:cubicBezTo>
                      <a:pt x="32" y="280"/>
                      <a:pt x="32" y="280"/>
                      <a:pt x="32" y="280"/>
                    </a:cubicBezTo>
                    <a:lnTo>
                      <a:pt x="32" y="422"/>
                    </a:lnTo>
                    <a:close/>
                    <a:moveTo>
                      <a:pt x="155" y="343"/>
                    </a:moveTo>
                    <a:cubicBezTo>
                      <a:pt x="155" y="388"/>
                      <a:pt x="155" y="388"/>
                      <a:pt x="155" y="388"/>
                    </a:cubicBezTo>
                    <a:cubicBezTo>
                      <a:pt x="127" y="388"/>
                      <a:pt x="127" y="388"/>
                      <a:pt x="127" y="388"/>
                    </a:cubicBezTo>
                    <a:cubicBezTo>
                      <a:pt x="127" y="343"/>
                      <a:pt x="127" y="343"/>
                      <a:pt x="127" y="343"/>
                    </a:cubicBezTo>
                    <a:lnTo>
                      <a:pt x="155" y="343"/>
                    </a:lnTo>
                    <a:close/>
                    <a:moveTo>
                      <a:pt x="431" y="556"/>
                    </a:moveTo>
                    <a:cubicBezTo>
                      <a:pt x="357" y="601"/>
                      <a:pt x="277" y="595"/>
                      <a:pt x="277" y="595"/>
                    </a:cubicBezTo>
                    <a:cubicBezTo>
                      <a:pt x="198" y="592"/>
                      <a:pt x="142" y="553"/>
                      <a:pt x="142" y="553"/>
                    </a:cubicBezTo>
                    <a:cubicBezTo>
                      <a:pt x="78" y="515"/>
                      <a:pt x="44" y="448"/>
                      <a:pt x="44" y="448"/>
                    </a:cubicBezTo>
                    <a:cubicBezTo>
                      <a:pt x="208" y="449"/>
                      <a:pt x="208" y="449"/>
                      <a:pt x="208" y="449"/>
                    </a:cubicBezTo>
                    <a:cubicBezTo>
                      <a:pt x="208" y="448"/>
                      <a:pt x="188" y="546"/>
                      <a:pt x="188" y="546"/>
                    </a:cubicBezTo>
                    <a:cubicBezTo>
                      <a:pt x="388" y="546"/>
                      <a:pt x="388" y="546"/>
                      <a:pt x="388" y="546"/>
                    </a:cubicBezTo>
                    <a:cubicBezTo>
                      <a:pt x="370" y="449"/>
                      <a:pt x="370" y="449"/>
                      <a:pt x="370" y="449"/>
                    </a:cubicBezTo>
                    <a:cubicBezTo>
                      <a:pt x="535" y="448"/>
                      <a:pt x="535" y="448"/>
                      <a:pt x="535" y="448"/>
                    </a:cubicBezTo>
                    <a:cubicBezTo>
                      <a:pt x="493" y="525"/>
                      <a:pt x="431" y="556"/>
                      <a:pt x="431" y="556"/>
                    </a:cubicBezTo>
                    <a:close/>
                    <a:moveTo>
                      <a:pt x="161" y="283"/>
                    </a:moveTo>
                    <a:cubicBezTo>
                      <a:pt x="172" y="292"/>
                      <a:pt x="172" y="292"/>
                      <a:pt x="172" y="292"/>
                    </a:cubicBezTo>
                    <a:cubicBezTo>
                      <a:pt x="161" y="292"/>
                      <a:pt x="161" y="292"/>
                      <a:pt x="161" y="292"/>
                    </a:cubicBezTo>
                    <a:lnTo>
                      <a:pt x="161" y="283"/>
                    </a:lnTo>
                    <a:close/>
                    <a:moveTo>
                      <a:pt x="180" y="240"/>
                    </a:moveTo>
                    <a:cubicBezTo>
                      <a:pt x="214" y="240"/>
                      <a:pt x="214" y="240"/>
                      <a:pt x="214" y="240"/>
                    </a:cubicBezTo>
                    <a:cubicBezTo>
                      <a:pt x="214" y="240"/>
                      <a:pt x="202" y="206"/>
                      <a:pt x="203" y="207"/>
                    </a:cubicBezTo>
                    <a:cubicBezTo>
                      <a:pt x="222" y="215"/>
                      <a:pt x="222" y="215"/>
                      <a:pt x="222" y="215"/>
                    </a:cubicBezTo>
                    <a:cubicBezTo>
                      <a:pt x="210" y="303"/>
                      <a:pt x="210" y="303"/>
                      <a:pt x="210" y="303"/>
                    </a:cubicBezTo>
                    <a:cubicBezTo>
                      <a:pt x="173" y="277"/>
                      <a:pt x="173" y="277"/>
                      <a:pt x="173" y="277"/>
                    </a:cubicBezTo>
                    <a:cubicBezTo>
                      <a:pt x="194" y="266"/>
                      <a:pt x="194" y="266"/>
                      <a:pt x="194" y="266"/>
                    </a:cubicBezTo>
                    <a:lnTo>
                      <a:pt x="180" y="240"/>
                    </a:lnTo>
                    <a:close/>
                    <a:moveTo>
                      <a:pt x="271" y="420"/>
                    </a:moveTo>
                    <a:cubicBezTo>
                      <a:pt x="271" y="315"/>
                      <a:pt x="271" y="315"/>
                      <a:pt x="271" y="315"/>
                    </a:cubicBezTo>
                    <a:cubicBezTo>
                      <a:pt x="307" y="316"/>
                      <a:pt x="307" y="316"/>
                      <a:pt x="307" y="316"/>
                    </a:cubicBezTo>
                    <a:cubicBezTo>
                      <a:pt x="308" y="420"/>
                      <a:pt x="308" y="420"/>
                      <a:pt x="308" y="420"/>
                    </a:cubicBezTo>
                    <a:cubicBezTo>
                      <a:pt x="343" y="438"/>
                      <a:pt x="343" y="438"/>
                      <a:pt x="343" y="438"/>
                    </a:cubicBezTo>
                    <a:cubicBezTo>
                      <a:pt x="236" y="438"/>
                      <a:pt x="236" y="438"/>
                      <a:pt x="236" y="438"/>
                    </a:cubicBezTo>
                    <a:lnTo>
                      <a:pt x="271" y="420"/>
                    </a:lnTo>
                    <a:close/>
                    <a:moveTo>
                      <a:pt x="271" y="304"/>
                    </a:moveTo>
                    <a:cubicBezTo>
                      <a:pt x="276" y="219"/>
                      <a:pt x="276" y="219"/>
                      <a:pt x="276" y="219"/>
                    </a:cubicBezTo>
                    <a:cubicBezTo>
                      <a:pt x="276" y="219"/>
                      <a:pt x="284" y="219"/>
                      <a:pt x="284" y="219"/>
                    </a:cubicBezTo>
                    <a:cubicBezTo>
                      <a:pt x="284" y="304"/>
                      <a:pt x="284" y="304"/>
                      <a:pt x="284" y="304"/>
                    </a:cubicBezTo>
                    <a:lnTo>
                      <a:pt x="271" y="304"/>
                    </a:lnTo>
                    <a:close/>
                    <a:moveTo>
                      <a:pt x="295" y="219"/>
                    </a:moveTo>
                    <a:cubicBezTo>
                      <a:pt x="303" y="219"/>
                      <a:pt x="303" y="219"/>
                      <a:pt x="303" y="219"/>
                    </a:cubicBezTo>
                    <a:cubicBezTo>
                      <a:pt x="308" y="304"/>
                      <a:pt x="308" y="304"/>
                      <a:pt x="308" y="304"/>
                    </a:cubicBezTo>
                    <a:cubicBezTo>
                      <a:pt x="295" y="303"/>
                      <a:pt x="295" y="303"/>
                      <a:pt x="295" y="303"/>
                    </a:cubicBezTo>
                    <a:cubicBezTo>
                      <a:pt x="295" y="303"/>
                      <a:pt x="295" y="219"/>
                      <a:pt x="295" y="219"/>
                    </a:cubicBezTo>
                    <a:close/>
                    <a:moveTo>
                      <a:pt x="399" y="241"/>
                    </a:moveTo>
                    <a:cubicBezTo>
                      <a:pt x="384" y="267"/>
                      <a:pt x="384" y="267"/>
                      <a:pt x="384" y="267"/>
                    </a:cubicBezTo>
                    <a:cubicBezTo>
                      <a:pt x="405" y="278"/>
                      <a:pt x="405" y="278"/>
                      <a:pt x="405" y="278"/>
                    </a:cubicBezTo>
                    <a:cubicBezTo>
                      <a:pt x="368" y="304"/>
                      <a:pt x="368" y="304"/>
                      <a:pt x="368" y="304"/>
                    </a:cubicBezTo>
                    <a:cubicBezTo>
                      <a:pt x="356" y="215"/>
                      <a:pt x="356" y="215"/>
                      <a:pt x="356" y="215"/>
                    </a:cubicBezTo>
                    <a:cubicBezTo>
                      <a:pt x="375" y="207"/>
                      <a:pt x="375" y="207"/>
                      <a:pt x="375" y="207"/>
                    </a:cubicBezTo>
                    <a:cubicBezTo>
                      <a:pt x="376" y="207"/>
                      <a:pt x="364" y="241"/>
                      <a:pt x="364" y="241"/>
                    </a:cubicBezTo>
                    <a:lnTo>
                      <a:pt x="399" y="241"/>
                    </a:lnTo>
                    <a:close/>
                    <a:moveTo>
                      <a:pt x="362" y="478"/>
                    </a:moveTo>
                    <a:cubicBezTo>
                      <a:pt x="365" y="487"/>
                      <a:pt x="365" y="487"/>
                      <a:pt x="365" y="487"/>
                    </a:cubicBezTo>
                    <a:cubicBezTo>
                      <a:pt x="212" y="487"/>
                      <a:pt x="212" y="487"/>
                      <a:pt x="212" y="487"/>
                    </a:cubicBezTo>
                    <a:cubicBezTo>
                      <a:pt x="214" y="478"/>
                      <a:pt x="214" y="478"/>
                      <a:pt x="214" y="478"/>
                    </a:cubicBezTo>
                    <a:cubicBezTo>
                      <a:pt x="214" y="478"/>
                      <a:pt x="362" y="478"/>
                      <a:pt x="362" y="478"/>
                    </a:cubicBezTo>
                    <a:close/>
                    <a:moveTo>
                      <a:pt x="217" y="466"/>
                    </a:moveTo>
                    <a:cubicBezTo>
                      <a:pt x="217" y="466"/>
                      <a:pt x="220" y="448"/>
                      <a:pt x="220" y="449"/>
                    </a:cubicBezTo>
                    <a:cubicBezTo>
                      <a:pt x="359" y="450"/>
                      <a:pt x="359" y="450"/>
                      <a:pt x="359" y="450"/>
                    </a:cubicBezTo>
                    <a:cubicBezTo>
                      <a:pt x="361" y="465"/>
                      <a:pt x="361" y="465"/>
                      <a:pt x="361" y="465"/>
                    </a:cubicBezTo>
                    <a:lnTo>
                      <a:pt x="217" y="466"/>
                    </a:lnTo>
                    <a:close/>
                    <a:moveTo>
                      <a:pt x="368" y="501"/>
                    </a:moveTo>
                    <a:cubicBezTo>
                      <a:pt x="369" y="511"/>
                      <a:pt x="369" y="511"/>
                      <a:pt x="369" y="511"/>
                    </a:cubicBezTo>
                    <a:cubicBezTo>
                      <a:pt x="208" y="511"/>
                      <a:pt x="208" y="511"/>
                      <a:pt x="208" y="511"/>
                    </a:cubicBezTo>
                    <a:cubicBezTo>
                      <a:pt x="208" y="501"/>
                      <a:pt x="208" y="501"/>
                      <a:pt x="208" y="501"/>
                    </a:cubicBezTo>
                    <a:cubicBezTo>
                      <a:pt x="208" y="502"/>
                      <a:pt x="368" y="501"/>
                      <a:pt x="368" y="501"/>
                    </a:cubicBezTo>
                    <a:close/>
                    <a:moveTo>
                      <a:pt x="372" y="523"/>
                    </a:moveTo>
                    <a:cubicBezTo>
                      <a:pt x="372" y="535"/>
                      <a:pt x="372" y="535"/>
                      <a:pt x="372" y="535"/>
                    </a:cubicBezTo>
                    <a:cubicBezTo>
                      <a:pt x="205" y="535"/>
                      <a:pt x="205" y="535"/>
                      <a:pt x="205" y="535"/>
                    </a:cubicBezTo>
                    <a:cubicBezTo>
                      <a:pt x="205" y="524"/>
                      <a:pt x="205" y="524"/>
                      <a:pt x="205" y="524"/>
                    </a:cubicBezTo>
                    <a:lnTo>
                      <a:pt x="372" y="523"/>
                    </a:lnTo>
                    <a:close/>
                    <a:moveTo>
                      <a:pt x="386" y="435"/>
                    </a:moveTo>
                    <a:cubicBezTo>
                      <a:pt x="370" y="436"/>
                      <a:pt x="370" y="436"/>
                      <a:pt x="370" y="436"/>
                    </a:cubicBezTo>
                    <a:cubicBezTo>
                      <a:pt x="370" y="316"/>
                      <a:pt x="370" y="316"/>
                      <a:pt x="370" y="316"/>
                    </a:cubicBezTo>
                    <a:cubicBezTo>
                      <a:pt x="384" y="307"/>
                      <a:pt x="384" y="307"/>
                      <a:pt x="384" y="307"/>
                    </a:cubicBezTo>
                    <a:cubicBezTo>
                      <a:pt x="385" y="306"/>
                      <a:pt x="386" y="435"/>
                      <a:pt x="386" y="435"/>
                    </a:cubicBezTo>
                    <a:close/>
                    <a:moveTo>
                      <a:pt x="357" y="304"/>
                    </a:moveTo>
                    <a:cubicBezTo>
                      <a:pt x="344" y="304"/>
                      <a:pt x="344" y="304"/>
                      <a:pt x="344" y="304"/>
                    </a:cubicBezTo>
                    <a:cubicBezTo>
                      <a:pt x="334" y="219"/>
                      <a:pt x="334" y="219"/>
                      <a:pt x="334" y="219"/>
                    </a:cubicBezTo>
                    <a:cubicBezTo>
                      <a:pt x="344" y="219"/>
                      <a:pt x="344" y="219"/>
                      <a:pt x="344" y="219"/>
                    </a:cubicBezTo>
                    <a:lnTo>
                      <a:pt x="357" y="304"/>
                    </a:lnTo>
                    <a:close/>
                    <a:moveTo>
                      <a:pt x="358" y="325"/>
                    </a:moveTo>
                    <a:cubicBezTo>
                      <a:pt x="358" y="325"/>
                      <a:pt x="358" y="431"/>
                      <a:pt x="358" y="431"/>
                    </a:cubicBezTo>
                    <a:cubicBezTo>
                      <a:pt x="320" y="412"/>
                      <a:pt x="320" y="412"/>
                      <a:pt x="320" y="412"/>
                    </a:cubicBezTo>
                    <a:cubicBezTo>
                      <a:pt x="320" y="325"/>
                      <a:pt x="320" y="325"/>
                      <a:pt x="320" y="325"/>
                    </a:cubicBezTo>
                    <a:lnTo>
                      <a:pt x="358" y="325"/>
                    </a:lnTo>
                    <a:close/>
                    <a:moveTo>
                      <a:pt x="319" y="303"/>
                    </a:moveTo>
                    <a:cubicBezTo>
                      <a:pt x="316" y="219"/>
                      <a:pt x="316" y="219"/>
                      <a:pt x="316" y="219"/>
                    </a:cubicBezTo>
                    <a:cubicBezTo>
                      <a:pt x="323" y="219"/>
                      <a:pt x="323" y="219"/>
                      <a:pt x="323" y="219"/>
                    </a:cubicBezTo>
                    <a:cubicBezTo>
                      <a:pt x="332" y="303"/>
                      <a:pt x="332" y="303"/>
                      <a:pt x="332" y="303"/>
                    </a:cubicBezTo>
                    <a:lnTo>
                      <a:pt x="319" y="303"/>
                    </a:lnTo>
                    <a:close/>
                    <a:moveTo>
                      <a:pt x="259" y="303"/>
                    </a:moveTo>
                    <a:cubicBezTo>
                      <a:pt x="247" y="303"/>
                      <a:pt x="247" y="303"/>
                      <a:pt x="247" y="303"/>
                    </a:cubicBezTo>
                    <a:cubicBezTo>
                      <a:pt x="255" y="219"/>
                      <a:pt x="255" y="219"/>
                      <a:pt x="255" y="219"/>
                    </a:cubicBezTo>
                    <a:cubicBezTo>
                      <a:pt x="262" y="219"/>
                      <a:pt x="262" y="219"/>
                      <a:pt x="262" y="219"/>
                    </a:cubicBezTo>
                    <a:lnTo>
                      <a:pt x="259" y="303"/>
                    </a:lnTo>
                    <a:close/>
                    <a:moveTo>
                      <a:pt x="257" y="325"/>
                    </a:moveTo>
                    <a:cubicBezTo>
                      <a:pt x="258" y="412"/>
                      <a:pt x="258" y="412"/>
                      <a:pt x="258" y="412"/>
                    </a:cubicBezTo>
                    <a:cubicBezTo>
                      <a:pt x="220" y="431"/>
                      <a:pt x="220" y="431"/>
                      <a:pt x="220" y="431"/>
                    </a:cubicBezTo>
                    <a:cubicBezTo>
                      <a:pt x="220" y="431"/>
                      <a:pt x="220" y="325"/>
                      <a:pt x="220" y="325"/>
                    </a:cubicBezTo>
                    <a:lnTo>
                      <a:pt x="257" y="325"/>
                    </a:lnTo>
                    <a:close/>
                    <a:moveTo>
                      <a:pt x="235" y="304"/>
                    </a:moveTo>
                    <a:cubicBezTo>
                      <a:pt x="222" y="304"/>
                      <a:pt x="222" y="304"/>
                      <a:pt x="222" y="304"/>
                    </a:cubicBezTo>
                    <a:cubicBezTo>
                      <a:pt x="234" y="219"/>
                      <a:pt x="234" y="219"/>
                      <a:pt x="234" y="219"/>
                    </a:cubicBezTo>
                    <a:cubicBezTo>
                      <a:pt x="244" y="219"/>
                      <a:pt x="244" y="219"/>
                      <a:pt x="244" y="219"/>
                    </a:cubicBezTo>
                    <a:lnTo>
                      <a:pt x="235" y="304"/>
                    </a:lnTo>
                    <a:close/>
                    <a:moveTo>
                      <a:pt x="208" y="436"/>
                    </a:moveTo>
                    <a:cubicBezTo>
                      <a:pt x="191" y="436"/>
                      <a:pt x="191" y="436"/>
                      <a:pt x="191" y="436"/>
                    </a:cubicBezTo>
                    <a:cubicBezTo>
                      <a:pt x="191" y="436"/>
                      <a:pt x="190" y="304"/>
                      <a:pt x="190" y="304"/>
                    </a:cubicBezTo>
                    <a:cubicBezTo>
                      <a:pt x="208" y="316"/>
                      <a:pt x="208" y="316"/>
                      <a:pt x="208" y="316"/>
                    </a:cubicBezTo>
                    <a:lnTo>
                      <a:pt x="208" y="436"/>
                    </a:lnTo>
                    <a:close/>
                    <a:moveTo>
                      <a:pt x="406" y="292"/>
                    </a:moveTo>
                    <a:cubicBezTo>
                      <a:pt x="417" y="283"/>
                      <a:pt x="417" y="283"/>
                      <a:pt x="417" y="283"/>
                    </a:cubicBezTo>
                    <a:cubicBezTo>
                      <a:pt x="417" y="292"/>
                      <a:pt x="417" y="292"/>
                      <a:pt x="417" y="292"/>
                    </a:cubicBezTo>
                    <a:lnTo>
                      <a:pt x="406" y="292"/>
                    </a:lnTo>
                    <a:close/>
                    <a:moveTo>
                      <a:pt x="423" y="388"/>
                    </a:moveTo>
                    <a:cubicBezTo>
                      <a:pt x="423" y="343"/>
                      <a:pt x="423" y="343"/>
                      <a:pt x="423" y="343"/>
                    </a:cubicBezTo>
                    <a:cubicBezTo>
                      <a:pt x="450" y="343"/>
                      <a:pt x="450" y="343"/>
                      <a:pt x="450" y="343"/>
                    </a:cubicBezTo>
                    <a:cubicBezTo>
                      <a:pt x="450" y="388"/>
                      <a:pt x="450" y="388"/>
                      <a:pt x="450" y="388"/>
                    </a:cubicBezTo>
                    <a:lnTo>
                      <a:pt x="423" y="388"/>
                    </a:lnTo>
                    <a:close/>
                    <a:moveTo>
                      <a:pt x="548" y="424"/>
                    </a:moveTo>
                    <a:cubicBezTo>
                      <a:pt x="547" y="282"/>
                      <a:pt x="547" y="282"/>
                      <a:pt x="547" y="282"/>
                    </a:cubicBezTo>
                    <a:cubicBezTo>
                      <a:pt x="518" y="282"/>
                      <a:pt x="518" y="282"/>
                      <a:pt x="518" y="282"/>
                    </a:cubicBezTo>
                    <a:cubicBezTo>
                      <a:pt x="518" y="278"/>
                      <a:pt x="518" y="278"/>
                      <a:pt x="518" y="278"/>
                    </a:cubicBezTo>
                    <a:cubicBezTo>
                      <a:pt x="522" y="278"/>
                      <a:pt x="522" y="278"/>
                      <a:pt x="522" y="278"/>
                    </a:cubicBezTo>
                    <a:cubicBezTo>
                      <a:pt x="522" y="261"/>
                      <a:pt x="522" y="261"/>
                      <a:pt x="522" y="261"/>
                    </a:cubicBezTo>
                    <a:cubicBezTo>
                      <a:pt x="471" y="262"/>
                      <a:pt x="471" y="262"/>
                      <a:pt x="471" y="262"/>
                    </a:cubicBezTo>
                    <a:cubicBezTo>
                      <a:pt x="471" y="278"/>
                      <a:pt x="471" y="278"/>
                      <a:pt x="471" y="278"/>
                    </a:cubicBezTo>
                    <a:cubicBezTo>
                      <a:pt x="476" y="278"/>
                      <a:pt x="476" y="278"/>
                      <a:pt x="476" y="278"/>
                    </a:cubicBezTo>
                    <a:cubicBezTo>
                      <a:pt x="476" y="282"/>
                      <a:pt x="476" y="282"/>
                      <a:pt x="476" y="282"/>
                    </a:cubicBezTo>
                    <a:cubicBezTo>
                      <a:pt x="440" y="282"/>
                      <a:pt x="440" y="282"/>
                      <a:pt x="440" y="282"/>
                    </a:cubicBezTo>
                    <a:cubicBezTo>
                      <a:pt x="440" y="282"/>
                      <a:pt x="440" y="282"/>
                      <a:pt x="440" y="282"/>
                    </a:cubicBezTo>
                    <a:cubicBezTo>
                      <a:pt x="440" y="293"/>
                      <a:pt x="440" y="293"/>
                      <a:pt x="440" y="293"/>
                    </a:cubicBezTo>
                    <a:cubicBezTo>
                      <a:pt x="432" y="293"/>
                      <a:pt x="432" y="293"/>
                      <a:pt x="432" y="293"/>
                    </a:cubicBezTo>
                    <a:cubicBezTo>
                      <a:pt x="432" y="274"/>
                      <a:pt x="432" y="274"/>
                      <a:pt x="432" y="274"/>
                    </a:cubicBezTo>
                    <a:cubicBezTo>
                      <a:pt x="454" y="274"/>
                      <a:pt x="454" y="274"/>
                      <a:pt x="454" y="274"/>
                    </a:cubicBezTo>
                    <a:cubicBezTo>
                      <a:pt x="454" y="240"/>
                      <a:pt x="454" y="240"/>
                      <a:pt x="454" y="240"/>
                    </a:cubicBezTo>
                    <a:cubicBezTo>
                      <a:pt x="486" y="240"/>
                      <a:pt x="486" y="240"/>
                      <a:pt x="486" y="240"/>
                    </a:cubicBezTo>
                    <a:cubicBezTo>
                      <a:pt x="468" y="206"/>
                      <a:pt x="468" y="206"/>
                      <a:pt x="468" y="206"/>
                    </a:cubicBezTo>
                    <a:cubicBezTo>
                      <a:pt x="534" y="206"/>
                      <a:pt x="534" y="206"/>
                      <a:pt x="534" y="206"/>
                    </a:cubicBezTo>
                    <a:cubicBezTo>
                      <a:pt x="535" y="206"/>
                      <a:pt x="534" y="251"/>
                      <a:pt x="534" y="251"/>
                    </a:cubicBezTo>
                    <a:cubicBezTo>
                      <a:pt x="565" y="274"/>
                      <a:pt x="565" y="274"/>
                      <a:pt x="565" y="274"/>
                    </a:cubicBezTo>
                    <a:cubicBezTo>
                      <a:pt x="580" y="351"/>
                      <a:pt x="548" y="424"/>
                      <a:pt x="548" y="424"/>
                    </a:cubicBezTo>
                    <a:close/>
                    <a:moveTo>
                      <a:pt x="546" y="206"/>
                    </a:moveTo>
                    <a:cubicBezTo>
                      <a:pt x="553" y="220"/>
                      <a:pt x="563" y="258"/>
                      <a:pt x="563" y="258"/>
                    </a:cubicBezTo>
                    <a:cubicBezTo>
                      <a:pt x="546" y="244"/>
                      <a:pt x="546" y="244"/>
                      <a:pt x="546" y="244"/>
                    </a:cubicBezTo>
                    <a:lnTo>
                      <a:pt x="546" y="206"/>
                    </a:lnTo>
                    <a:close/>
                    <a:moveTo>
                      <a:pt x="540" y="193"/>
                    </a:moveTo>
                    <a:cubicBezTo>
                      <a:pt x="476" y="193"/>
                      <a:pt x="476" y="193"/>
                      <a:pt x="476" y="193"/>
                    </a:cubicBezTo>
                    <a:cubicBezTo>
                      <a:pt x="440" y="177"/>
                      <a:pt x="440" y="177"/>
                      <a:pt x="440" y="177"/>
                    </a:cubicBezTo>
                    <a:cubicBezTo>
                      <a:pt x="465" y="226"/>
                      <a:pt x="465" y="226"/>
                      <a:pt x="465" y="226"/>
                    </a:cubicBezTo>
                    <a:cubicBezTo>
                      <a:pt x="442" y="226"/>
                      <a:pt x="442" y="226"/>
                      <a:pt x="442" y="226"/>
                    </a:cubicBezTo>
                    <a:cubicBezTo>
                      <a:pt x="442" y="258"/>
                      <a:pt x="442" y="258"/>
                      <a:pt x="442" y="258"/>
                    </a:cubicBezTo>
                    <a:cubicBezTo>
                      <a:pt x="418" y="258"/>
                      <a:pt x="418" y="258"/>
                      <a:pt x="418" y="258"/>
                    </a:cubicBezTo>
                    <a:cubicBezTo>
                      <a:pt x="418" y="271"/>
                      <a:pt x="418" y="271"/>
                      <a:pt x="418" y="271"/>
                    </a:cubicBezTo>
                    <a:cubicBezTo>
                      <a:pt x="399" y="261"/>
                      <a:pt x="399" y="261"/>
                      <a:pt x="399" y="261"/>
                    </a:cubicBezTo>
                    <a:cubicBezTo>
                      <a:pt x="418" y="231"/>
                      <a:pt x="418" y="231"/>
                      <a:pt x="418" y="231"/>
                    </a:cubicBezTo>
                    <a:cubicBezTo>
                      <a:pt x="378" y="230"/>
                      <a:pt x="378" y="230"/>
                      <a:pt x="378" y="230"/>
                    </a:cubicBezTo>
                    <a:cubicBezTo>
                      <a:pt x="397" y="183"/>
                      <a:pt x="397" y="183"/>
                      <a:pt x="397" y="183"/>
                    </a:cubicBezTo>
                    <a:cubicBezTo>
                      <a:pt x="351" y="205"/>
                      <a:pt x="351" y="205"/>
                      <a:pt x="351" y="205"/>
                    </a:cubicBezTo>
                    <a:cubicBezTo>
                      <a:pt x="226" y="205"/>
                      <a:pt x="226" y="205"/>
                      <a:pt x="226" y="205"/>
                    </a:cubicBezTo>
                    <a:cubicBezTo>
                      <a:pt x="180" y="183"/>
                      <a:pt x="180" y="183"/>
                      <a:pt x="180" y="183"/>
                    </a:cubicBezTo>
                    <a:cubicBezTo>
                      <a:pt x="198" y="229"/>
                      <a:pt x="198" y="229"/>
                      <a:pt x="198" y="229"/>
                    </a:cubicBezTo>
                    <a:cubicBezTo>
                      <a:pt x="160" y="229"/>
                      <a:pt x="160" y="229"/>
                      <a:pt x="160" y="229"/>
                    </a:cubicBezTo>
                    <a:cubicBezTo>
                      <a:pt x="178" y="261"/>
                      <a:pt x="178" y="261"/>
                      <a:pt x="178" y="261"/>
                    </a:cubicBezTo>
                    <a:cubicBezTo>
                      <a:pt x="160" y="270"/>
                      <a:pt x="160" y="270"/>
                      <a:pt x="160" y="270"/>
                    </a:cubicBezTo>
                    <a:cubicBezTo>
                      <a:pt x="160" y="258"/>
                      <a:pt x="160" y="258"/>
                      <a:pt x="160" y="258"/>
                    </a:cubicBezTo>
                    <a:cubicBezTo>
                      <a:pt x="137" y="258"/>
                      <a:pt x="137" y="258"/>
                      <a:pt x="137" y="258"/>
                    </a:cubicBezTo>
                    <a:cubicBezTo>
                      <a:pt x="137" y="226"/>
                      <a:pt x="137" y="226"/>
                      <a:pt x="137" y="226"/>
                    </a:cubicBezTo>
                    <a:cubicBezTo>
                      <a:pt x="113" y="226"/>
                      <a:pt x="113" y="226"/>
                      <a:pt x="113" y="226"/>
                    </a:cubicBezTo>
                    <a:cubicBezTo>
                      <a:pt x="139" y="177"/>
                      <a:pt x="139" y="177"/>
                      <a:pt x="139" y="177"/>
                    </a:cubicBezTo>
                    <a:cubicBezTo>
                      <a:pt x="102" y="193"/>
                      <a:pt x="102" y="193"/>
                      <a:pt x="102" y="193"/>
                    </a:cubicBezTo>
                    <a:cubicBezTo>
                      <a:pt x="39" y="193"/>
                      <a:pt x="39" y="193"/>
                      <a:pt x="39" y="193"/>
                    </a:cubicBezTo>
                    <a:cubicBezTo>
                      <a:pt x="39" y="193"/>
                      <a:pt x="45" y="181"/>
                      <a:pt x="51" y="171"/>
                    </a:cubicBezTo>
                    <a:cubicBezTo>
                      <a:pt x="51" y="171"/>
                      <a:pt x="122" y="162"/>
                      <a:pt x="208" y="115"/>
                    </a:cubicBezTo>
                    <a:cubicBezTo>
                      <a:pt x="208" y="115"/>
                      <a:pt x="213" y="111"/>
                      <a:pt x="218" y="115"/>
                    </a:cubicBezTo>
                    <a:cubicBezTo>
                      <a:pt x="244" y="136"/>
                      <a:pt x="244" y="136"/>
                      <a:pt x="244" y="136"/>
                    </a:cubicBezTo>
                    <a:cubicBezTo>
                      <a:pt x="289" y="88"/>
                      <a:pt x="289" y="88"/>
                      <a:pt x="289" y="88"/>
                    </a:cubicBezTo>
                    <a:cubicBezTo>
                      <a:pt x="333" y="136"/>
                      <a:pt x="333" y="136"/>
                      <a:pt x="333" y="136"/>
                    </a:cubicBezTo>
                    <a:cubicBezTo>
                      <a:pt x="363" y="114"/>
                      <a:pt x="363" y="114"/>
                      <a:pt x="363" y="114"/>
                    </a:cubicBezTo>
                    <a:cubicBezTo>
                      <a:pt x="363" y="114"/>
                      <a:pt x="367" y="113"/>
                      <a:pt x="370" y="115"/>
                    </a:cubicBezTo>
                    <a:cubicBezTo>
                      <a:pt x="370" y="115"/>
                      <a:pt x="485" y="178"/>
                      <a:pt x="526" y="167"/>
                    </a:cubicBezTo>
                    <a:cubicBezTo>
                      <a:pt x="526" y="167"/>
                      <a:pt x="540" y="191"/>
                      <a:pt x="540" y="193"/>
                    </a:cubicBezTo>
                    <a:close/>
                    <a:moveTo>
                      <a:pt x="125" y="91"/>
                    </a:moveTo>
                    <a:cubicBezTo>
                      <a:pt x="251" y="0"/>
                      <a:pt x="379" y="52"/>
                      <a:pt x="379" y="52"/>
                    </a:cubicBezTo>
                    <a:cubicBezTo>
                      <a:pt x="475" y="84"/>
                      <a:pt x="518" y="156"/>
                      <a:pt x="518" y="156"/>
                    </a:cubicBezTo>
                    <a:cubicBezTo>
                      <a:pt x="466" y="155"/>
                      <a:pt x="367" y="100"/>
                      <a:pt x="367" y="100"/>
                    </a:cubicBezTo>
                    <a:cubicBezTo>
                      <a:pt x="363" y="98"/>
                      <a:pt x="361" y="100"/>
                      <a:pt x="361" y="100"/>
                    </a:cubicBezTo>
                    <a:cubicBezTo>
                      <a:pt x="335" y="121"/>
                      <a:pt x="335" y="121"/>
                      <a:pt x="335" y="121"/>
                    </a:cubicBezTo>
                    <a:cubicBezTo>
                      <a:pt x="289" y="71"/>
                      <a:pt x="289" y="71"/>
                      <a:pt x="289" y="71"/>
                    </a:cubicBezTo>
                    <a:cubicBezTo>
                      <a:pt x="242" y="120"/>
                      <a:pt x="242" y="120"/>
                      <a:pt x="242" y="120"/>
                    </a:cubicBezTo>
                    <a:cubicBezTo>
                      <a:pt x="220" y="101"/>
                      <a:pt x="220" y="101"/>
                      <a:pt x="220" y="101"/>
                    </a:cubicBezTo>
                    <a:cubicBezTo>
                      <a:pt x="218" y="99"/>
                      <a:pt x="212" y="99"/>
                      <a:pt x="212" y="99"/>
                    </a:cubicBezTo>
                    <a:cubicBezTo>
                      <a:pt x="120" y="151"/>
                      <a:pt x="60" y="158"/>
                      <a:pt x="60" y="158"/>
                    </a:cubicBezTo>
                    <a:cubicBezTo>
                      <a:pt x="60" y="158"/>
                      <a:pt x="60" y="158"/>
                      <a:pt x="60" y="158"/>
                    </a:cubicBezTo>
                    <a:cubicBezTo>
                      <a:pt x="61" y="156"/>
                      <a:pt x="61" y="156"/>
                      <a:pt x="61" y="156"/>
                    </a:cubicBezTo>
                    <a:cubicBezTo>
                      <a:pt x="84" y="121"/>
                      <a:pt x="125" y="91"/>
                      <a:pt x="125"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0" name="Freeform 57"/>
              <p:cNvSpPr>
                <a:spLocks noEditPoints="1"/>
              </p:cNvSpPr>
              <p:nvPr/>
            </p:nvSpPr>
            <p:spPr bwMode="auto">
              <a:xfrm>
                <a:off x="736601" y="1049338"/>
                <a:ext cx="284163" cy="73025"/>
              </a:xfrm>
              <a:custGeom>
                <a:avLst/>
                <a:gdLst>
                  <a:gd name="T0" fmla="*/ 508 w 585"/>
                  <a:gd name="T1" fmla="*/ 2 h 150"/>
                  <a:gd name="T2" fmla="*/ 427 w 585"/>
                  <a:gd name="T3" fmla="*/ 41 h 150"/>
                  <a:gd name="T4" fmla="*/ 422 w 585"/>
                  <a:gd name="T5" fmla="*/ 30 h 150"/>
                  <a:gd name="T6" fmla="*/ 164 w 585"/>
                  <a:gd name="T7" fmla="*/ 30 h 150"/>
                  <a:gd name="T8" fmla="*/ 157 w 585"/>
                  <a:gd name="T9" fmla="*/ 44 h 150"/>
                  <a:gd name="T10" fmla="*/ 76 w 585"/>
                  <a:gd name="T11" fmla="*/ 0 h 150"/>
                  <a:gd name="T12" fmla="*/ 76 w 585"/>
                  <a:gd name="T13" fmla="*/ 45 h 150"/>
                  <a:gd name="T14" fmla="*/ 0 w 585"/>
                  <a:gd name="T15" fmla="*/ 46 h 150"/>
                  <a:gd name="T16" fmla="*/ 168 w 585"/>
                  <a:gd name="T17" fmla="*/ 131 h 150"/>
                  <a:gd name="T18" fmla="*/ 172 w 585"/>
                  <a:gd name="T19" fmla="*/ 118 h 150"/>
                  <a:gd name="T20" fmla="*/ 412 w 585"/>
                  <a:gd name="T21" fmla="*/ 117 h 150"/>
                  <a:gd name="T22" fmla="*/ 417 w 585"/>
                  <a:gd name="T23" fmla="*/ 132 h 150"/>
                  <a:gd name="T24" fmla="*/ 585 w 585"/>
                  <a:gd name="T25" fmla="*/ 46 h 150"/>
                  <a:gd name="T26" fmla="*/ 509 w 585"/>
                  <a:gd name="T27" fmla="*/ 46 h 150"/>
                  <a:gd name="T28" fmla="*/ 508 w 585"/>
                  <a:gd name="T29" fmla="*/ 2 h 150"/>
                  <a:gd name="T30" fmla="*/ 160 w 585"/>
                  <a:gd name="T31" fmla="*/ 117 h 150"/>
                  <a:gd name="T32" fmla="*/ 36 w 585"/>
                  <a:gd name="T33" fmla="*/ 58 h 150"/>
                  <a:gd name="T34" fmla="*/ 87 w 585"/>
                  <a:gd name="T35" fmla="*/ 58 h 150"/>
                  <a:gd name="T36" fmla="*/ 87 w 585"/>
                  <a:gd name="T37" fmla="*/ 23 h 150"/>
                  <a:gd name="T38" fmla="*/ 87 w 585"/>
                  <a:gd name="T39" fmla="*/ 22 h 150"/>
                  <a:gd name="T40" fmla="*/ 88 w 585"/>
                  <a:gd name="T41" fmla="*/ 23 h 150"/>
                  <a:gd name="T42" fmla="*/ 155 w 585"/>
                  <a:gd name="T43" fmla="*/ 54 h 150"/>
                  <a:gd name="T44" fmla="*/ 138 w 585"/>
                  <a:gd name="T45" fmla="*/ 105 h 150"/>
                  <a:gd name="T46" fmla="*/ 160 w 585"/>
                  <a:gd name="T47" fmla="*/ 114 h 150"/>
                  <a:gd name="T48" fmla="*/ 160 w 585"/>
                  <a:gd name="T49" fmla="*/ 117 h 150"/>
                  <a:gd name="T50" fmla="*/ 153 w 585"/>
                  <a:gd name="T51" fmla="*/ 99 h 150"/>
                  <a:gd name="T52" fmla="*/ 170 w 585"/>
                  <a:gd name="T53" fmla="*/ 43 h 150"/>
                  <a:gd name="T54" fmla="*/ 170 w 585"/>
                  <a:gd name="T55" fmla="*/ 42 h 150"/>
                  <a:gd name="T56" fmla="*/ 173 w 585"/>
                  <a:gd name="T57" fmla="*/ 43 h 150"/>
                  <a:gd name="T58" fmla="*/ 416 w 585"/>
                  <a:gd name="T59" fmla="*/ 45 h 150"/>
                  <a:gd name="T60" fmla="*/ 433 w 585"/>
                  <a:gd name="T61" fmla="*/ 98 h 150"/>
                  <a:gd name="T62" fmla="*/ 431 w 585"/>
                  <a:gd name="T63" fmla="*/ 99 h 150"/>
                  <a:gd name="T64" fmla="*/ 153 w 585"/>
                  <a:gd name="T65" fmla="*/ 99 h 150"/>
                  <a:gd name="T66" fmla="*/ 426 w 585"/>
                  <a:gd name="T67" fmla="*/ 118 h 150"/>
                  <a:gd name="T68" fmla="*/ 425 w 585"/>
                  <a:gd name="T69" fmla="*/ 115 h 150"/>
                  <a:gd name="T70" fmla="*/ 448 w 585"/>
                  <a:gd name="T71" fmla="*/ 105 h 150"/>
                  <a:gd name="T72" fmla="*/ 432 w 585"/>
                  <a:gd name="T73" fmla="*/ 59 h 150"/>
                  <a:gd name="T74" fmla="*/ 430 w 585"/>
                  <a:gd name="T75" fmla="*/ 55 h 150"/>
                  <a:gd name="T76" fmla="*/ 497 w 585"/>
                  <a:gd name="T77" fmla="*/ 22 h 150"/>
                  <a:gd name="T78" fmla="*/ 497 w 585"/>
                  <a:gd name="T79" fmla="*/ 57 h 150"/>
                  <a:gd name="T80" fmla="*/ 550 w 585"/>
                  <a:gd name="T81" fmla="*/ 57 h 150"/>
                  <a:gd name="T82" fmla="*/ 426 w 585"/>
                  <a:gd name="T83"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5" h="150">
                    <a:moveTo>
                      <a:pt x="508" y="2"/>
                    </a:moveTo>
                    <a:cubicBezTo>
                      <a:pt x="508" y="2"/>
                      <a:pt x="458" y="35"/>
                      <a:pt x="427" y="41"/>
                    </a:cubicBezTo>
                    <a:cubicBezTo>
                      <a:pt x="422" y="30"/>
                      <a:pt x="422" y="30"/>
                      <a:pt x="422" y="30"/>
                    </a:cubicBezTo>
                    <a:cubicBezTo>
                      <a:pt x="422" y="30"/>
                      <a:pt x="303" y="78"/>
                      <a:pt x="164" y="30"/>
                    </a:cubicBezTo>
                    <a:cubicBezTo>
                      <a:pt x="157" y="44"/>
                      <a:pt x="157" y="44"/>
                      <a:pt x="157" y="44"/>
                    </a:cubicBezTo>
                    <a:cubicBezTo>
                      <a:pt x="157" y="44"/>
                      <a:pt x="81" y="8"/>
                      <a:pt x="76" y="0"/>
                    </a:cubicBezTo>
                    <a:cubicBezTo>
                      <a:pt x="76" y="45"/>
                      <a:pt x="76" y="45"/>
                      <a:pt x="76" y="45"/>
                    </a:cubicBezTo>
                    <a:cubicBezTo>
                      <a:pt x="0" y="46"/>
                      <a:pt x="0" y="46"/>
                      <a:pt x="0" y="46"/>
                    </a:cubicBezTo>
                    <a:cubicBezTo>
                      <a:pt x="0" y="46"/>
                      <a:pt x="89" y="117"/>
                      <a:pt x="168" y="131"/>
                    </a:cubicBezTo>
                    <a:cubicBezTo>
                      <a:pt x="172" y="118"/>
                      <a:pt x="172" y="118"/>
                      <a:pt x="172" y="118"/>
                    </a:cubicBezTo>
                    <a:cubicBezTo>
                      <a:pt x="172" y="118"/>
                      <a:pt x="304" y="147"/>
                      <a:pt x="412" y="117"/>
                    </a:cubicBezTo>
                    <a:cubicBezTo>
                      <a:pt x="417" y="132"/>
                      <a:pt x="417" y="132"/>
                      <a:pt x="417" y="132"/>
                    </a:cubicBezTo>
                    <a:cubicBezTo>
                      <a:pt x="417" y="132"/>
                      <a:pt x="517" y="106"/>
                      <a:pt x="585" y="46"/>
                    </a:cubicBezTo>
                    <a:cubicBezTo>
                      <a:pt x="509" y="46"/>
                      <a:pt x="509" y="46"/>
                      <a:pt x="509" y="46"/>
                    </a:cubicBezTo>
                    <a:lnTo>
                      <a:pt x="508" y="2"/>
                    </a:lnTo>
                    <a:close/>
                    <a:moveTo>
                      <a:pt x="160" y="117"/>
                    </a:moveTo>
                    <a:cubicBezTo>
                      <a:pt x="78" y="94"/>
                      <a:pt x="36" y="58"/>
                      <a:pt x="36" y="58"/>
                    </a:cubicBezTo>
                    <a:cubicBezTo>
                      <a:pt x="87" y="58"/>
                      <a:pt x="87" y="58"/>
                      <a:pt x="87" y="58"/>
                    </a:cubicBezTo>
                    <a:cubicBezTo>
                      <a:pt x="87" y="23"/>
                      <a:pt x="87" y="23"/>
                      <a:pt x="87" y="23"/>
                    </a:cubicBezTo>
                    <a:cubicBezTo>
                      <a:pt x="86" y="22"/>
                      <a:pt x="87" y="22"/>
                      <a:pt x="87" y="22"/>
                    </a:cubicBezTo>
                    <a:cubicBezTo>
                      <a:pt x="88" y="23"/>
                      <a:pt x="88" y="23"/>
                      <a:pt x="88" y="23"/>
                    </a:cubicBezTo>
                    <a:cubicBezTo>
                      <a:pt x="117" y="40"/>
                      <a:pt x="155" y="54"/>
                      <a:pt x="155" y="54"/>
                    </a:cubicBezTo>
                    <a:cubicBezTo>
                      <a:pt x="156" y="56"/>
                      <a:pt x="138" y="105"/>
                      <a:pt x="138" y="105"/>
                    </a:cubicBezTo>
                    <a:cubicBezTo>
                      <a:pt x="140" y="107"/>
                      <a:pt x="160" y="114"/>
                      <a:pt x="160" y="114"/>
                    </a:cubicBezTo>
                    <a:lnTo>
                      <a:pt x="160" y="117"/>
                    </a:lnTo>
                    <a:close/>
                    <a:moveTo>
                      <a:pt x="153" y="99"/>
                    </a:moveTo>
                    <a:cubicBezTo>
                      <a:pt x="170" y="43"/>
                      <a:pt x="170" y="43"/>
                      <a:pt x="170" y="43"/>
                    </a:cubicBezTo>
                    <a:cubicBezTo>
                      <a:pt x="170" y="43"/>
                      <a:pt x="170" y="42"/>
                      <a:pt x="170" y="42"/>
                    </a:cubicBezTo>
                    <a:cubicBezTo>
                      <a:pt x="173" y="43"/>
                      <a:pt x="173" y="43"/>
                      <a:pt x="173" y="43"/>
                    </a:cubicBezTo>
                    <a:cubicBezTo>
                      <a:pt x="280" y="89"/>
                      <a:pt x="416" y="45"/>
                      <a:pt x="416" y="45"/>
                    </a:cubicBezTo>
                    <a:cubicBezTo>
                      <a:pt x="433" y="98"/>
                      <a:pt x="433" y="98"/>
                      <a:pt x="433" y="98"/>
                    </a:cubicBezTo>
                    <a:cubicBezTo>
                      <a:pt x="431" y="99"/>
                      <a:pt x="431" y="99"/>
                      <a:pt x="431" y="99"/>
                    </a:cubicBezTo>
                    <a:cubicBezTo>
                      <a:pt x="279" y="150"/>
                      <a:pt x="153" y="99"/>
                      <a:pt x="153" y="99"/>
                    </a:cubicBezTo>
                    <a:close/>
                    <a:moveTo>
                      <a:pt x="426" y="118"/>
                    </a:moveTo>
                    <a:cubicBezTo>
                      <a:pt x="425" y="115"/>
                      <a:pt x="425" y="115"/>
                      <a:pt x="425" y="115"/>
                    </a:cubicBezTo>
                    <a:cubicBezTo>
                      <a:pt x="425" y="115"/>
                      <a:pt x="446" y="107"/>
                      <a:pt x="448" y="105"/>
                    </a:cubicBezTo>
                    <a:cubicBezTo>
                      <a:pt x="432" y="59"/>
                      <a:pt x="432" y="59"/>
                      <a:pt x="432" y="59"/>
                    </a:cubicBezTo>
                    <a:cubicBezTo>
                      <a:pt x="432" y="59"/>
                      <a:pt x="431" y="55"/>
                      <a:pt x="430" y="55"/>
                    </a:cubicBezTo>
                    <a:cubicBezTo>
                      <a:pt x="430" y="55"/>
                      <a:pt x="484" y="34"/>
                      <a:pt x="497" y="22"/>
                    </a:cubicBezTo>
                    <a:cubicBezTo>
                      <a:pt x="497" y="57"/>
                      <a:pt x="497" y="57"/>
                      <a:pt x="497" y="57"/>
                    </a:cubicBezTo>
                    <a:cubicBezTo>
                      <a:pt x="550" y="57"/>
                      <a:pt x="550" y="57"/>
                      <a:pt x="550" y="57"/>
                    </a:cubicBezTo>
                    <a:cubicBezTo>
                      <a:pt x="550" y="57"/>
                      <a:pt x="490" y="100"/>
                      <a:pt x="426"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1" name="Freeform 58"/>
              <p:cNvSpPr/>
              <p:nvPr/>
            </p:nvSpPr>
            <p:spPr bwMode="auto">
              <a:xfrm>
                <a:off x="1870076" y="719138"/>
                <a:ext cx="185738" cy="247650"/>
              </a:xfrm>
              <a:custGeom>
                <a:avLst/>
                <a:gdLst>
                  <a:gd name="T0" fmla="*/ 284 w 381"/>
                  <a:gd name="T1" fmla="*/ 234 h 509"/>
                  <a:gd name="T2" fmla="*/ 375 w 381"/>
                  <a:gd name="T3" fmla="*/ 112 h 509"/>
                  <a:gd name="T4" fmla="*/ 258 w 381"/>
                  <a:gd name="T5" fmla="*/ 133 h 509"/>
                  <a:gd name="T6" fmla="*/ 224 w 381"/>
                  <a:gd name="T7" fmla="*/ 108 h 509"/>
                  <a:gd name="T8" fmla="*/ 260 w 381"/>
                  <a:gd name="T9" fmla="*/ 74 h 509"/>
                  <a:gd name="T10" fmla="*/ 234 w 381"/>
                  <a:gd name="T11" fmla="*/ 3 h 509"/>
                  <a:gd name="T12" fmla="*/ 196 w 381"/>
                  <a:gd name="T13" fmla="*/ 122 h 509"/>
                  <a:gd name="T14" fmla="*/ 138 w 381"/>
                  <a:gd name="T15" fmla="*/ 135 h 509"/>
                  <a:gd name="T16" fmla="*/ 159 w 381"/>
                  <a:gd name="T17" fmla="*/ 151 h 509"/>
                  <a:gd name="T18" fmla="*/ 145 w 381"/>
                  <a:gd name="T19" fmla="*/ 169 h 509"/>
                  <a:gd name="T20" fmla="*/ 159 w 381"/>
                  <a:gd name="T21" fmla="*/ 176 h 509"/>
                  <a:gd name="T22" fmla="*/ 136 w 381"/>
                  <a:gd name="T23" fmla="*/ 195 h 509"/>
                  <a:gd name="T24" fmla="*/ 84 w 381"/>
                  <a:gd name="T25" fmla="*/ 120 h 509"/>
                  <a:gd name="T26" fmla="*/ 96 w 381"/>
                  <a:gd name="T27" fmla="*/ 147 h 509"/>
                  <a:gd name="T28" fmla="*/ 94 w 381"/>
                  <a:gd name="T29" fmla="*/ 218 h 509"/>
                  <a:gd name="T30" fmla="*/ 69 w 381"/>
                  <a:gd name="T31" fmla="*/ 199 h 509"/>
                  <a:gd name="T32" fmla="*/ 100 w 381"/>
                  <a:gd name="T33" fmla="*/ 273 h 509"/>
                  <a:gd name="T34" fmla="*/ 166 w 381"/>
                  <a:gd name="T35" fmla="*/ 211 h 509"/>
                  <a:gd name="T36" fmla="*/ 198 w 381"/>
                  <a:gd name="T37" fmla="*/ 221 h 509"/>
                  <a:gd name="T38" fmla="*/ 218 w 381"/>
                  <a:gd name="T39" fmla="*/ 215 h 509"/>
                  <a:gd name="T40" fmla="*/ 240 w 381"/>
                  <a:gd name="T41" fmla="*/ 161 h 509"/>
                  <a:gd name="T42" fmla="*/ 330 w 381"/>
                  <a:gd name="T43" fmla="*/ 122 h 509"/>
                  <a:gd name="T44" fmla="*/ 250 w 381"/>
                  <a:gd name="T45" fmla="*/ 235 h 509"/>
                  <a:gd name="T46" fmla="*/ 181 w 381"/>
                  <a:gd name="T47" fmla="*/ 271 h 509"/>
                  <a:gd name="T48" fmla="*/ 168 w 381"/>
                  <a:gd name="T49" fmla="*/ 311 h 509"/>
                  <a:gd name="T50" fmla="*/ 222 w 381"/>
                  <a:gd name="T51" fmla="*/ 291 h 509"/>
                  <a:gd name="T52" fmla="*/ 178 w 381"/>
                  <a:gd name="T53" fmla="*/ 353 h 509"/>
                  <a:gd name="T54" fmla="*/ 0 w 381"/>
                  <a:gd name="T55" fmla="*/ 420 h 509"/>
                  <a:gd name="T56" fmla="*/ 56 w 381"/>
                  <a:gd name="T57" fmla="*/ 430 h 509"/>
                  <a:gd name="T58" fmla="*/ 185 w 381"/>
                  <a:gd name="T59" fmla="*/ 387 h 509"/>
                  <a:gd name="T60" fmla="*/ 113 w 381"/>
                  <a:gd name="T61" fmla="*/ 478 h 509"/>
                  <a:gd name="T62" fmla="*/ 178 w 381"/>
                  <a:gd name="T63" fmla="*/ 509 h 509"/>
                  <a:gd name="T64" fmla="*/ 211 w 381"/>
                  <a:gd name="T65" fmla="*/ 432 h 509"/>
                  <a:gd name="T66" fmla="*/ 245 w 381"/>
                  <a:gd name="T67" fmla="*/ 357 h 509"/>
                  <a:gd name="T68" fmla="*/ 224 w 381"/>
                  <a:gd name="T69" fmla="*/ 391 h 509"/>
                  <a:gd name="T70" fmla="*/ 301 w 381"/>
                  <a:gd name="T71" fmla="*/ 351 h 509"/>
                  <a:gd name="T72" fmla="*/ 196 w 381"/>
                  <a:gd name="T73" fmla="*/ 341 h 509"/>
                  <a:gd name="T74" fmla="*/ 311 w 381"/>
                  <a:gd name="T75" fmla="*/ 24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1" h="509">
                    <a:moveTo>
                      <a:pt x="311" y="246"/>
                    </a:moveTo>
                    <a:cubicBezTo>
                      <a:pt x="305" y="235"/>
                      <a:pt x="294" y="237"/>
                      <a:pt x="284" y="234"/>
                    </a:cubicBezTo>
                    <a:cubicBezTo>
                      <a:pt x="287" y="222"/>
                      <a:pt x="296" y="216"/>
                      <a:pt x="306" y="210"/>
                    </a:cubicBezTo>
                    <a:cubicBezTo>
                      <a:pt x="311" y="195"/>
                      <a:pt x="381" y="129"/>
                      <a:pt x="375" y="112"/>
                    </a:cubicBezTo>
                    <a:cubicBezTo>
                      <a:pt x="362" y="103"/>
                      <a:pt x="348" y="100"/>
                      <a:pt x="331" y="100"/>
                    </a:cubicBezTo>
                    <a:cubicBezTo>
                      <a:pt x="312" y="116"/>
                      <a:pt x="283" y="117"/>
                      <a:pt x="258" y="133"/>
                    </a:cubicBezTo>
                    <a:cubicBezTo>
                      <a:pt x="244" y="127"/>
                      <a:pt x="227" y="131"/>
                      <a:pt x="209" y="126"/>
                    </a:cubicBezTo>
                    <a:cubicBezTo>
                      <a:pt x="210" y="117"/>
                      <a:pt x="218" y="113"/>
                      <a:pt x="224" y="108"/>
                    </a:cubicBezTo>
                    <a:cubicBezTo>
                      <a:pt x="225" y="107"/>
                      <a:pt x="226" y="110"/>
                      <a:pt x="227" y="109"/>
                    </a:cubicBezTo>
                    <a:cubicBezTo>
                      <a:pt x="240" y="100"/>
                      <a:pt x="240" y="79"/>
                      <a:pt x="260" y="74"/>
                    </a:cubicBezTo>
                    <a:cubicBezTo>
                      <a:pt x="278" y="55"/>
                      <a:pt x="284" y="31"/>
                      <a:pt x="261" y="13"/>
                    </a:cubicBezTo>
                    <a:cubicBezTo>
                      <a:pt x="251" y="14"/>
                      <a:pt x="240" y="0"/>
                      <a:pt x="234" y="3"/>
                    </a:cubicBezTo>
                    <a:cubicBezTo>
                      <a:pt x="228" y="11"/>
                      <a:pt x="239" y="22"/>
                      <a:pt x="242" y="34"/>
                    </a:cubicBezTo>
                    <a:cubicBezTo>
                      <a:pt x="234" y="70"/>
                      <a:pt x="212" y="93"/>
                      <a:pt x="196" y="122"/>
                    </a:cubicBezTo>
                    <a:cubicBezTo>
                      <a:pt x="182" y="135"/>
                      <a:pt x="156" y="136"/>
                      <a:pt x="139" y="135"/>
                    </a:cubicBezTo>
                    <a:cubicBezTo>
                      <a:pt x="139" y="134"/>
                      <a:pt x="138" y="134"/>
                      <a:pt x="138" y="135"/>
                    </a:cubicBezTo>
                    <a:cubicBezTo>
                      <a:pt x="142" y="136"/>
                      <a:pt x="136" y="139"/>
                      <a:pt x="138" y="143"/>
                    </a:cubicBezTo>
                    <a:cubicBezTo>
                      <a:pt x="146" y="149"/>
                      <a:pt x="160" y="140"/>
                      <a:pt x="159" y="151"/>
                    </a:cubicBezTo>
                    <a:cubicBezTo>
                      <a:pt x="154" y="160"/>
                      <a:pt x="143" y="155"/>
                      <a:pt x="138" y="162"/>
                    </a:cubicBezTo>
                    <a:cubicBezTo>
                      <a:pt x="140" y="164"/>
                      <a:pt x="141" y="168"/>
                      <a:pt x="145" y="169"/>
                    </a:cubicBezTo>
                    <a:cubicBezTo>
                      <a:pt x="161" y="159"/>
                      <a:pt x="185" y="157"/>
                      <a:pt x="201" y="160"/>
                    </a:cubicBezTo>
                    <a:cubicBezTo>
                      <a:pt x="194" y="175"/>
                      <a:pt x="174" y="177"/>
                      <a:pt x="159" y="176"/>
                    </a:cubicBezTo>
                    <a:cubicBezTo>
                      <a:pt x="158" y="182"/>
                      <a:pt x="157" y="187"/>
                      <a:pt x="162" y="187"/>
                    </a:cubicBezTo>
                    <a:cubicBezTo>
                      <a:pt x="163" y="198"/>
                      <a:pt x="143" y="211"/>
                      <a:pt x="136" y="195"/>
                    </a:cubicBezTo>
                    <a:cubicBezTo>
                      <a:pt x="148" y="180"/>
                      <a:pt x="102" y="133"/>
                      <a:pt x="87" y="128"/>
                    </a:cubicBezTo>
                    <a:cubicBezTo>
                      <a:pt x="86" y="125"/>
                      <a:pt x="87" y="124"/>
                      <a:pt x="84" y="120"/>
                    </a:cubicBezTo>
                    <a:cubicBezTo>
                      <a:pt x="82" y="121"/>
                      <a:pt x="78" y="121"/>
                      <a:pt x="77" y="123"/>
                    </a:cubicBezTo>
                    <a:cubicBezTo>
                      <a:pt x="82" y="133"/>
                      <a:pt x="89" y="140"/>
                      <a:pt x="96" y="147"/>
                    </a:cubicBezTo>
                    <a:cubicBezTo>
                      <a:pt x="103" y="172"/>
                      <a:pt x="118" y="193"/>
                      <a:pt x="120" y="223"/>
                    </a:cubicBezTo>
                    <a:cubicBezTo>
                      <a:pt x="108" y="233"/>
                      <a:pt x="105" y="216"/>
                      <a:pt x="94" y="218"/>
                    </a:cubicBezTo>
                    <a:cubicBezTo>
                      <a:pt x="85" y="208"/>
                      <a:pt x="84" y="198"/>
                      <a:pt x="70" y="195"/>
                    </a:cubicBezTo>
                    <a:cubicBezTo>
                      <a:pt x="70" y="196"/>
                      <a:pt x="70" y="199"/>
                      <a:pt x="69" y="199"/>
                    </a:cubicBezTo>
                    <a:cubicBezTo>
                      <a:pt x="82" y="224"/>
                      <a:pt x="75" y="253"/>
                      <a:pt x="99" y="268"/>
                    </a:cubicBezTo>
                    <a:cubicBezTo>
                      <a:pt x="98" y="270"/>
                      <a:pt x="100" y="271"/>
                      <a:pt x="100" y="273"/>
                    </a:cubicBezTo>
                    <a:cubicBezTo>
                      <a:pt x="124" y="268"/>
                      <a:pt x="114" y="234"/>
                      <a:pt x="146" y="238"/>
                    </a:cubicBezTo>
                    <a:cubicBezTo>
                      <a:pt x="152" y="228"/>
                      <a:pt x="156" y="216"/>
                      <a:pt x="166" y="211"/>
                    </a:cubicBezTo>
                    <a:cubicBezTo>
                      <a:pt x="184" y="227"/>
                      <a:pt x="140" y="242"/>
                      <a:pt x="139" y="257"/>
                    </a:cubicBezTo>
                    <a:cubicBezTo>
                      <a:pt x="165" y="256"/>
                      <a:pt x="181" y="235"/>
                      <a:pt x="198" y="221"/>
                    </a:cubicBezTo>
                    <a:cubicBezTo>
                      <a:pt x="202" y="222"/>
                      <a:pt x="206" y="222"/>
                      <a:pt x="214" y="222"/>
                    </a:cubicBezTo>
                    <a:cubicBezTo>
                      <a:pt x="214" y="218"/>
                      <a:pt x="216" y="217"/>
                      <a:pt x="218" y="215"/>
                    </a:cubicBezTo>
                    <a:cubicBezTo>
                      <a:pt x="214" y="208"/>
                      <a:pt x="211" y="207"/>
                      <a:pt x="212" y="196"/>
                    </a:cubicBezTo>
                    <a:cubicBezTo>
                      <a:pt x="227" y="189"/>
                      <a:pt x="227" y="172"/>
                      <a:pt x="240" y="161"/>
                    </a:cubicBezTo>
                    <a:cubicBezTo>
                      <a:pt x="247" y="159"/>
                      <a:pt x="253" y="156"/>
                      <a:pt x="258" y="151"/>
                    </a:cubicBezTo>
                    <a:cubicBezTo>
                      <a:pt x="284" y="149"/>
                      <a:pt x="299" y="124"/>
                      <a:pt x="330" y="122"/>
                    </a:cubicBezTo>
                    <a:cubicBezTo>
                      <a:pt x="328" y="126"/>
                      <a:pt x="330" y="125"/>
                      <a:pt x="330" y="130"/>
                    </a:cubicBezTo>
                    <a:cubicBezTo>
                      <a:pt x="303" y="149"/>
                      <a:pt x="288" y="214"/>
                      <a:pt x="250" y="235"/>
                    </a:cubicBezTo>
                    <a:cubicBezTo>
                      <a:pt x="252" y="237"/>
                      <a:pt x="247" y="242"/>
                      <a:pt x="244" y="244"/>
                    </a:cubicBezTo>
                    <a:cubicBezTo>
                      <a:pt x="220" y="251"/>
                      <a:pt x="206" y="268"/>
                      <a:pt x="181" y="271"/>
                    </a:cubicBezTo>
                    <a:cubicBezTo>
                      <a:pt x="157" y="289"/>
                      <a:pt x="125" y="297"/>
                      <a:pt x="89" y="310"/>
                    </a:cubicBezTo>
                    <a:cubicBezTo>
                      <a:pt x="113" y="323"/>
                      <a:pt x="143" y="312"/>
                      <a:pt x="168" y="311"/>
                    </a:cubicBezTo>
                    <a:cubicBezTo>
                      <a:pt x="172" y="305"/>
                      <a:pt x="183" y="304"/>
                      <a:pt x="188" y="299"/>
                    </a:cubicBezTo>
                    <a:cubicBezTo>
                      <a:pt x="199" y="302"/>
                      <a:pt x="210" y="283"/>
                      <a:pt x="222" y="291"/>
                    </a:cubicBezTo>
                    <a:cubicBezTo>
                      <a:pt x="222" y="315"/>
                      <a:pt x="189" y="320"/>
                      <a:pt x="181" y="341"/>
                    </a:cubicBezTo>
                    <a:cubicBezTo>
                      <a:pt x="184" y="344"/>
                      <a:pt x="182" y="353"/>
                      <a:pt x="178" y="353"/>
                    </a:cubicBezTo>
                    <a:cubicBezTo>
                      <a:pt x="133" y="363"/>
                      <a:pt x="82" y="397"/>
                      <a:pt x="34" y="410"/>
                    </a:cubicBezTo>
                    <a:cubicBezTo>
                      <a:pt x="26" y="421"/>
                      <a:pt x="12" y="414"/>
                      <a:pt x="0" y="420"/>
                    </a:cubicBezTo>
                    <a:cubicBezTo>
                      <a:pt x="1" y="427"/>
                      <a:pt x="9" y="428"/>
                      <a:pt x="11" y="433"/>
                    </a:cubicBezTo>
                    <a:cubicBezTo>
                      <a:pt x="30" y="434"/>
                      <a:pt x="43" y="448"/>
                      <a:pt x="56" y="430"/>
                    </a:cubicBezTo>
                    <a:cubicBezTo>
                      <a:pt x="94" y="424"/>
                      <a:pt x="142" y="385"/>
                      <a:pt x="182" y="386"/>
                    </a:cubicBezTo>
                    <a:cubicBezTo>
                      <a:pt x="182" y="387"/>
                      <a:pt x="183" y="387"/>
                      <a:pt x="185" y="387"/>
                    </a:cubicBezTo>
                    <a:cubicBezTo>
                      <a:pt x="190" y="417"/>
                      <a:pt x="206" y="450"/>
                      <a:pt x="189" y="475"/>
                    </a:cubicBezTo>
                    <a:cubicBezTo>
                      <a:pt x="165" y="481"/>
                      <a:pt x="135" y="478"/>
                      <a:pt x="113" y="478"/>
                    </a:cubicBezTo>
                    <a:cubicBezTo>
                      <a:pt x="119" y="483"/>
                      <a:pt x="126" y="488"/>
                      <a:pt x="130" y="494"/>
                    </a:cubicBezTo>
                    <a:cubicBezTo>
                      <a:pt x="148" y="499"/>
                      <a:pt x="162" y="503"/>
                      <a:pt x="178" y="509"/>
                    </a:cubicBezTo>
                    <a:cubicBezTo>
                      <a:pt x="183" y="506"/>
                      <a:pt x="189" y="507"/>
                      <a:pt x="194" y="508"/>
                    </a:cubicBezTo>
                    <a:cubicBezTo>
                      <a:pt x="229" y="494"/>
                      <a:pt x="209" y="459"/>
                      <a:pt x="211" y="432"/>
                    </a:cubicBezTo>
                    <a:cubicBezTo>
                      <a:pt x="206" y="414"/>
                      <a:pt x="203" y="396"/>
                      <a:pt x="201" y="376"/>
                    </a:cubicBezTo>
                    <a:cubicBezTo>
                      <a:pt x="212" y="363"/>
                      <a:pt x="230" y="363"/>
                      <a:pt x="245" y="357"/>
                    </a:cubicBezTo>
                    <a:cubicBezTo>
                      <a:pt x="247" y="360"/>
                      <a:pt x="252" y="359"/>
                      <a:pt x="251" y="364"/>
                    </a:cubicBezTo>
                    <a:cubicBezTo>
                      <a:pt x="246" y="376"/>
                      <a:pt x="223" y="378"/>
                      <a:pt x="224" y="391"/>
                    </a:cubicBezTo>
                    <a:cubicBezTo>
                      <a:pt x="252" y="386"/>
                      <a:pt x="281" y="369"/>
                      <a:pt x="303" y="353"/>
                    </a:cubicBezTo>
                    <a:cubicBezTo>
                      <a:pt x="302" y="353"/>
                      <a:pt x="301" y="352"/>
                      <a:pt x="301" y="351"/>
                    </a:cubicBezTo>
                    <a:cubicBezTo>
                      <a:pt x="278" y="327"/>
                      <a:pt x="233" y="332"/>
                      <a:pt x="202" y="346"/>
                    </a:cubicBezTo>
                    <a:cubicBezTo>
                      <a:pt x="201" y="344"/>
                      <a:pt x="197" y="344"/>
                      <a:pt x="196" y="341"/>
                    </a:cubicBezTo>
                    <a:cubicBezTo>
                      <a:pt x="217" y="322"/>
                      <a:pt x="242" y="315"/>
                      <a:pt x="268" y="303"/>
                    </a:cubicBezTo>
                    <a:cubicBezTo>
                      <a:pt x="285" y="282"/>
                      <a:pt x="300" y="274"/>
                      <a:pt x="311" y="2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2" name="Freeform 59"/>
              <p:cNvSpPr/>
              <p:nvPr/>
            </p:nvSpPr>
            <p:spPr bwMode="auto">
              <a:xfrm>
                <a:off x="1971676" y="798513"/>
                <a:ext cx="33338" cy="42863"/>
              </a:xfrm>
              <a:custGeom>
                <a:avLst/>
                <a:gdLst>
                  <a:gd name="T0" fmla="*/ 15 w 69"/>
                  <a:gd name="T1" fmla="*/ 84 h 87"/>
                  <a:gd name="T2" fmla="*/ 69 w 69"/>
                  <a:gd name="T3" fmla="*/ 15 h 87"/>
                  <a:gd name="T4" fmla="*/ 39 w 69"/>
                  <a:gd name="T5" fmla="*/ 0 h 87"/>
                  <a:gd name="T6" fmla="*/ 0 w 69"/>
                  <a:gd name="T7" fmla="*/ 84 h 87"/>
                  <a:gd name="T8" fmla="*/ 15 w 69"/>
                  <a:gd name="T9" fmla="*/ 84 h 87"/>
                </a:gdLst>
                <a:ahLst/>
                <a:cxnLst>
                  <a:cxn ang="0">
                    <a:pos x="T0" y="T1"/>
                  </a:cxn>
                  <a:cxn ang="0">
                    <a:pos x="T2" y="T3"/>
                  </a:cxn>
                  <a:cxn ang="0">
                    <a:pos x="T4" y="T5"/>
                  </a:cxn>
                  <a:cxn ang="0">
                    <a:pos x="T6" y="T7"/>
                  </a:cxn>
                  <a:cxn ang="0">
                    <a:pos x="T8" y="T9"/>
                  </a:cxn>
                </a:cxnLst>
                <a:rect l="0" t="0" r="r" b="b"/>
                <a:pathLst>
                  <a:path w="69" h="87">
                    <a:moveTo>
                      <a:pt x="15" y="84"/>
                    </a:moveTo>
                    <a:cubicBezTo>
                      <a:pt x="33" y="61"/>
                      <a:pt x="59" y="45"/>
                      <a:pt x="69" y="15"/>
                    </a:cubicBezTo>
                    <a:cubicBezTo>
                      <a:pt x="61" y="5"/>
                      <a:pt x="52" y="2"/>
                      <a:pt x="39" y="0"/>
                    </a:cubicBezTo>
                    <a:cubicBezTo>
                      <a:pt x="28" y="30"/>
                      <a:pt x="19" y="54"/>
                      <a:pt x="0" y="84"/>
                    </a:cubicBezTo>
                    <a:cubicBezTo>
                      <a:pt x="5" y="87"/>
                      <a:pt x="10" y="81"/>
                      <a:pt x="15"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3" name="Freeform 60"/>
              <p:cNvSpPr/>
              <p:nvPr/>
            </p:nvSpPr>
            <p:spPr bwMode="auto">
              <a:xfrm>
                <a:off x="1749426" y="881063"/>
                <a:ext cx="76200" cy="61913"/>
              </a:xfrm>
              <a:custGeom>
                <a:avLst/>
                <a:gdLst>
                  <a:gd name="T0" fmla="*/ 110 w 157"/>
                  <a:gd name="T1" fmla="*/ 75 h 127"/>
                  <a:gd name="T2" fmla="*/ 65 w 157"/>
                  <a:gd name="T3" fmla="*/ 57 h 127"/>
                  <a:gd name="T4" fmla="*/ 62 w 157"/>
                  <a:gd name="T5" fmla="*/ 49 h 127"/>
                  <a:gd name="T6" fmla="*/ 1 w 157"/>
                  <a:gd name="T7" fmla="*/ 0 h 127"/>
                  <a:gd name="T8" fmla="*/ 0 w 157"/>
                  <a:gd name="T9" fmla="*/ 2 h 127"/>
                  <a:gd name="T10" fmla="*/ 40 w 157"/>
                  <a:gd name="T11" fmla="*/ 50 h 127"/>
                  <a:gd name="T12" fmla="*/ 53 w 157"/>
                  <a:gd name="T13" fmla="*/ 68 h 127"/>
                  <a:gd name="T14" fmla="*/ 73 w 157"/>
                  <a:gd name="T15" fmla="*/ 98 h 127"/>
                  <a:gd name="T16" fmla="*/ 149 w 157"/>
                  <a:gd name="T17" fmla="*/ 102 h 127"/>
                  <a:gd name="T18" fmla="*/ 157 w 157"/>
                  <a:gd name="T19" fmla="*/ 94 h 127"/>
                  <a:gd name="T20" fmla="*/ 110 w 157"/>
                  <a:gd name="T21" fmla="*/ 75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 h="127">
                    <a:moveTo>
                      <a:pt x="110" y="75"/>
                    </a:moveTo>
                    <a:cubicBezTo>
                      <a:pt x="95" y="77"/>
                      <a:pt x="81" y="61"/>
                      <a:pt x="65" y="57"/>
                    </a:cubicBezTo>
                    <a:cubicBezTo>
                      <a:pt x="62" y="54"/>
                      <a:pt x="62" y="52"/>
                      <a:pt x="62" y="49"/>
                    </a:cubicBezTo>
                    <a:cubicBezTo>
                      <a:pt x="37" y="38"/>
                      <a:pt x="19" y="15"/>
                      <a:pt x="1" y="0"/>
                    </a:cubicBezTo>
                    <a:cubicBezTo>
                      <a:pt x="1" y="1"/>
                      <a:pt x="1" y="2"/>
                      <a:pt x="0" y="2"/>
                    </a:cubicBezTo>
                    <a:cubicBezTo>
                      <a:pt x="10" y="21"/>
                      <a:pt x="27" y="34"/>
                      <a:pt x="40" y="50"/>
                    </a:cubicBezTo>
                    <a:cubicBezTo>
                      <a:pt x="43" y="58"/>
                      <a:pt x="47" y="64"/>
                      <a:pt x="53" y="68"/>
                    </a:cubicBezTo>
                    <a:cubicBezTo>
                      <a:pt x="54" y="79"/>
                      <a:pt x="66" y="92"/>
                      <a:pt x="73" y="98"/>
                    </a:cubicBezTo>
                    <a:cubicBezTo>
                      <a:pt x="87" y="127"/>
                      <a:pt x="126" y="102"/>
                      <a:pt x="149" y="102"/>
                    </a:cubicBezTo>
                    <a:cubicBezTo>
                      <a:pt x="148" y="97"/>
                      <a:pt x="156" y="100"/>
                      <a:pt x="157" y="94"/>
                    </a:cubicBezTo>
                    <a:cubicBezTo>
                      <a:pt x="145" y="82"/>
                      <a:pt x="122" y="93"/>
                      <a:pt x="110"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4" name="Freeform 61"/>
              <p:cNvSpPr/>
              <p:nvPr/>
            </p:nvSpPr>
            <p:spPr bwMode="auto">
              <a:xfrm>
                <a:off x="1689101" y="766763"/>
                <a:ext cx="104775" cy="166688"/>
              </a:xfrm>
              <a:custGeom>
                <a:avLst/>
                <a:gdLst>
                  <a:gd name="T0" fmla="*/ 137 w 216"/>
                  <a:gd name="T1" fmla="*/ 215 h 344"/>
                  <a:gd name="T2" fmla="*/ 149 w 216"/>
                  <a:gd name="T3" fmla="*/ 205 h 344"/>
                  <a:gd name="T4" fmla="*/ 216 w 216"/>
                  <a:gd name="T5" fmla="*/ 154 h 344"/>
                  <a:gd name="T6" fmla="*/ 187 w 216"/>
                  <a:gd name="T7" fmla="*/ 105 h 344"/>
                  <a:gd name="T8" fmla="*/ 186 w 216"/>
                  <a:gd name="T9" fmla="*/ 150 h 344"/>
                  <a:gd name="T10" fmla="*/ 141 w 216"/>
                  <a:gd name="T11" fmla="*/ 168 h 344"/>
                  <a:gd name="T12" fmla="*/ 132 w 216"/>
                  <a:gd name="T13" fmla="*/ 158 h 344"/>
                  <a:gd name="T14" fmla="*/ 138 w 216"/>
                  <a:gd name="T15" fmla="*/ 154 h 344"/>
                  <a:gd name="T16" fmla="*/ 135 w 216"/>
                  <a:gd name="T17" fmla="*/ 147 h 344"/>
                  <a:gd name="T18" fmla="*/ 152 w 216"/>
                  <a:gd name="T19" fmla="*/ 96 h 344"/>
                  <a:gd name="T20" fmla="*/ 153 w 216"/>
                  <a:gd name="T21" fmla="*/ 96 h 344"/>
                  <a:gd name="T22" fmla="*/ 158 w 216"/>
                  <a:gd name="T23" fmla="*/ 80 h 344"/>
                  <a:gd name="T24" fmla="*/ 157 w 216"/>
                  <a:gd name="T25" fmla="*/ 69 h 344"/>
                  <a:gd name="T26" fmla="*/ 160 w 216"/>
                  <a:gd name="T27" fmla="*/ 65 h 344"/>
                  <a:gd name="T28" fmla="*/ 171 w 216"/>
                  <a:gd name="T29" fmla="*/ 38 h 344"/>
                  <a:gd name="T30" fmla="*/ 153 w 216"/>
                  <a:gd name="T31" fmla="*/ 5 h 344"/>
                  <a:gd name="T32" fmla="*/ 130 w 216"/>
                  <a:gd name="T33" fmla="*/ 5 h 344"/>
                  <a:gd name="T34" fmla="*/ 137 w 216"/>
                  <a:gd name="T35" fmla="*/ 21 h 344"/>
                  <a:gd name="T36" fmla="*/ 128 w 216"/>
                  <a:gd name="T37" fmla="*/ 62 h 344"/>
                  <a:gd name="T38" fmla="*/ 127 w 216"/>
                  <a:gd name="T39" fmla="*/ 75 h 344"/>
                  <a:gd name="T40" fmla="*/ 122 w 216"/>
                  <a:gd name="T41" fmla="*/ 98 h 344"/>
                  <a:gd name="T42" fmla="*/ 117 w 216"/>
                  <a:gd name="T43" fmla="*/ 121 h 344"/>
                  <a:gd name="T44" fmla="*/ 92 w 216"/>
                  <a:gd name="T45" fmla="*/ 190 h 344"/>
                  <a:gd name="T46" fmla="*/ 16 w 216"/>
                  <a:gd name="T47" fmla="*/ 225 h 344"/>
                  <a:gd name="T48" fmla="*/ 18 w 216"/>
                  <a:gd name="T49" fmla="*/ 230 h 344"/>
                  <a:gd name="T50" fmla="*/ 53 w 216"/>
                  <a:gd name="T51" fmla="*/ 247 h 344"/>
                  <a:gd name="T52" fmla="*/ 57 w 216"/>
                  <a:gd name="T53" fmla="*/ 240 h 344"/>
                  <a:gd name="T54" fmla="*/ 74 w 216"/>
                  <a:gd name="T55" fmla="*/ 239 h 344"/>
                  <a:gd name="T56" fmla="*/ 59 w 216"/>
                  <a:gd name="T57" fmla="*/ 268 h 344"/>
                  <a:gd name="T58" fmla="*/ 9 w 216"/>
                  <a:gd name="T59" fmla="*/ 339 h 344"/>
                  <a:gd name="T60" fmla="*/ 1 w 216"/>
                  <a:gd name="T61" fmla="*/ 339 h 344"/>
                  <a:gd name="T62" fmla="*/ 0 w 216"/>
                  <a:gd name="T63" fmla="*/ 344 h 344"/>
                  <a:gd name="T64" fmla="*/ 77 w 216"/>
                  <a:gd name="T65" fmla="*/ 293 h 344"/>
                  <a:gd name="T66" fmla="*/ 104 w 216"/>
                  <a:gd name="T67" fmla="*/ 235 h 344"/>
                  <a:gd name="T68" fmla="*/ 117 w 216"/>
                  <a:gd name="T69" fmla="*/ 229 h 344"/>
                  <a:gd name="T70" fmla="*/ 137 w 216"/>
                  <a:gd name="T71" fmla="*/ 2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6" h="344">
                    <a:moveTo>
                      <a:pt x="137" y="215"/>
                    </a:moveTo>
                    <a:cubicBezTo>
                      <a:pt x="139" y="209"/>
                      <a:pt x="146" y="211"/>
                      <a:pt x="149" y="205"/>
                    </a:cubicBezTo>
                    <a:cubicBezTo>
                      <a:pt x="177" y="193"/>
                      <a:pt x="198" y="172"/>
                      <a:pt x="216" y="154"/>
                    </a:cubicBezTo>
                    <a:cubicBezTo>
                      <a:pt x="214" y="135"/>
                      <a:pt x="199" y="118"/>
                      <a:pt x="187" y="105"/>
                    </a:cubicBezTo>
                    <a:cubicBezTo>
                      <a:pt x="184" y="120"/>
                      <a:pt x="200" y="138"/>
                      <a:pt x="186" y="150"/>
                    </a:cubicBezTo>
                    <a:cubicBezTo>
                      <a:pt x="172" y="153"/>
                      <a:pt x="158" y="165"/>
                      <a:pt x="141" y="168"/>
                    </a:cubicBezTo>
                    <a:cubicBezTo>
                      <a:pt x="137" y="165"/>
                      <a:pt x="134" y="163"/>
                      <a:pt x="132" y="158"/>
                    </a:cubicBezTo>
                    <a:cubicBezTo>
                      <a:pt x="135" y="158"/>
                      <a:pt x="135" y="155"/>
                      <a:pt x="138" y="154"/>
                    </a:cubicBezTo>
                    <a:cubicBezTo>
                      <a:pt x="139" y="149"/>
                      <a:pt x="135" y="150"/>
                      <a:pt x="135" y="147"/>
                    </a:cubicBezTo>
                    <a:cubicBezTo>
                      <a:pt x="145" y="130"/>
                      <a:pt x="146" y="109"/>
                      <a:pt x="152" y="96"/>
                    </a:cubicBezTo>
                    <a:cubicBezTo>
                      <a:pt x="152" y="96"/>
                      <a:pt x="153" y="97"/>
                      <a:pt x="153" y="96"/>
                    </a:cubicBezTo>
                    <a:cubicBezTo>
                      <a:pt x="148" y="90"/>
                      <a:pt x="157" y="86"/>
                      <a:pt x="158" y="80"/>
                    </a:cubicBezTo>
                    <a:cubicBezTo>
                      <a:pt x="158" y="79"/>
                      <a:pt x="155" y="73"/>
                      <a:pt x="157" y="69"/>
                    </a:cubicBezTo>
                    <a:cubicBezTo>
                      <a:pt x="157" y="67"/>
                      <a:pt x="160" y="67"/>
                      <a:pt x="160" y="65"/>
                    </a:cubicBezTo>
                    <a:cubicBezTo>
                      <a:pt x="162" y="57"/>
                      <a:pt x="161" y="47"/>
                      <a:pt x="171" y="38"/>
                    </a:cubicBezTo>
                    <a:cubicBezTo>
                      <a:pt x="171" y="24"/>
                      <a:pt x="164" y="15"/>
                      <a:pt x="153" y="5"/>
                    </a:cubicBezTo>
                    <a:cubicBezTo>
                      <a:pt x="147" y="7"/>
                      <a:pt x="137" y="0"/>
                      <a:pt x="130" y="5"/>
                    </a:cubicBezTo>
                    <a:cubicBezTo>
                      <a:pt x="136" y="9"/>
                      <a:pt x="133" y="15"/>
                      <a:pt x="137" y="21"/>
                    </a:cubicBezTo>
                    <a:cubicBezTo>
                      <a:pt x="130" y="35"/>
                      <a:pt x="130" y="45"/>
                      <a:pt x="128" y="62"/>
                    </a:cubicBezTo>
                    <a:cubicBezTo>
                      <a:pt x="124" y="61"/>
                      <a:pt x="125" y="71"/>
                      <a:pt x="127" y="75"/>
                    </a:cubicBezTo>
                    <a:cubicBezTo>
                      <a:pt x="123" y="82"/>
                      <a:pt x="119" y="91"/>
                      <a:pt x="122" y="98"/>
                    </a:cubicBezTo>
                    <a:cubicBezTo>
                      <a:pt x="119" y="103"/>
                      <a:pt x="113" y="114"/>
                      <a:pt x="117" y="121"/>
                    </a:cubicBezTo>
                    <a:cubicBezTo>
                      <a:pt x="108" y="143"/>
                      <a:pt x="103" y="164"/>
                      <a:pt x="92" y="190"/>
                    </a:cubicBezTo>
                    <a:cubicBezTo>
                      <a:pt x="66" y="204"/>
                      <a:pt x="41" y="218"/>
                      <a:pt x="16" y="225"/>
                    </a:cubicBezTo>
                    <a:cubicBezTo>
                      <a:pt x="19" y="228"/>
                      <a:pt x="15" y="229"/>
                      <a:pt x="18" y="230"/>
                    </a:cubicBezTo>
                    <a:cubicBezTo>
                      <a:pt x="29" y="233"/>
                      <a:pt x="37" y="244"/>
                      <a:pt x="53" y="247"/>
                    </a:cubicBezTo>
                    <a:cubicBezTo>
                      <a:pt x="55" y="245"/>
                      <a:pt x="54" y="241"/>
                      <a:pt x="57" y="240"/>
                    </a:cubicBezTo>
                    <a:cubicBezTo>
                      <a:pt x="62" y="242"/>
                      <a:pt x="68" y="231"/>
                      <a:pt x="74" y="239"/>
                    </a:cubicBezTo>
                    <a:cubicBezTo>
                      <a:pt x="73" y="253"/>
                      <a:pt x="67" y="262"/>
                      <a:pt x="59" y="268"/>
                    </a:cubicBezTo>
                    <a:cubicBezTo>
                      <a:pt x="49" y="298"/>
                      <a:pt x="27" y="321"/>
                      <a:pt x="9" y="339"/>
                    </a:cubicBezTo>
                    <a:cubicBezTo>
                      <a:pt x="4" y="339"/>
                      <a:pt x="5" y="341"/>
                      <a:pt x="1" y="339"/>
                    </a:cubicBezTo>
                    <a:cubicBezTo>
                      <a:pt x="2" y="341"/>
                      <a:pt x="0" y="342"/>
                      <a:pt x="0" y="344"/>
                    </a:cubicBezTo>
                    <a:cubicBezTo>
                      <a:pt x="33" y="343"/>
                      <a:pt x="54" y="314"/>
                      <a:pt x="77" y="293"/>
                    </a:cubicBezTo>
                    <a:cubicBezTo>
                      <a:pt x="83" y="271"/>
                      <a:pt x="99" y="259"/>
                      <a:pt x="104" y="235"/>
                    </a:cubicBezTo>
                    <a:cubicBezTo>
                      <a:pt x="109" y="232"/>
                      <a:pt x="112" y="231"/>
                      <a:pt x="117" y="229"/>
                    </a:cubicBezTo>
                    <a:cubicBezTo>
                      <a:pt x="114" y="220"/>
                      <a:pt x="127" y="216"/>
                      <a:pt x="137" y="2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5" name="Freeform 62"/>
              <p:cNvSpPr/>
              <p:nvPr/>
            </p:nvSpPr>
            <p:spPr bwMode="auto">
              <a:xfrm>
                <a:off x="1692276" y="895351"/>
                <a:ext cx="0" cy="158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1" y="0"/>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6" name="Freeform 63"/>
              <p:cNvSpPr/>
              <p:nvPr/>
            </p:nvSpPr>
            <p:spPr bwMode="auto">
              <a:xfrm>
                <a:off x="1482726" y="762001"/>
                <a:ext cx="136525" cy="182563"/>
              </a:xfrm>
              <a:custGeom>
                <a:avLst/>
                <a:gdLst>
                  <a:gd name="T0" fmla="*/ 248 w 281"/>
                  <a:gd name="T1" fmla="*/ 93 h 376"/>
                  <a:gd name="T2" fmla="*/ 231 w 281"/>
                  <a:gd name="T3" fmla="*/ 100 h 376"/>
                  <a:gd name="T4" fmla="*/ 178 w 281"/>
                  <a:gd name="T5" fmla="*/ 128 h 376"/>
                  <a:gd name="T6" fmla="*/ 174 w 281"/>
                  <a:gd name="T7" fmla="*/ 127 h 376"/>
                  <a:gd name="T8" fmla="*/ 153 w 281"/>
                  <a:gd name="T9" fmla="*/ 135 h 376"/>
                  <a:gd name="T10" fmla="*/ 153 w 281"/>
                  <a:gd name="T11" fmla="*/ 125 h 376"/>
                  <a:gd name="T12" fmla="*/ 194 w 281"/>
                  <a:gd name="T13" fmla="*/ 99 h 376"/>
                  <a:gd name="T14" fmla="*/ 232 w 281"/>
                  <a:gd name="T15" fmla="*/ 61 h 376"/>
                  <a:gd name="T16" fmla="*/ 236 w 281"/>
                  <a:gd name="T17" fmla="*/ 62 h 376"/>
                  <a:gd name="T18" fmla="*/ 240 w 281"/>
                  <a:gd name="T19" fmla="*/ 50 h 376"/>
                  <a:gd name="T20" fmla="*/ 217 w 281"/>
                  <a:gd name="T21" fmla="*/ 35 h 376"/>
                  <a:gd name="T22" fmla="*/ 217 w 281"/>
                  <a:gd name="T23" fmla="*/ 56 h 376"/>
                  <a:gd name="T24" fmla="*/ 191 w 281"/>
                  <a:gd name="T25" fmla="*/ 67 h 376"/>
                  <a:gd name="T26" fmla="*/ 188 w 281"/>
                  <a:gd name="T27" fmla="*/ 41 h 376"/>
                  <a:gd name="T28" fmla="*/ 188 w 281"/>
                  <a:gd name="T29" fmla="*/ 5 h 376"/>
                  <a:gd name="T30" fmla="*/ 171 w 281"/>
                  <a:gd name="T31" fmla="*/ 1 h 376"/>
                  <a:gd name="T32" fmla="*/ 142 w 281"/>
                  <a:gd name="T33" fmla="*/ 70 h 376"/>
                  <a:gd name="T34" fmla="*/ 134 w 281"/>
                  <a:gd name="T35" fmla="*/ 90 h 376"/>
                  <a:gd name="T36" fmla="*/ 136 w 281"/>
                  <a:gd name="T37" fmla="*/ 97 h 376"/>
                  <a:gd name="T38" fmla="*/ 3 w 281"/>
                  <a:gd name="T39" fmla="*/ 156 h 376"/>
                  <a:gd name="T40" fmla="*/ 2 w 281"/>
                  <a:gd name="T41" fmla="*/ 160 h 376"/>
                  <a:gd name="T42" fmla="*/ 87 w 281"/>
                  <a:gd name="T43" fmla="*/ 168 h 376"/>
                  <a:gd name="T44" fmla="*/ 118 w 281"/>
                  <a:gd name="T45" fmla="*/ 154 h 376"/>
                  <a:gd name="T46" fmla="*/ 90 w 281"/>
                  <a:gd name="T47" fmla="*/ 187 h 376"/>
                  <a:gd name="T48" fmla="*/ 4 w 281"/>
                  <a:gd name="T49" fmla="*/ 328 h 376"/>
                  <a:gd name="T50" fmla="*/ 20 w 281"/>
                  <a:gd name="T51" fmla="*/ 350 h 376"/>
                  <a:gd name="T52" fmla="*/ 22 w 281"/>
                  <a:gd name="T53" fmla="*/ 350 h 376"/>
                  <a:gd name="T54" fmla="*/ 33 w 281"/>
                  <a:gd name="T55" fmla="*/ 292 h 376"/>
                  <a:gd name="T56" fmla="*/ 64 w 281"/>
                  <a:gd name="T57" fmla="*/ 255 h 376"/>
                  <a:gd name="T58" fmla="*/ 84 w 281"/>
                  <a:gd name="T59" fmla="*/ 243 h 376"/>
                  <a:gd name="T60" fmla="*/ 99 w 281"/>
                  <a:gd name="T61" fmla="*/ 251 h 376"/>
                  <a:gd name="T62" fmla="*/ 118 w 281"/>
                  <a:gd name="T63" fmla="*/ 246 h 376"/>
                  <a:gd name="T64" fmla="*/ 121 w 281"/>
                  <a:gd name="T65" fmla="*/ 258 h 376"/>
                  <a:gd name="T66" fmla="*/ 129 w 281"/>
                  <a:gd name="T67" fmla="*/ 268 h 376"/>
                  <a:gd name="T68" fmla="*/ 108 w 281"/>
                  <a:gd name="T69" fmla="*/ 310 h 376"/>
                  <a:gd name="T70" fmla="*/ 121 w 281"/>
                  <a:gd name="T71" fmla="*/ 325 h 376"/>
                  <a:gd name="T72" fmla="*/ 141 w 281"/>
                  <a:gd name="T73" fmla="*/ 317 h 376"/>
                  <a:gd name="T74" fmla="*/ 158 w 281"/>
                  <a:gd name="T75" fmla="*/ 354 h 376"/>
                  <a:gd name="T76" fmla="*/ 164 w 281"/>
                  <a:gd name="T77" fmla="*/ 327 h 376"/>
                  <a:gd name="T78" fmla="*/ 167 w 281"/>
                  <a:gd name="T79" fmla="*/ 321 h 376"/>
                  <a:gd name="T80" fmla="*/ 164 w 281"/>
                  <a:gd name="T81" fmla="*/ 308 h 376"/>
                  <a:gd name="T82" fmla="*/ 178 w 281"/>
                  <a:gd name="T83" fmla="*/ 285 h 376"/>
                  <a:gd name="T84" fmla="*/ 182 w 281"/>
                  <a:gd name="T85" fmla="*/ 276 h 376"/>
                  <a:gd name="T86" fmla="*/ 169 w 281"/>
                  <a:gd name="T87" fmla="*/ 250 h 376"/>
                  <a:gd name="T88" fmla="*/ 152 w 281"/>
                  <a:gd name="T89" fmla="*/ 238 h 376"/>
                  <a:gd name="T90" fmla="*/ 189 w 281"/>
                  <a:gd name="T91" fmla="*/ 197 h 376"/>
                  <a:gd name="T92" fmla="*/ 186 w 281"/>
                  <a:gd name="T93" fmla="*/ 188 h 376"/>
                  <a:gd name="T94" fmla="*/ 176 w 281"/>
                  <a:gd name="T95" fmla="*/ 182 h 376"/>
                  <a:gd name="T96" fmla="*/ 129 w 281"/>
                  <a:gd name="T97" fmla="*/ 217 h 376"/>
                  <a:gd name="T98" fmla="*/ 107 w 281"/>
                  <a:gd name="T99" fmla="*/ 205 h 376"/>
                  <a:gd name="T100" fmla="*/ 126 w 281"/>
                  <a:gd name="T101" fmla="*/ 187 h 376"/>
                  <a:gd name="T102" fmla="*/ 240 w 281"/>
                  <a:gd name="T103" fmla="*/ 127 h 376"/>
                  <a:gd name="T104" fmla="*/ 247 w 281"/>
                  <a:gd name="T105" fmla="*/ 136 h 376"/>
                  <a:gd name="T106" fmla="*/ 246 w 281"/>
                  <a:gd name="T107" fmla="*/ 171 h 376"/>
                  <a:gd name="T108" fmla="*/ 252 w 281"/>
                  <a:gd name="T109" fmla="*/ 337 h 376"/>
                  <a:gd name="T110" fmla="*/ 193 w 281"/>
                  <a:gd name="T111" fmla="*/ 336 h 376"/>
                  <a:gd name="T112" fmla="*/ 233 w 281"/>
                  <a:gd name="T113" fmla="*/ 375 h 376"/>
                  <a:gd name="T114" fmla="*/ 267 w 281"/>
                  <a:gd name="T115" fmla="*/ 363 h 376"/>
                  <a:gd name="T116" fmla="*/ 272 w 281"/>
                  <a:gd name="T117" fmla="*/ 322 h 376"/>
                  <a:gd name="T118" fmla="*/ 268 w 281"/>
                  <a:gd name="T119" fmla="*/ 146 h 376"/>
                  <a:gd name="T120" fmla="*/ 248 w 281"/>
                  <a:gd name="T121" fmla="*/ 9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1" h="376">
                    <a:moveTo>
                      <a:pt x="248" y="93"/>
                    </a:moveTo>
                    <a:cubicBezTo>
                      <a:pt x="247" y="98"/>
                      <a:pt x="236" y="101"/>
                      <a:pt x="231" y="100"/>
                    </a:cubicBezTo>
                    <a:cubicBezTo>
                      <a:pt x="213" y="111"/>
                      <a:pt x="196" y="116"/>
                      <a:pt x="178" y="128"/>
                    </a:cubicBezTo>
                    <a:cubicBezTo>
                      <a:pt x="177" y="128"/>
                      <a:pt x="176" y="127"/>
                      <a:pt x="174" y="127"/>
                    </a:cubicBezTo>
                    <a:cubicBezTo>
                      <a:pt x="169" y="133"/>
                      <a:pt x="162" y="135"/>
                      <a:pt x="153" y="135"/>
                    </a:cubicBezTo>
                    <a:cubicBezTo>
                      <a:pt x="151" y="131"/>
                      <a:pt x="153" y="129"/>
                      <a:pt x="153" y="125"/>
                    </a:cubicBezTo>
                    <a:cubicBezTo>
                      <a:pt x="168" y="121"/>
                      <a:pt x="173" y="100"/>
                      <a:pt x="194" y="99"/>
                    </a:cubicBezTo>
                    <a:cubicBezTo>
                      <a:pt x="206" y="85"/>
                      <a:pt x="222" y="76"/>
                      <a:pt x="232" y="61"/>
                    </a:cubicBezTo>
                    <a:cubicBezTo>
                      <a:pt x="234" y="61"/>
                      <a:pt x="234" y="62"/>
                      <a:pt x="236" y="62"/>
                    </a:cubicBezTo>
                    <a:cubicBezTo>
                      <a:pt x="240" y="58"/>
                      <a:pt x="238" y="55"/>
                      <a:pt x="240" y="50"/>
                    </a:cubicBezTo>
                    <a:cubicBezTo>
                      <a:pt x="233" y="42"/>
                      <a:pt x="225" y="42"/>
                      <a:pt x="217" y="35"/>
                    </a:cubicBezTo>
                    <a:cubicBezTo>
                      <a:pt x="213" y="44"/>
                      <a:pt x="222" y="47"/>
                      <a:pt x="217" y="56"/>
                    </a:cubicBezTo>
                    <a:cubicBezTo>
                      <a:pt x="205" y="55"/>
                      <a:pt x="200" y="69"/>
                      <a:pt x="191" y="67"/>
                    </a:cubicBezTo>
                    <a:cubicBezTo>
                      <a:pt x="182" y="65"/>
                      <a:pt x="186" y="51"/>
                      <a:pt x="188" y="41"/>
                    </a:cubicBezTo>
                    <a:cubicBezTo>
                      <a:pt x="181" y="31"/>
                      <a:pt x="192" y="16"/>
                      <a:pt x="188" y="5"/>
                    </a:cubicBezTo>
                    <a:cubicBezTo>
                      <a:pt x="180" y="6"/>
                      <a:pt x="178" y="0"/>
                      <a:pt x="171" y="1"/>
                    </a:cubicBezTo>
                    <a:cubicBezTo>
                      <a:pt x="154" y="22"/>
                      <a:pt x="149" y="48"/>
                      <a:pt x="142" y="70"/>
                    </a:cubicBezTo>
                    <a:cubicBezTo>
                      <a:pt x="141" y="76"/>
                      <a:pt x="140" y="86"/>
                      <a:pt x="134" y="90"/>
                    </a:cubicBezTo>
                    <a:cubicBezTo>
                      <a:pt x="139" y="94"/>
                      <a:pt x="133" y="93"/>
                      <a:pt x="136" y="97"/>
                    </a:cubicBezTo>
                    <a:cubicBezTo>
                      <a:pt x="117" y="120"/>
                      <a:pt x="33" y="163"/>
                      <a:pt x="3" y="156"/>
                    </a:cubicBezTo>
                    <a:cubicBezTo>
                      <a:pt x="0" y="158"/>
                      <a:pt x="4" y="159"/>
                      <a:pt x="2" y="160"/>
                    </a:cubicBezTo>
                    <a:cubicBezTo>
                      <a:pt x="23" y="190"/>
                      <a:pt x="61" y="183"/>
                      <a:pt x="87" y="168"/>
                    </a:cubicBezTo>
                    <a:cubicBezTo>
                      <a:pt x="99" y="161"/>
                      <a:pt x="108" y="153"/>
                      <a:pt x="118" y="154"/>
                    </a:cubicBezTo>
                    <a:cubicBezTo>
                      <a:pt x="123" y="165"/>
                      <a:pt x="100" y="187"/>
                      <a:pt x="90" y="187"/>
                    </a:cubicBezTo>
                    <a:cubicBezTo>
                      <a:pt x="62" y="234"/>
                      <a:pt x="5" y="265"/>
                      <a:pt x="4" y="328"/>
                    </a:cubicBezTo>
                    <a:cubicBezTo>
                      <a:pt x="11" y="335"/>
                      <a:pt x="12" y="343"/>
                      <a:pt x="20" y="350"/>
                    </a:cubicBezTo>
                    <a:cubicBezTo>
                      <a:pt x="20" y="350"/>
                      <a:pt x="21" y="349"/>
                      <a:pt x="22" y="350"/>
                    </a:cubicBezTo>
                    <a:cubicBezTo>
                      <a:pt x="42" y="339"/>
                      <a:pt x="28" y="312"/>
                      <a:pt x="33" y="292"/>
                    </a:cubicBezTo>
                    <a:cubicBezTo>
                      <a:pt x="36" y="282"/>
                      <a:pt x="52" y="255"/>
                      <a:pt x="64" y="255"/>
                    </a:cubicBezTo>
                    <a:cubicBezTo>
                      <a:pt x="72" y="246"/>
                      <a:pt x="75" y="241"/>
                      <a:pt x="84" y="243"/>
                    </a:cubicBezTo>
                    <a:cubicBezTo>
                      <a:pt x="89" y="244"/>
                      <a:pt x="94" y="250"/>
                      <a:pt x="99" y="251"/>
                    </a:cubicBezTo>
                    <a:cubicBezTo>
                      <a:pt x="107" y="252"/>
                      <a:pt x="110" y="245"/>
                      <a:pt x="118" y="246"/>
                    </a:cubicBezTo>
                    <a:cubicBezTo>
                      <a:pt x="119" y="250"/>
                      <a:pt x="122" y="252"/>
                      <a:pt x="121" y="258"/>
                    </a:cubicBezTo>
                    <a:cubicBezTo>
                      <a:pt x="123" y="262"/>
                      <a:pt x="127" y="264"/>
                      <a:pt x="129" y="268"/>
                    </a:cubicBezTo>
                    <a:cubicBezTo>
                      <a:pt x="135" y="283"/>
                      <a:pt x="106" y="294"/>
                      <a:pt x="108" y="310"/>
                    </a:cubicBezTo>
                    <a:cubicBezTo>
                      <a:pt x="109" y="316"/>
                      <a:pt x="114" y="322"/>
                      <a:pt x="121" y="325"/>
                    </a:cubicBezTo>
                    <a:cubicBezTo>
                      <a:pt x="127" y="323"/>
                      <a:pt x="132" y="318"/>
                      <a:pt x="141" y="317"/>
                    </a:cubicBezTo>
                    <a:cubicBezTo>
                      <a:pt x="152" y="326"/>
                      <a:pt x="139" y="348"/>
                      <a:pt x="158" y="354"/>
                    </a:cubicBezTo>
                    <a:cubicBezTo>
                      <a:pt x="165" y="344"/>
                      <a:pt x="165" y="336"/>
                      <a:pt x="164" y="327"/>
                    </a:cubicBezTo>
                    <a:cubicBezTo>
                      <a:pt x="164" y="325"/>
                      <a:pt x="167" y="323"/>
                      <a:pt x="167" y="321"/>
                    </a:cubicBezTo>
                    <a:cubicBezTo>
                      <a:pt x="167" y="316"/>
                      <a:pt x="164" y="312"/>
                      <a:pt x="164" y="308"/>
                    </a:cubicBezTo>
                    <a:cubicBezTo>
                      <a:pt x="165" y="297"/>
                      <a:pt x="173" y="294"/>
                      <a:pt x="178" y="285"/>
                    </a:cubicBezTo>
                    <a:cubicBezTo>
                      <a:pt x="179" y="284"/>
                      <a:pt x="178" y="276"/>
                      <a:pt x="182" y="276"/>
                    </a:cubicBezTo>
                    <a:cubicBezTo>
                      <a:pt x="181" y="268"/>
                      <a:pt x="169" y="259"/>
                      <a:pt x="169" y="250"/>
                    </a:cubicBezTo>
                    <a:cubicBezTo>
                      <a:pt x="165" y="243"/>
                      <a:pt x="155" y="247"/>
                      <a:pt x="152" y="238"/>
                    </a:cubicBezTo>
                    <a:cubicBezTo>
                      <a:pt x="159" y="219"/>
                      <a:pt x="177" y="210"/>
                      <a:pt x="189" y="197"/>
                    </a:cubicBezTo>
                    <a:cubicBezTo>
                      <a:pt x="188" y="194"/>
                      <a:pt x="187" y="191"/>
                      <a:pt x="186" y="188"/>
                    </a:cubicBezTo>
                    <a:cubicBezTo>
                      <a:pt x="182" y="191"/>
                      <a:pt x="178" y="185"/>
                      <a:pt x="176" y="182"/>
                    </a:cubicBezTo>
                    <a:cubicBezTo>
                      <a:pt x="150" y="176"/>
                      <a:pt x="141" y="201"/>
                      <a:pt x="129" y="217"/>
                    </a:cubicBezTo>
                    <a:cubicBezTo>
                      <a:pt x="119" y="226"/>
                      <a:pt x="101" y="218"/>
                      <a:pt x="107" y="205"/>
                    </a:cubicBezTo>
                    <a:cubicBezTo>
                      <a:pt x="116" y="202"/>
                      <a:pt x="126" y="196"/>
                      <a:pt x="126" y="187"/>
                    </a:cubicBezTo>
                    <a:cubicBezTo>
                      <a:pt x="161" y="162"/>
                      <a:pt x="199" y="131"/>
                      <a:pt x="240" y="127"/>
                    </a:cubicBezTo>
                    <a:cubicBezTo>
                      <a:pt x="242" y="130"/>
                      <a:pt x="245" y="133"/>
                      <a:pt x="247" y="136"/>
                    </a:cubicBezTo>
                    <a:cubicBezTo>
                      <a:pt x="247" y="147"/>
                      <a:pt x="246" y="162"/>
                      <a:pt x="246" y="171"/>
                    </a:cubicBezTo>
                    <a:cubicBezTo>
                      <a:pt x="242" y="206"/>
                      <a:pt x="259" y="310"/>
                      <a:pt x="252" y="337"/>
                    </a:cubicBezTo>
                    <a:cubicBezTo>
                      <a:pt x="243" y="358"/>
                      <a:pt x="210" y="349"/>
                      <a:pt x="193" y="336"/>
                    </a:cubicBezTo>
                    <a:cubicBezTo>
                      <a:pt x="202" y="355"/>
                      <a:pt x="218" y="362"/>
                      <a:pt x="233" y="375"/>
                    </a:cubicBezTo>
                    <a:cubicBezTo>
                      <a:pt x="245" y="374"/>
                      <a:pt x="261" y="376"/>
                      <a:pt x="267" y="363"/>
                    </a:cubicBezTo>
                    <a:cubicBezTo>
                      <a:pt x="274" y="348"/>
                      <a:pt x="272" y="336"/>
                      <a:pt x="272" y="322"/>
                    </a:cubicBezTo>
                    <a:cubicBezTo>
                      <a:pt x="250" y="292"/>
                      <a:pt x="270" y="171"/>
                      <a:pt x="268" y="146"/>
                    </a:cubicBezTo>
                    <a:cubicBezTo>
                      <a:pt x="281" y="126"/>
                      <a:pt x="272" y="89"/>
                      <a:pt x="248" y="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7" name="Freeform 64"/>
              <p:cNvSpPr/>
              <p:nvPr/>
            </p:nvSpPr>
            <p:spPr bwMode="auto">
              <a:xfrm>
                <a:off x="1349376" y="776288"/>
                <a:ext cx="73025" cy="177800"/>
              </a:xfrm>
              <a:custGeom>
                <a:avLst/>
                <a:gdLst>
                  <a:gd name="T0" fmla="*/ 130 w 149"/>
                  <a:gd name="T1" fmla="*/ 5 h 365"/>
                  <a:gd name="T2" fmla="*/ 103 w 149"/>
                  <a:gd name="T3" fmla="*/ 7 h 365"/>
                  <a:gd name="T4" fmla="*/ 75 w 149"/>
                  <a:gd name="T5" fmla="*/ 34 h 365"/>
                  <a:gd name="T6" fmla="*/ 23 w 149"/>
                  <a:gd name="T7" fmla="*/ 74 h 365"/>
                  <a:gd name="T8" fmla="*/ 0 w 149"/>
                  <a:gd name="T9" fmla="*/ 86 h 365"/>
                  <a:gd name="T10" fmla="*/ 14 w 149"/>
                  <a:gd name="T11" fmla="*/ 95 h 365"/>
                  <a:gd name="T12" fmla="*/ 45 w 149"/>
                  <a:gd name="T13" fmla="*/ 84 h 365"/>
                  <a:gd name="T14" fmla="*/ 98 w 149"/>
                  <a:gd name="T15" fmla="*/ 56 h 365"/>
                  <a:gd name="T16" fmla="*/ 97 w 149"/>
                  <a:gd name="T17" fmla="*/ 72 h 365"/>
                  <a:gd name="T18" fmla="*/ 84 w 149"/>
                  <a:gd name="T19" fmla="*/ 298 h 365"/>
                  <a:gd name="T20" fmla="*/ 85 w 149"/>
                  <a:gd name="T21" fmla="*/ 319 h 365"/>
                  <a:gd name="T22" fmla="*/ 61 w 149"/>
                  <a:gd name="T23" fmla="*/ 317 h 365"/>
                  <a:gd name="T24" fmla="*/ 25 w 149"/>
                  <a:gd name="T25" fmla="*/ 292 h 365"/>
                  <a:gd name="T26" fmla="*/ 24 w 149"/>
                  <a:gd name="T27" fmla="*/ 297 h 365"/>
                  <a:gd name="T28" fmla="*/ 102 w 149"/>
                  <a:gd name="T29" fmla="*/ 365 h 365"/>
                  <a:gd name="T30" fmla="*/ 122 w 149"/>
                  <a:gd name="T31" fmla="*/ 336 h 365"/>
                  <a:gd name="T32" fmla="*/ 113 w 149"/>
                  <a:gd name="T33" fmla="*/ 173 h 365"/>
                  <a:gd name="T34" fmla="*/ 117 w 149"/>
                  <a:gd name="T35" fmla="*/ 168 h 365"/>
                  <a:gd name="T36" fmla="*/ 149 w 149"/>
                  <a:gd name="T37" fmla="*/ 34 h 365"/>
                  <a:gd name="T38" fmla="*/ 130 w 149"/>
                  <a:gd name="T39" fmla="*/ 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365">
                    <a:moveTo>
                      <a:pt x="130" y="5"/>
                    </a:moveTo>
                    <a:cubicBezTo>
                      <a:pt x="119" y="0"/>
                      <a:pt x="112" y="4"/>
                      <a:pt x="103" y="7"/>
                    </a:cubicBezTo>
                    <a:cubicBezTo>
                      <a:pt x="103" y="16"/>
                      <a:pt x="81" y="30"/>
                      <a:pt x="75" y="34"/>
                    </a:cubicBezTo>
                    <a:cubicBezTo>
                      <a:pt x="58" y="48"/>
                      <a:pt x="40" y="59"/>
                      <a:pt x="23" y="74"/>
                    </a:cubicBezTo>
                    <a:cubicBezTo>
                      <a:pt x="18" y="79"/>
                      <a:pt x="9" y="86"/>
                      <a:pt x="0" y="86"/>
                    </a:cubicBezTo>
                    <a:cubicBezTo>
                      <a:pt x="2" y="94"/>
                      <a:pt x="7" y="92"/>
                      <a:pt x="14" y="95"/>
                    </a:cubicBezTo>
                    <a:cubicBezTo>
                      <a:pt x="22" y="87"/>
                      <a:pt x="34" y="89"/>
                      <a:pt x="45" y="84"/>
                    </a:cubicBezTo>
                    <a:cubicBezTo>
                      <a:pt x="51" y="76"/>
                      <a:pt x="93" y="37"/>
                      <a:pt x="98" y="56"/>
                    </a:cubicBezTo>
                    <a:cubicBezTo>
                      <a:pt x="99" y="58"/>
                      <a:pt x="97" y="69"/>
                      <a:pt x="97" y="72"/>
                    </a:cubicBezTo>
                    <a:cubicBezTo>
                      <a:pt x="84" y="148"/>
                      <a:pt x="93" y="222"/>
                      <a:pt x="84" y="298"/>
                    </a:cubicBezTo>
                    <a:cubicBezTo>
                      <a:pt x="87" y="302"/>
                      <a:pt x="88" y="314"/>
                      <a:pt x="85" y="319"/>
                    </a:cubicBezTo>
                    <a:cubicBezTo>
                      <a:pt x="74" y="320"/>
                      <a:pt x="74" y="316"/>
                      <a:pt x="61" y="317"/>
                    </a:cubicBezTo>
                    <a:cubicBezTo>
                      <a:pt x="52" y="306"/>
                      <a:pt x="31" y="306"/>
                      <a:pt x="25" y="292"/>
                    </a:cubicBezTo>
                    <a:cubicBezTo>
                      <a:pt x="18" y="292"/>
                      <a:pt x="33" y="300"/>
                      <a:pt x="24" y="297"/>
                    </a:cubicBezTo>
                    <a:cubicBezTo>
                      <a:pt x="47" y="325"/>
                      <a:pt x="77" y="339"/>
                      <a:pt x="102" y="365"/>
                    </a:cubicBezTo>
                    <a:cubicBezTo>
                      <a:pt x="121" y="364"/>
                      <a:pt x="122" y="346"/>
                      <a:pt x="122" y="336"/>
                    </a:cubicBezTo>
                    <a:cubicBezTo>
                      <a:pt x="107" y="314"/>
                      <a:pt x="116" y="203"/>
                      <a:pt x="113" y="173"/>
                    </a:cubicBezTo>
                    <a:cubicBezTo>
                      <a:pt x="114" y="171"/>
                      <a:pt x="115" y="169"/>
                      <a:pt x="117" y="168"/>
                    </a:cubicBezTo>
                    <a:cubicBezTo>
                      <a:pt x="110" y="137"/>
                      <a:pt x="127" y="57"/>
                      <a:pt x="149" y="34"/>
                    </a:cubicBezTo>
                    <a:cubicBezTo>
                      <a:pt x="147" y="15"/>
                      <a:pt x="136" y="18"/>
                      <a:pt x="13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8" name="Freeform 65"/>
              <p:cNvSpPr/>
              <p:nvPr/>
            </p:nvSpPr>
            <p:spPr bwMode="auto">
              <a:xfrm>
                <a:off x="1349376" y="825501"/>
                <a:ext cx="33338" cy="66675"/>
              </a:xfrm>
              <a:custGeom>
                <a:avLst/>
                <a:gdLst>
                  <a:gd name="T0" fmla="*/ 59 w 67"/>
                  <a:gd name="T1" fmla="*/ 37 h 138"/>
                  <a:gd name="T2" fmla="*/ 2 w 67"/>
                  <a:gd name="T3" fmla="*/ 0 h 138"/>
                  <a:gd name="T4" fmla="*/ 0 w 67"/>
                  <a:gd name="T5" fmla="*/ 3 h 138"/>
                  <a:gd name="T6" fmla="*/ 37 w 67"/>
                  <a:gd name="T7" fmla="*/ 62 h 138"/>
                  <a:gd name="T8" fmla="*/ 30 w 67"/>
                  <a:gd name="T9" fmla="*/ 124 h 138"/>
                  <a:gd name="T10" fmla="*/ 52 w 67"/>
                  <a:gd name="T11" fmla="*/ 138 h 138"/>
                  <a:gd name="T12" fmla="*/ 44 w 67"/>
                  <a:gd name="T13" fmla="*/ 106 h 138"/>
                  <a:gd name="T14" fmla="*/ 44 w 67"/>
                  <a:gd name="T15" fmla="*/ 100 h 138"/>
                  <a:gd name="T16" fmla="*/ 59 w 67"/>
                  <a:gd name="T17" fmla="*/ 3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38">
                    <a:moveTo>
                      <a:pt x="59" y="37"/>
                    </a:moveTo>
                    <a:cubicBezTo>
                      <a:pt x="49" y="18"/>
                      <a:pt x="26" y="0"/>
                      <a:pt x="2" y="0"/>
                    </a:cubicBezTo>
                    <a:cubicBezTo>
                      <a:pt x="3" y="2"/>
                      <a:pt x="1" y="2"/>
                      <a:pt x="0" y="3"/>
                    </a:cubicBezTo>
                    <a:cubicBezTo>
                      <a:pt x="20" y="15"/>
                      <a:pt x="38" y="38"/>
                      <a:pt x="37" y="62"/>
                    </a:cubicBezTo>
                    <a:cubicBezTo>
                      <a:pt x="29" y="79"/>
                      <a:pt x="20" y="103"/>
                      <a:pt x="30" y="124"/>
                    </a:cubicBezTo>
                    <a:cubicBezTo>
                      <a:pt x="37" y="131"/>
                      <a:pt x="43" y="134"/>
                      <a:pt x="52" y="138"/>
                    </a:cubicBezTo>
                    <a:cubicBezTo>
                      <a:pt x="65" y="127"/>
                      <a:pt x="51" y="114"/>
                      <a:pt x="44" y="106"/>
                    </a:cubicBezTo>
                    <a:cubicBezTo>
                      <a:pt x="46" y="104"/>
                      <a:pt x="44" y="103"/>
                      <a:pt x="44" y="100"/>
                    </a:cubicBezTo>
                    <a:cubicBezTo>
                      <a:pt x="56" y="78"/>
                      <a:pt x="67" y="60"/>
                      <a:pt x="59"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9" name="Freeform 66"/>
              <p:cNvSpPr/>
              <p:nvPr/>
            </p:nvSpPr>
            <p:spPr bwMode="auto">
              <a:xfrm>
                <a:off x="1284288" y="844551"/>
                <a:ext cx="77788" cy="131763"/>
              </a:xfrm>
              <a:custGeom>
                <a:avLst/>
                <a:gdLst>
                  <a:gd name="T0" fmla="*/ 158 w 161"/>
                  <a:gd name="T1" fmla="*/ 2 h 270"/>
                  <a:gd name="T2" fmla="*/ 136 w 161"/>
                  <a:gd name="T3" fmla="*/ 1 h 270"/>
                  <a:gd name="T4" fmla="*/ 98 w 161"/>
                  <a:gd name="T5" fmla="*/ 69 h 270"/>
                  <a:gd name="T6" fmla="*/ 95 w 161"/>
                  <a:gd name="T7" fmla="*/ 49 h 270"/>
                  <a:gd name="T8" fmla="*/ 60 w 161"/>
                  <a:gd name="T9" fmla="*/ 51 h 270"/>
                  <a:gd name="T10" fmla="*/ 21 w 161"/>
                  <a:gd name="T11" fmla="*/ 90 h 270"/>
                  <a:gd name="T12" fmla="*/ 9 w 161"/>
                  <a:gd name="T13" fmla="*/ 85 h 270"/>
                  <a:gd name="T14" fmla="*/ 9 w 161"/>
                  <a:gd name="T15" fmla="*/ 125 h 270"/>
                  <a:gd name="T16" fmla="*/ 24 w 161"/>
                  <a:gd name="T17" fmla="*/ 132 h 270"/>
                  <a:gd name="T18" fmla="*/ 31 w 161"/>
                  <a:gd name="T19" fmla="*/ 130 h 270"/>
                  <a:gd name="T20" fmla="*/ 32 w 161"/>
                  <a:gd name="T21" fmla="*/ 118 h 270"/>
                  <a:gd name="T22" fmla="*/ 39 w 161"/>
                  <a:gd name="T23" fmla="*/ 113 h 270"/>
                  <a:gd name="T24" fmla="*/ 75 w 161"/>
                  <a:gd name="T25" fmla="*/ 62 h 270"/>
                  <a:gd name="T26" fmla="*/ 71 w 161"/>
                  <a:gd name="T27" fmla="*/ 81 h 270"/>
                  <a:gd name="T28" fmla="*/ 57 w 161"/>
                  <a:gd name="T29" fmla="*/ 108 h 270"/>
                  <a:gd name="T30" fmla="*/ 47 w 161"/>
                  <a:gd name="T31" fmla="*/ 138 h 270"/>
                  <a:gd name="T32" fmla="*/ 78 w 161"/>
                  <a:gd name="T33" fmla="*/ 149 h 270"/>
                  <a:gd name="T34" fmla="*/ 109 w 161"/>
                  <a:gd name="T35" fmla="*/ 78 h 270"/>
                  <a:gd name="T36" fmla="*/ 124 w 161"/>
                  <a:gd name="T37" fmla="*/ 69 h 270"/>
                  <a:gd name="T38" fmla="*/ 126 w 161"/>
                  <a:gd name="T39" fmla="*/ 73 h 270"/>
                  <a:gd name="T40" fmla="*/ 118 w 161"/>
                  <a:gd name="T41" fmla="*/ 153 h 270"/>
                  <a:gd name="T42" fmla="*/ 113 w 161"/>
                  <a:gd name="T43" fmla="*/ 158 h 270"/>
                  <a:gd name="T44" fmla="*/ 103 w 161"/>
                  <a:gd name="T45" fmla="*/ 212 h 270"/>
                  <a:gd name="T46" fmla="*/ 57 w 161"/>
                  <a:gd name="T47" fmla="*/ 227 h 270"/>
                  <a:gd name="T48" fmla="*/ 83 w 161"/>
                  <a:gd name="T49" fmla="*/ 248 h 270"/>
                  <a:gd name="T50" fmla="*/ 100 w 161"/>
                  <a:gd name="T51" fmla="*/ 270 h 270"/>
                  <a:gd name="T52" fmla="*/ 125 w 161"/>
                  <a:gd name="T53" fmla="*/ 242 h 270"/>
                  <a:gd name="T54" fmla="*/ 146 w 161"/>
                  <a:gd name="T55" fmla="*/ 162 h 270"/>
                  <a:gd name="T56" fmla="*/ 144 w 161"/>
                  <a:gd name="T57" fmla="*/ 103 h 270"/>
                  <a:gd name="T58" fmla="*/ 146 w 161"/>
                  <a:gd name="T59" fmla="*/ 68 h 270"/>
                  <a:gd name="T60" fmla="*/ 154 w 161"/>
                  <a:gd name="T61" fmla="*/ 16 h 270"/>
                  <a:gd name="T62" fmla="*/ 158 w 161"/>
                  <a:gd name="T63" fmla="*/ 2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270">
                    <a:moveTo>
                      <a:pt x="158" y="2"/>
                    </a:moveTo>
                    <a:cubicBezTo>
                      <a:pt x="151" y="0"/>
                      <a:pt x="145" y="0"/>
                      <a:pt x="136" y="1"/>
                    </a:cubicBezTo>
                    <a:cubicBezTo>
                      <a:pt x="127" y="31"/>
                      <a:pt x="122" y="51"/>
                      <a:pt x="98" y="69"/>
                    </a:cubicBezTo>
                    <a:cubicBezTo>
                      <a:pt x="91" y="65"/>
                      <a:pt x="95" y="55"/>
                      <a:pt x="95" y="49"/>
                    </a:cubicBezTo>
                    <a:cubicBezTo>
                      <a:pt x="81" y="33"/>
                      <a:pt x="75" y="37"/>
                      <a:pt x="60" y="51"/>
                    </a:cubicBezTo>
                    <a:cubicBezTo>
                      <a:pt x="47" y="63"/>
                      <a:pt x="35" y="83"/>
                      <a:pt x="21" y="90"/>
                    </a:cubicBezTo>
                    <a:cubicBezTo>
                      <a:pt x="15" y="90"/>
                      <a:pt x="16" y="84"/>
                      <a:pt x="9" y="85"/>
                    </a:cubicBezTo>
                    <a:cubicBezTo>
                      <a:pt x="8" y="97"/>
                      <a:pt x="0" y="112"/>
                      <a:pt x="9" y="125"/>
                    </a:cubicBezTo>
                    <a:cubicBezTo>
                      <a:pt x="16" y="127"/>
                      <a:pt x="17" y="128"/>
                      <a:pt x="24" y="132"/>
                    </a:cubicBezTo>
                    <a:cubicBezTo>
                      <a:pt x="25" y="130"/>
                      <a:pt x="29" y="131"/>
                      <a:pt x="31" y="130"/>
                    </a:cubicBezTo>
                    <a:cubicBezTo>
                      <a:pt x="32" y="127"/>
                      <a:pt x="33" y="122"/>
                      <a:pt x="32" y="118"/>
                    </a:cubicBezTo>
                    <a:cubicBezTo>
                      <a:pt x="34" y="116"/>
                      <a:pt x="36" y="114"/>
                      <a:pt x="39" y="113"/>
                    </a:cubicBezTo>
                    <a:cubicBezTo>
                      <a:pt x="43" y="94"/>
                      <a:pt x="58" y="52"/>
                      <a:pt x="75" y="62"/>
                    </a:cubicBezTo>
                    <a:cubicBezTo>
                      <a:pt x="72" y="63"/>
                      <a:pt x="73" y="76"/>
                      <a:pt x="71" y="81"/>
                    </a:cubicBezTo>
                    <a:cubicBezTo>
                      <a:pt x="69" y="88"/>
                      <a:pt x="60" y="103"/>
                      <a:pt x="57" y="108"/>
                    </a:cubicBezTo>
                    <a:cubicBezTo>
                      <a:pt x="54" y="119"/>
                      <a:pt x="54" y="130"/>
                      <a:pt x="47" y="138"/>
                    </a:cubicBezTo>
                    <a:cubicBezTo>
                      <a:pt x="57" y="144"/>
                      <a:pt x="62" y="152"/>
                      <a:pt x="78" y="149"/>
                    </a:cubicBezTo>
                    <a:cubicBezTo>
                      <a:pt x="85" y="126"/>
                      <a:pt x="103" y="108"/>
                      <a:pt x="109" y="78"/>
                    </a:cubicBezTo>
                    <a:cubicBezTo>
                      <a:pt x="113" y="74"/>
                      <a:pt x="117" y="70"/>
                      <a:pt x="124" y="69"/>
                    </a:cubicBezTo>
                    <a:cubicBezTo>
                      <a:pt x="124" y="71"/>
                      <a:pt x="126" y="71"/>
                      <a:pt x="126" y="73"/>
                    </a:cubicBezTo>
                    <a:cubicBezTo>
                      <a:pt x="123" y="97"/>
                      <a:pt x="117" y="128"/>
                      <a:pt x="118" y="153"/>
                    </a:cubicBezTo>
                    <a:cubicBezTo>
                      <a:pt x="115" y="154"/>
                      <a:pt x="117" y="159"/>
                      <a:pt x="113" y="158"/>
                    </a:cubicBezTo>
                    <a:cubicBezTo>
                      <a:pt x="112" y="173"/>
                      <a:pt x="109" y="200"/>
                      <a:pt x="103" y="212"/>
                    </a:cubicBezTo>
                    <a:cubicBezTo>
                      <a:pt x="107" y="251"/>
                      <a:pt x="67" y="210"/>
                      <a:pt x="57" y="227"/>
                    </a:cubicBezTo>
                    <a:cubicBezTo>
                      <a:pt x="70" y="230"/>
                      <a:pt x="79" y="238"/>
                      <a:pt x="83" y="248"/>
                    </a:cubicBezTo>
                    <a:cubicBezTo>
                      <a:pt x="87" y="259"/>
                      <a:pt x="84" y="269"/>
                      <a:pt x="100" y="270"/>
                    </a:cubicBezTo>
                    <a:cubicBezTo>
                      <a:pt x="111" y="263"/>
                      <a:pt x="125" y="255"/>
                      <a:pt x="125" y="242"/>
                    </a:cubicBezTo>
                    <a:cubicBezTo>
                      <a:pt x="147" y="225"/>
                      <a:pt x="135" y="190"/>
                      <a:pt x="146" y="162"/>
                    </a:cubicBezTo>
                    <a:cubicBezTo>
                      <a:pt x="143" y="142"/>
                      <a:pt x="142" y="123"/>
                      <a:pt x="144" y="103"/>
                    </a:cubicBezTo>
                    <a:cubicBezTo>
                      <a:pt x="145" y="91"/>
                      <a:pt x="145" y="80"/>
                      <a:pt x="146" y="68"/>
                    </a:cubicBezTo>
                    <a:cubicBezTo>
                      <a:pt x="148" y="52"/>
                      <a:pt x="149" y="32"/>
                      <a:pt x="154" y="16"/>
                    </a:cubicBezTo>
                    <a:cubicBezTo>
                      <a:pt x="156" y="10"/>
                      <a:pt x="161" y="7"/>
                      <a:pt x="15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0" name="Freeform 67"/>
              <p:cNvSpPr>
                <a:spLocks noEditPoints="1"/>
              </p:cNvSpPr>
              <p:nvPr/>
            </p:nvSpPr>
            <p:spPr bwMode="auto">
              <a:xfrm>
                <a:off x="1231901" y="752476"/>
                <a:ext cx="130175" cy="215900"/>
              </a:xfrm>
              <a:custGeom>
                <a:avLst/>
                <a:gdLst>
                  <a:gd name="T0" fmla="*/ 133 w 268"/>
                  <a:gd name="T1" fmla="*/ 210 h 442"/>
                  <a:gd name="T2" fmla="*/ 188 w 268"/>
                  <a:gd name="T3" fmla="*/ 160 h 442"/>
                  <a:gd name="T4" fmla="*/ 268 w 268"/>
                  <a:gd name="T5" fmla="*/ 98 h 442"/>
                  <a:gd name="T6" fmla="*/ 268 w 268"/>
                  <a:gd name="T7" fmla="*/ 79 h 442"/>
                  <a:gd name="T8" fmla="*/ 244 w 268"/>
                  <a:gd name="T9" fmla="*/ 55 h 442"/>
                  <a:gd name="T10" fmla="*/ 230 w 268"/>
                  <a:gd name="T11" fmla="*/ 42 h 442"/>
                  <a:gd name="T12" fmla="*/ 200 w 268"/>
                  <a:gd name="T13" fmla="*/ 0 h 442"/>
                  <a:gd name="T14" fmla="*/ 188 w 268"/>
                  <a:gd name="T15" fmla="*/ 1 h 442"/>
                  <a:gd name="T16" fmla="*/ 165 w 268"/>
                  <a:gd name="T17" fmla="*/ 49 h 442"/>
                  <a:gd name="T18" fmla="*/ 154 w 268"/>
                  <a:gd name="T19" fmla="*/ 127 h 442"/>
                  <a:gd name="T20" fmla="*/ 119 w 268"/>
                  <a:gd name="T21" fmla="*/ 152 h 442"/>
                  <a:gd name="T22" fmla="*/ 71 w 268"/>
                  <a:gd name="T23" fmla="*/ 197 h 442"/>
                  <a:gd name="T24" fmla="*/ 70 w 268"/>
                  <a:gd name="T25" fmla="*/ 255 h 442"/>
                  <a:gd name="T26" fmla="*/ 47 w 268"/>
                  <a:gd name="T27" fmla="*/ 306 h 442"/>
                  <a:gd name="T28" fmla="*/ 30 w 268"/>
                  <a:gd name="T29" fmla="*/ 268 h 442"/>
                  <a:gd name="T30" fmla="*/ 17 w 268"/>
                  <a:gd name="T31" fmla="*/ 234 h 442"/>
                  <a:gd name="T32" fmla="*/ 17 w 268"/>
                  <a:gd name="T33" fmla="*/ 249 h 442"/>
                  <a:gd name="T34" fmla="*/ 2 w 268"/>
                  <a:gd name="T35" fmla="*/ 359 h 442"/>
                  <a:gd name="T36" fmla="*/ 0 w 268"/>
                  <a:gd name="T37" fmla="*/ 414 h 442"/>
                  <a:gd name="T38" fmla="*/ 31 w 268"/>
                  <a:gd name="T39" fmla="*/ 442 h 442"/>
                  <a:gd name="T40" fmla="*/ 36 w 268"/>
                  <a:gd name="T41" fmla="*/ 422 h 442"/>
                  <a:gd name="T42" fmla="*/ 57 w 268"/>
                  <a:gd name="T43" fmla="*/ 359 h 442"/>
                  <a:gd name="T44" fmla="*/ 85 w 268"/>
                  <a:gd name="T45" fmla="*/ 267 h 442"/>
                  <a:gd name="T46" fmla="*/ 94 w 268"/>
                  <a:gd name="T47" fmla="*/ 217 h 442"/>
                  <a:gd name="T48" fmla="*/ 133 w 268"/>
                  <a:gd name="T49" fmla="*/ 210 h 442"/>
                  <a:gd name="T50" fmla="*/ 219 w 268"/>
                  <a:gd name="T51" fmla="*/ 45 h 442"/>
                  <a:gd name="T52" fmla="*/ 230 w 268"/>
                  <a:gd name="T53" fmla="*/ 71 h 442"/>
                  <a:gd name="T54" fmla="*/ 218 w 268"/>
                  <a:gd name="T55" fmla="*/ 82 h 442"/>
                  <a:gd name="T56" fmla="*/ 219 w 268"/>
                  <a:gd name="T57" fmla="*/ 4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8" h="442">
                    <a:moveTo>
                      <a:pt x="133" y="210"/>
                    </a:moveTo>
                    <a:cubicBezTo>
                      <a:pt x="152" y="194"/>
                      <a:pt x="165" y="172"/>
                      <a:pt x="188" y="160"/>
                    </a:cubicBezTo>
                    <a:cubicBezTo>
                      <a:pt x="210" y="135"/>
                      <a:pt x="251" y="128"/>
                      <a:pt x="268" y="98"/>
                    </a:cubicBezTo>
                    <a:cubicBezTo>
                      <a:pt x="266" y="92"/>
                      <a:pt x="268" y="86"/>
                      <a:pt x="268" y="79"/>
                    </a:cubicBezTo>
                    <a:cubicBezTo>
                      <a:pt x="262" y="69"/>
                      <a:pt x="249" y="66"/>
                      <a:pt x="244" y="55"/>
                    </a:cubicBezTo>
                    <a:cubicBezTo>
                      <a:pt x="236" y="55"/>
                      <a:pt x="229" y="48"/>
                      <a:pt x="230" y="42"/>
                    </a:cubicBezTo>
                    <a:cubicBezTo>
                      <a:pt x="212" y="40"/>
                      <a:pt x="216" y="10"/>
                      <a:pt x="200" y="0"/>
                    </a:cubicBezTo>
                    <a:cubicBezTo>
                      <a:pt x="197" y="2"/>
                      <a:pt x="194" y="0"/>
                      <a:pt x="188" y="1"/>
                    </a:cubicBezTo>
                    <a:cubicBezTo>
                      <a:pt x="182" y="19"/>
                      <a:pt x="172" y="31"/>
                      <a:pt x="165" y="49"/>
                    </a:cubicBezTo>
                    <a:cubicBezTo>
                      <a:pt x="167" y="81"/>
                      <a:pt x="154" y="94"/>
                      <a:pt x="154" y="127"/>
                    </a:cubicBezTo>
                    <a:cubicBezTo>
                      <a:pt x="145" y="140"/>
                      <a:pt x="132" y="146"/>
                      <a:pt x="119" y="152"/>
                    </a:cubicBezTo>
                    <a:cubicBezTo>
                      <a:pt x="107" y="166"/>
                      <a:pt x="74" y="183"/>
                      <a:pt x="71" y="197"/>
                    </a:cubicBezTo>
                    <a:cubicBezTo>
                      <a:pt x="66" y="213"/>
                      <a:pt x="81" y="229"/>
                      <a:pt x="70" y="255"/>
                    </a:cubicBezTo>
                    <a:cubicBezTo>
                      <a:pt x="66" y="275"/>
                      <a:pt x="59" y="293"/>
                      <a:pt x="47" y="306"/>
                    </a:cubicBezTo>
                    <a:cubicBezTo>
                      <a:pt x="34" y="298"/>
                      <a:pt x="42" y="280"/>
                      <a:pt x="30" y="268"/>
                    </a:cubicBezTo>
                    <a:cubicBezTo>
                      <a:pt x="29" y="255"/>
                      <a:pt x="25" y="244"/>
                      <a:pt x="17" y="234"/>
                    </a:cubicBezTo>
                    <a:cubicBezTo>
                      <a:pt x="16" y="241"/>
                      <a:pt x="17" y="241"/>
                      <a:pt x="17" y="249"/>
                    </a:cubicBezTo>
                    <a:cubicBezTo>
                      <a:pt x="6" y="263"/>
                      <a:pt x="5" y="333"/>
                      <a:pt x="2" y="359"/>
                    </a:cubicBezTo>
                    <a:cubicBezTo>
                      <a:pt x="0" y="380"/>
                      <a:pt x="5" y="402"/>
                      <a:pt x="0" y="414"/>
                    </a:cubicBezTo>
                    <a:cubicBezTo>
                      <a:pt x="4" y="427"/>
                      <a:pt x="17" y="436"/>
                      <a:pt x="31" y="442"/>
                    </a:cubicBezTo>
                    <a:cubicBezTo>
                      <a:pt x="41" y="438"/>
                      <a:pt x="35" y="429"/>
                      <a:pt x="36" y="422"/>
                    </a:cubicBezTo>
                    <a:cubicBezTo>
                      <a:pt x="39" y="398"/>
                      <a:pt x="57" y="383"/>
                      <a:pt x="57" y="359"/>
                    </a:cubicBezTo>
                    <a:cubicBezTo>
                      <a:pt x="74" y="333"/>
                      <a:pt x="81" y="305"/>
                      <a:pt x="85" y="267"/>
                    </a:cubicBezTo>
                    <a:cubicBezTo>
                      <a:pt x="96" y="257"/>
                      <a:pt x="96" y="231"/>
                      <a:pt x="94" y="217"/>
                    </a:cubicBezTo>
                    <a:cubicBezTo>
                      <a:pt x="104" y="212"/>
                      <a:pt x="120" y="210"/>
                      <a:pt x="133" y="210"/>
                    </a:cubicBezTo>
                    <a:close/>
                    <a:moveTo>
                      <a:pt x="219" y="45"/>
                    </a:moveTo>
                    <a:cubicBezTo>
                      <a:pt x="230" y="49"/>
                      <a:pt x="223" y="63"/>
                      <a:pt x="230" y="71"/>
                    </a:cubicBezTo>
                    <a:cubicBezTo>
                      <a:pt x="226" y="75"/>
                      <a:pt x="225" y="84"/>
                      <a:pt x="218" y="82"/>
                    </a:cubicBezTo>
                    <a:cubicBezTo>
                      <a:pt x="207" y="81"/>
                      <a:pt x="213" y="51"/>
                      <a:pt x="219"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1" name="Freeform 68"/>
              <p:cNvSpPr/>
              <p:nvPr/>
            </p:nvSpPr>
            <p:spPr bwMode="auto">
              <a:xfrm>
                <a:off x="1255713" y="735013"/>
                <a:ext cx="23813" cy="63500"/>
              </a:xfrm>
              <a:custGeom>
                <a:avLst/>
                <a:gdLst>
                  <a:gd name="T0" fmla="*/ 20 w 48"/>
                  <a:gd name="T1" fmla="*/ 77 h 132"/>
                  <a:gd name="T2" fmla="*/ 15 w 48"/>
                  <a:gd name="T3" fmla="*/ 115 h 132"/>
                  <a:gd name="T4" fmla="*/ 13 w 48"/>
                  <a:gd name="T5" fmla="*/ 132 h 132"/>
                  <a:gd name="T6" fmla="*/ 33 w 48"/>
                  <a:gd name="T7" fmla="*/ 99 h 132"/>
                  <a:gd name="T8" fmla="*/ 48 w 48"/>
                  <a:gd name="T9" fmla="*/ 76 h 132"/>
                  <a:gd name="T10" fmla="*/ 8 w 48"/>
                  <a:gd name="T11" fmla="*/ 0 h 132"/>
                  <a:gd name="T12" fmla="*/ 0 w 48"/>
                  <a:gd name="T13" fmla="*/ 6 h 132"/>
                  <a:gd name="T14" fmla="*/ 20 w 48"/>
                  <a:gd name="T15" fmla="*/ 77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32">
                    <a:moveTo>
                      <a:pt x="20" y="77"/>
                    </a:moveTo>
                    <a:cubicBezTo>
                      <a:pt x="20" y="86"/>
                      <a:pt x="13" y="100"/>
                      <a:pt x="15" y="115"/>
                    </a:cubicBezTo>
                    <a:cubicBezTo>
                      <a:pt x="13" y="121"/>
                      <a:pt x="4" y="129"/>
                      <a:pt x="13" y="132"/>
                    </a:cubicBezTo>
                    <a:cubicBezTo>
                      <a:pt x="20" y="122"/>
                      <a:pt x="30" y="114"/>
                      <a:pt x="33" y="99"/>
                    </a:cubicBezTo>
                    <a:cubicBezTo>
                      <a:pt x="42" y="100"/>
                      <a:pt x="39" y="80"/>
                      <a:pt x="48" y="76"/>
                    </a:cubicBezTo>
                    <a:cubicBezTo>
                      <a:pt x="41" y="44"/>
                      <a:pt x="19" y="25"/>
                      <a:pt x="8" y="0"/>
                    </a:cubicBezTo>
                    <a:cubicBezTo>
                      <a:pt x="5" y="2"/>
                      <a:pt x="2" y="3"/>
                      <a:pt x="0" y="6"/>
                    </a:cubicBezTo>
                    <a:cubicBezTo>
                      <a:pt x="2" y="34"/>
                      <a:pt x="22" y="48"/>
                      <a:pt x="20"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2" name="Freeform 69"/>
              <p:cNvSpPr/>
              <p:nvPr/>
            </p:nvSpPr>
            <p:spPr bwMode="auto">
              <a:xfrm>
                <a:off x="1471613" y="1016001"/>
                <a:ext cx="55563" cy="44450"/>
              </a:xfrm>
              <a:custGeom>
                <a:avLst/>
                <a:gdLst>
                  <a:gd name="T0" fmla="*/ 74 w 112"/>
                  <a:gd name="T1" fmla="*/ 5 h 90"/>
                  <a:gd name="T2" fmla="*/ 76 w 112"/>
                  <a:gd name="T3" fmla="*/ 5 h 90"/>
                  <a:gd name="T4" fmla="*/ 87 w 112"/>
                  <a:gd name="T5" fmla="*/ 8 h 90"/>
                  <a:gd name="T6" fmla="*/ 90 w 112"/>
                  <a:gd name="T7" fmla="*/ 18 h 90"/>
                  <a:gd name="T8" fmla="*/ 90 w 112"/>
                  <a:gd name="T9" fmla="*/ 61 h 90"/>
                  <a:gd name="T10" fmla="*/ 30 w 112"/>
                  <a:gd name="T11" fmla="*/ 0 h 90"/>
                  <a:gd name="T12" fmla="*/ 1 w 112"/>
                  <a:gd name="T13" fmla="*/ 0 h 90"/>
                  <a:gd name="T14" fmla="*/ 1 w 112"/>
                  <a:gd name="T15" fmla="*/ 5 h 90"/>
                  <a:gd name="T16" fmla="*/ 12 w 112"/>
                  <a:gd name="T17" fmla="*/ 8 h 90"/>
                  <a:gd name="T18" fmla="*/ 12 w 112"/>
                  <a:gd name="T19" fmla="*/ 75 h 90"/>
                  <a:gd name="T20" fmla="*/ 1 w 112"/>
                  <a:gd name="T21" fmla="*/ 84 h 90"/>
                  <a:gd name="T22" fmla="*/ 0 w 112"/>
                  <a:gd name="T23" fmla="*/ 84 h 90"/>
                  <a:gd name="T24" fmla="*/ 0 w 112"/>
                  <a:gd name="T25" fmla="*/ 90 h 90"/>
                  <a:gd name="T26" fmla="*/ 35 w 112"/>
                  <a:gd name="T27" fmla="*/ 90 h 90"/>
                  <a:gd name="T28" fmla="*/ 35 w 112"/>
                  <a:gd name="T29" fmla="*/ 84 h 90"/>
                  <a:gd name="T30" fmla="*/ 21 w 112"/>
                  <a:gd name="T31" fmla="*/ 72 h 90"/>
                  <a:gd name="T32" fmla="*/ 21 w 112"/>
                  <a:gd name="T33" fmla="*/ 18 h 90"/>
                  <a:gd name="T34" fmla="*/ 90 w 112"/>
                  <a:gd name="T35" fmla="*/ 90 h 90"/>
                  <a:gd name="T36" fmla="*/ 98 w 112"/>
                  <a:gd name="T37" fmla="*/ 90 h 90"/>
                  <a:gd name="T38" fmla="*/ 98 w 112"/>
                  <a:gd name="T39" fmla="*/ 13 h 90"/>
                  <a:gd name="T40" fmla="*/ 110 w 112"/>
                  <a:gd name="T41" fmla="*/ 5 h 90"/>
                  <a:gd name="T42" fmla="*/ 112 w 112"/>
                  <a:gd name="T43" fmla="*/ 5 h 90"/>
                  <a:gd name="T44" fmla="*/ 112 w 112"/>
                  <a:gd name="T45" fmla="*/ 0 h 90"/>
                  <a:gd name="T46" fmla="*/ 74 w 112"/>
                  <a:gd name="T47" fmla="*/ 0 h 90"/>
                  <a:gd name="T48" fmla="*/ 74 w 112"/>
                  <a:gd name="T4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90">
                    <a:moveTo>
                      <a:pt x="74" y="5"/>
                    </a:moveTo>
                    <a:cubicBezTo>
                      <a:pt x="76" y="5"/>
                      <a:pt x="76" y="5"/>
                      <a:pt x="76" y="5"/>
                    </a:cubicBezTo>
                    <a:cubicBezTo>
                      <a:pt x="82" y="5"/>
                      <a:pt x="86" y="6"/>
                      <a:pt x="87" y="8"/>
                    </a:cubicBezTo>
                    <a:cubicBezTo>
                      <a:pt x="89" y="9"/>
                      <a:pt x="90" y="13"/>
                      <a:pt x="90" y="18"/>
                    </a:cubicBezTo>
                    <a:cubicBezTo>
                      <a:pt x="90" y="61"/>
                      <a:pt x="90" y="61"/>
                      <a:pt x="90" y="61"/>
                    </a:cubicBezTo>
                    <a:cubicBezTo>
                      <a:pt x="30" y="0"/>
                      <a:pt x="30" y="0"/>
                      <a:pt x="30" y="0"/>
                    </a:cubicBezTo>
                    <a:cubicBezTo>
                      <a:pt x="1" y="0"/>
                      <a:pt x="1" y="0"/>
                      <a:pt x="1" y="0"/>
                    </a:cubicBezTo>
                    <a:cubicBezTo>
                      <a:pt x="1" y="5"/>
                      <a:pt x="1" y="5"/>
                      <a:pt x="1" y="5"/>
                    </a:cubicBezTo>
                    <a:cubicBezTo>
                      <a:pt x="5" y="5"/>
                      <a:pt x="9" y="6"/>
                      <a:pt x="12" y="8"/>
                    </a:cubicBezTo>
                    <a:cubicBezTo>
                      <a:pt x="12" y="75"/>
                      <a:pt x="12" y="75"/>
                      <a:pt x="12" y="75"/>
                    </a:cubicBezTo>
                    <a:cubicBezTo>
                      <a:pt x="12" y="81"/>
                      <a:pt x="9" y="84"/>
                      <a:pt x="1" y="84"/>
                    </a:cubicBezTo>
                    <a:cubicBezTo>
                      <a:pt x="0" y="84"/>
                      <a:pt x="0" y="84"/>
                      <a:pt x="0" y="84"/>
                    </a:cubicBezTo>
                    <a:cubicBezTo>
                      <a:pt x="0" y="90"/>
                      <a:pt x="0" y="90"/>
                      <a:pt x="0" y="90"/>
                    </a:cubicBezTo>
                    <a:cubicBezTo>
                      <a:pt x="35" y="90"/>
                      <a:pt x="35" y="90"/>
                      <a:pt x="35" y="90"/>
                    </a:cubicBezTo>
                    <a:cubicBezTo>
                      <a:pt x="35" y="84"/>
                      <a:pt x="35" y="84"/>
                      <a:pt x="35" y="84"/>
                    </a:cubicBezTo>
                    <a:cubicBezTo>
                      <a:pt x="25" y="85"/>
                      <a:pt x="20" y="81"/>
                      <a:pt x="21" y="72"/>
                    </a:cubicBezTo>
                    <a:cubicBezTo>
                      <a:pt x="21" y="18"/>
                      <a:pt x="21" y="18"/>
                      <a:pt x="21" y="18"/>
                    </a:cubicBezTo>
                    <a:cubicBezTo>
                      <a:pt x="90" y="90"/>
                      <a:pt x="90" y="90"/>
                      <a:pt x="90" y="90"/>
                    </a:cubicBezTo>
                    <a:cubicBezTo>
                      <a:pt x="98" y="90"/>
                      <a:pt x="98" y="90"/>
                      <a:pt x="98" y="90"/>
                    </a:cubicBezTo>
                    <a:cubicBezTo>
                      <a:pt x="98" y="13"/>
                      <a:pt x="98" y="13"/>
                      <a:pt x="98" y="13"/>
                    </a:cubicBezTo>
                    <a:cubicBezTo>
                      <a:pt x="98" y="7"/>
                      <a:pt x="102" y="5"/>
                      <a:pt x="110" y="5"/>
                    </a:cubicBezTo>
                    <a:cubicBezTo>
                      <a:pt x="112" y="5"/>
                      <a:pt x="112" y="5"/>
                      <a:pt x="112" y="5"/>
                    </a:cubicBezTo>
                    <a:cubicBezTo>
                      <a:pt x="112" y="0"/>
                      <a:pt x="112" y="0"/>
                      <a:pt x="112" y="0"/>
                    </a:cubicBezTo>
                    <a:cubicBezTo>
                      <a:pt x="74" y="0"/>
                      <a:pt x="74" y="0"/>
                      <a:pt x="74" y="0"/>
                    </a:cubicBezTo>
                    <a:lnTo>
                      <a:pt x="7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3" name="Freeform 70"/>
              <p:cNvSpPr/>
              <p:nvPr/>
            </p:nvSpPr>
            <p:spPr bwMode="auto">
              <a:xfrm>
                <a:off x="1550988" y="1016001"/>
                <a:ext cx="53975" cy="44450"/>
              </a:xfrm>
              <a:custGeom>
                <a:avLst/>
                <a:gdLst>
                  <a:gd name="T0" fmla="*/ 73 w 111"/>
                  <a:gd name="T1" fmla="*/ 5 h 91"/>
                  <a:gd name="T2" fmla="*/ 76 w 111"/>
                  <a:gd name="T3" fmla="*/ 5 h 91"/>
                  <a:gd name="T4" fmla="*/ 87 w 111"/>
                  <a:gd name="T5" fmla="*/ 20 h 91"/>
                  <a:gd name="T6" fmla="*/ 87 w 111"/>
                  <a:gd name="T7" fmla="*/ 55 h 91"/>
                  <a:gd name="T8" fmla="*/ 59 w 111"/>
                  <a:gd name="T9" fmla="*/ 82 h 91"/>
                  <a:gd name="T10" fmla="*/ 33 w 111"/>
                  <a:gd name="T11" fmla="*/ 58 h 91"/>
                  <a:gd name="T12" fmla="*/ 33 w 111"/>
                  <a:gd name="T13" fmla="*/ 15 h 91"/>
                  <a:gd name="T14" fmla="*/ 43 w 111"/>
                  <a:gd name="T15" fmla="*/ 5 h 91"/>
                  <a:gd name="T16" fmla="*/ 45 w 111"/>
                  <a:gd name="T17" fmla="*/ 5 h 91"/>
                  <a:gd name="T18" fmla="*/ 45 w 111"/>
                  <a:gd name="T19" fmla="*/ 0 h 91"/>
                  <a:gd name="T20" fmla="*/ 0 w 111"/>
                  <a:gd name="T21" fmla="*/ 0 h 91"/>
                  <a:gd name="T22" fmla="*/ 0 w 111"/>
                  <a:gd name="T23" fmla="*/ 5 h 91"/>
                  <a:gd name="T24" fmla="*/ 3 w 111"/>
                  <a:gd name="T25" fmla="*/ 5 h 91"/>
                  <a:gd name="T26" fmla="*/ 13 w 111"/>
                  <a:gd name="T27" fmla="*/ 15 h 91"/>
                  <a:gd name="T28" fmla="*/ 13 w 111"/>
                  <a:gd name="T29" fmla="*/ 58 h 91"/>
                  <a:gd name="T30" fmla="*/ 56 w 111"/>
                  <a:gd name="T31" fmla="*/ 91 h 91"/>
                  <a:gd name="T32" fmla="*/ 96 w 111"/>
                  <a:gd name="T33" fmla="*/ 54 h 91"/>
                  <a:gd name="T34" fmla="*/ 96 w 111"/>
                  <a:gd name="T35" fmla="*/ 17 h 91"/>
                  <a:gd name="T36" fmla="*/ 109 w 111"/>
                  <a:gd name="T37" fmla="*/ 5 h 91"/>
                  <a:gd name="T38" fmla="*/ 111 w 111"/>
                  <a:gd name="T39" fmla="*/ 5 h 91"/>
                  <a:gd name="T40" fmla="*/ 111 w 111"/>
                  <a:gd name="T41" fmla="*/ 0 h 91"/>
                  <a:gd name="T42" fmla="*/ 73 w 111"/>
                  <a:gd name="T43" fmla="*/ 0 h 91"/>
                  <a:gd name="T44" fmla="*/ 73 w 111"/>
                  <a:gd name="T45" fmla="*/ 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91">
                    <a:moveTo>
                      <a:pt x="73" y="5"/>
                    </a:moveTo>
                    <a:cubicBezTo>
                      <a:pt x="76" y="5"/>
                      <a:pt x="76" y="5"/>
                      <a:pt x="76" y="5"/>
                    </a:cubicBezTo>
                    <a:cubicBezTo>
                      <a:pt x="84" y="5"/>
                      <a:pt x="88" y="10"/>
                      <a:pt x="87" y="20"/>
                    </a:cubicBezTo>
                    <a:cubicBezTo>
                      <a:pt x="87" y="55"/>
                      <a:pt x="87" y="55"/>
                      <a:pt x="87" y="55"/>
                    </a:cubicBezTo>
                    <a:cubicBezTo>
                      <a:pt x="87" y="73"/>
                      <a:pt x="78" y="81"/>
                      <a:pt x="59" y="82"/>
                    </a:cubicBezTo>
                    <a:cubicBezTo>
                      <a:pt x="42" y="81"/>
                      <a:pt x="33" y="74"/>
                      <a:pt x="33" y="58"/>
                    </a:cubicBezTo>
                    <a:cubicBezTo>
                      <a:pt x="33" y="15"/>
                      <a:pt x="33" y="15"/>
                      <a:pt x="33" y="15"/>
                    </a:cubicBezTo>
                    <a:cubicBezTo>
                      <a:pt x="33" y="9"/>
                      <a:pt x="36" y="5"/>
                      <a:pt x="43" y="5"/>
                    </a:cubicBezTo>
                    <a:cubicBezTo>
                      <a:pt x="45" y="5"/>
                      <a:pt x="45" y="5"/>
                      <a:pt x="45" y="5"/>
                    </a:cubicBezTo>
                    <a:cubicBezTo>
                      <a:pt x="45" y="0"/>
                      <a:pt x="45" y="0"/>
                      <a:pt x="45" y="0"/>
                    </a:cubicBezTo>
                    <a:cubicBezTo>
                      <a:pt x="0" y="0"/>
                      <a:pt x="0" y="0"/>
                      <a:pt x="0" y="0"/>
                    </a:cubicBezTo>
                    <a:cubicBezTo>
                      <a:pt x="0" y="5"/>
                      <a:pt x="0" y="5"/>
                      <a:pt x="0" y="5"/>
                    </a:cubicBezTo>
                    <a:cubicBezTo>
                      <a:pt x="3" y="5"/>
                      <a:pt x="3" y="5"/>
                      <a:pt x="3" y="5"/>
                    </a:cubicBezTo>
                    <a:cubicBezTo>
                      <a:pt x="10" y="5"/>
                      <a:pt x="14" y="8"/>
                      <a:pt x="13" y="15"/>
                    </a:cubicBezTo>
                    <a:cubicBezTo>
                      <a:pt x="13" y="58"/>
                      <a:pt x="13" y="58"/>
                      <a:pt x="13" y="58"/>
                    </a:cubicBezTo>
                    <a:cubicBezTo>
                      <a:pt x="14" y="80"/>
                      <a:pt x="28" y="90"/>
                      <a:pt x="56" y="91"/>
                    </a:cubicBezTo>
                    <a:cubicBezTo>
                      <a:pt x="83" y="90"/>
                      <a:pt x="96" y="78"/>
                      <a:pt x="96" y="54"/>
                    </a:cubicBezTo>
                    <a:cubicBezTo>
                      <a:pt x="96" y="17"/>
                      <a:pt x="96" y="17"/>
                      <a:pt x="96" y="17"/>
                    </a:cubicBezTo>
                    <a:cubicBezTo>
                      <a:pt x="96" y="9"/>
                      <a:pt x="100" y="5"/>
                      <a:pt x="109" y="5"/>
                    </a:cubicBezTo>
                    <a:cubicBezTo>
                      <a:pt x="111" y="5"/>
                      <a:pt x="111" y="5"/>
                      <a:pt x="111" y="5"/>
                    </a:cubicBezTo>
                    <a:cubicBezTo>
                      <a:pt x="111" y="0"/>
                      <a:pt x="111" y="0"/>
                      <a:pt x="111" y="0"/>
                    </a:cubicBezTo>
                    <a:cubicBezTo>
                      <a:pt x="73" y="0"/>
                      <a:pt x="73" y="0"/>
                      <a:pt x="73" y="0"/>
                    </a:cubicBezTo>
                    <a:lnTo>
                      <a:pt x="7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4" name="Freeform 71"/>
              <p:cNvSpPr/>
              <p:nvPr/>
            </p:nvSpPr>
            <p:spPr bwMode="auto">
              <a:xfrm>
                <a:off x="1231901" y="1016001"/>
                <a:ext cx="53975" cy="44450"/>
              </a:xfrm>
              <a:custGeom>
                <a:avLst/>
                <a:gdLst>
                  <a:gd name="T0" fmla="*/ 68 w 114"/>
                  <a:gd name="T1" fmla="*/ 5 h 90"/>
                  <a:gd name="T2" fmla="*/ 69 w 114"/>
                  <a:gd name="T3" fmla="*/ 5 h 90"/>
                  <a:gd name="T4" fmla="*/ 81 w 114"/>
                  <a:gd name="T5" fmla="*/ 16 h 90"/>
                  <a:gd name="T6" fmla="*/ 81 w 114"/>
                  <a:gd name="T7" fmla="*/ 39 h 90"/>
                  <a:gd name="T8" fmla="*/ 33 w 114"/>
                  <a:gd name="T9" fmla="*/ 39 h 90"/>
                  <a:gd name="T10" fmla="*/ 33 w 114"/>
                  <a:gd name="T11" fmla="*/ 16 h 90"/>
                  <a:gd name="T12" fmla="*/ 44 w 114"/>
                  <a:gd name="T13" fmla="*/ 5 h 90"/>
                  <a:gd name="T14" fmla="*/ 46 w 114"/>
                  <a:gd name="T15" fmla="*/ 5 h 90"/>
                  <a:gd name="T16" fmla="*/ 46 w 114"/>
                  <a:gd name="T17" fmla="*/ 0 h 90"/>
                  <a:gd name="T18" fmla="*/ 0 w 114"/>
                  <a:gd name="T19" fmla="*/ 0 h 90"/>
                  <a:gd name="T20" fmla="*/ 0 w 114"/>
                  <a:gd name="T21" fmla="*/ 5 h 90"/>
                  <a:gd name="T22" fmla="*/ 2 w 114"/>
                  <a:gd name="T23" fmla="*/ 5 h 90"/>
                  <a:gd name="T24" fmla="*/ 13 w 114"/>
                  <a:gd name="T25" fmla="*/ 16 h 90"/>
                  <a:gd name="T26" fmla="*/ 13 w 114"/>
                  <a:gd name="T27" fmla="*/ 73 h 90"/>
                  <a:gd name="T28" fmla="*/ 2 w 114"/>
                  <a:gd name="T29" fmla="*/ 84 h 90"/>
                  <a:gd name="T30" fmla="*/ 0 w 114"/>
                  <a:gd name="T31" fmla="*/ 84 h 90"/>
                  <a:gd name="T32" fmla="*/ 0 w 114"/>
                  <a:gd name="T33" fmla="*/ 90 h 90"/>
                  <a:gd name="T34" fmla="*/ 46 w 114"/>
                  <a:gd name="T35" fmla="*/ 90 h 90"/>
                  <a:gd name="T36" fmla="*/ 46 w 114"/>
                  <a:gd name="T37" fmla="*/ 84 h 90"/>
                  <a:gd name="T38" fmla="*/ 44 w 114"/>
                  <a:gd name="T39" fmla="*/ 84 h 90"/>
                  <a:gd name="T40" fmla="*/ 33 w 114"/>
                  <a:gd name="T41" fmla="*/ 73 h 90"/>
                  <a:gd name="T42" fmla="*/ 33 w 114"/>
                  <a:gd name="T43" fmla="*/ 47 h 90"/>
                  <a:gd name="T44" fmla="*/ 81 w 114"/>
                  <a:gd name="T45" fmla="*/ 47 h 90"/>
                  <a:gd name="T46" fmla="*/ 81 w 114"/>
                  <a:gd name="T47" fmla="*/ 73 h 90"/>
                  <a:gd name="T48" fmla="*/ 70 w 114"/>
                  <a:gd name="T49" fmla="*/ 84 h 90"/>
                  <a:gd name="T50" fmla="*/ 68 w 114"/>
                  <a:gd name="T51" fmla="*/ 84 h 90"/>
                  <a:gd name="T52" fmla="*/ 68 w 114"/>
                  <a:gd name="T53" fmla="*/ 90 h 90"/>
                  <a:gd name="T54" fmla="*/ 114 w 114"/>
                  <a:gd name="T55" fmla="*/ 90 h 90"/>
                  <a:gd name="T56" fmla="*/ 114 w 114"/>
                  <a:gd name="T57" fmla="*/ 84 h 90"/>
                  <a:gd name="T58" fmla="*/ 112 w 114"/>
                  <a:gd name="T59" fmla="*/ 84 h 90"/>
                  <a:gd name="T60" fmla="*/ 101 w 114"/>
                  <a:gd name="T61" fmla="*/ 73 h 90"/>
                  <a:gd name="T62" fmla="*/ 101 w 114"/>
                  <a:gd name="T63" fmla="*/ 16 h 90"/>
                  <a:gd name="T64" fmla="*/ 111 w 114"/>
                  <a:gd name="T65" fmla="*/ 5 h 90"/>
                  <a:gd name="T66" fmla="*/ 114 w 114"/>
                  <a:gd name="T67" fmla="*/ 5 h 90"/>
                  <a:gd name="T68" fmla="*/ 114 w 114"/>
                  <a:gd name="T69" fmla="*/ 0 h 90"/>
                  <a:gd name="T70" fmla="*/ 68 w 114"/>
                  <a:gd name="T71" fmla="*/ 0 h 90"/>
                  <a:gd name="T72" fmla="*/ 68 w 114"/>
                  <a:gd name="T73"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4" h="90">
                    <a:moveTo>
                      <a:pt x="68" y="5"/>
                    </a:moveTo>
                    <a:cubicBezTo>
                      <a:pt x="69" y="5"/>
                      <a:pt x="69" y="5"/>
                      <a:pt x="69" y="5"/>
                    </a:cubicBezTo>
                    <a:cubicBezTo>
                      <a:pt x="77" y="5"/>
                      <a:pt x="81" y="9"/>
                      <a:pt x="81" y="16"/>
                    </a:cubicBezTo>
                    <a:cubicBezTo>
                      <a:pt x="81" y="39"/>
                      <a:pt x="81" y="39"/>
                      <a:pt x="81" y="39"/>
                    </a:cubicBezTo>
                    <a:cubicBezTo>
                      <a:pt x="33" y="39"/>
                      <a:pt x="33" y="39"/>
                      <a:pt x="33" y="39"/>
                    </a:cubicBezTo>
                    <a:cubicBezTo>
                      <a:pt x="33" y="16"/>
                      <a:pt x="33" y="16"/>
                      <a:pt x="33" y="16"/>
                    </a:cubicBezTo>
                    <a:cubicBezTo>
                      <a:pt x="32" y="8"/>
                      <a:pt x="36" y="5"/>
                      <a:pt x="44" y="5"/>
                    </a:cubicBezTo>
                    <a:cubicBezTo>
                      <a:pt x="46" y="5"/>
                      <a:pt x="46" y="5"/>
                      <a:pt x="46" y="5"/>
                    </a:cubicBezTo>
                    <a:cubicBezTo>
                      <a:pt x="46" y="0"/>
                      <a:pt x="46" y="0"/>
                      <a:pt x="46" y="0"/>
                    </a:cubicBezTo>
                    <a:cubicBezTo>
                      <a:pt x="0" y="0"/>
                      <a:pt x="0" y="0"/>
                      <a:pt x="0" y="0"/>
                    </a:cubicBezTo>
                    <a:cubicBezTo>
                      <a:pt x="0" y="5"/>
                      <a:pt x="0" y="5"/>
                      <a:pt x="0" y="5"/>
                    </a:cubicBezTo>
                    <a:cubicBezTo>
                      <a:pt x="2" y="5"/>
                      <a:pt x="2" y="5"/>
                      <a:pt x="2" y="5"/>
                    </a:cubicBezTo>
                    <a:cubicBezTo>
                      <a:pt x="9" y="5"/>
                      <a:pt x="13" y="9"/>
                      <a:pt x="13" y="16"/>
                    </a:cubicBezTo>
                    <a:cubicBezTo>
                      <a:pt x="13" y="73"/>
                      <a:pt x="13" y="73"/>
                      <a:pt x="13" y="73"/>
                    </a:cubicBezTo>
                    <a:cubicBezTo>
                      <a:pt x="13" y="80"/>
                      <a:pt x="9" y="84"/>
                      <a:pt x="2" y="84"/>
                    </a:cubicBezTo>
                    <a:cubicBezTo>
                      <a:pt x="0" y="84"/>
                      <a:pt x="0" y="84"/>
                      <a:pt x="0" y="84"/>
                    </a:cubicBezTo>
                    <a:cubicBezTo>
                      <a:pt x="0" y="90"/>
                      <a:pt x="0" y="90"/>
                      <a:pt x="0" y="90"/>
                    </a:cubicBezTo>
                    <a:cubicBezTo>
                      <a:pt x="46" y="90"/>
                      <a:pt x="46" y="90"/>
                      <a:pt x="46" y="90"/>
                    </a:cubicBezTo>
                    <a:cubicBezTo>
                      <a:pt x="46" y="84"/>
                      <a:pt x="46" y="84"/>
                      <a:pt x="46" y="84"/>
                    </a:cubicBezTo>
                    <a:cubicBezTo>
                      <a:pt x="44" y="84"/>
                      <a:pt x="44" y="84"/>
                      <a:pt x="44" y="84"/>
                    </a:cubicBezTo>
                    <a:cubicBezTo>
                      <a:pt x="36" y="84"/>
                      <a:pt x="33" y="80"/>
                      <a:pt x="33" y="73"/>
                    </a:cubicBezTo>
                    <a:cubicBezTo>
                      <a:pt x="33" y="47"/>
                      <a:pt x="33" y="47"/>
                      <a:pt x="33" y="47"/>
                    </a:cubicBezTo>
                    <a:cubicBezTo>
                      <a:pt x="81" y="47"/>
                      <a:pt x="81" y="47"/>
                      <a:pt x="81" y="47"/>
                    </a:cubicBezTo>
                    <a:cubicBezTo>
                      <a:pt x="81" y="73"/>
                      <a:pt x="81" y="73"/>
                      <a:pt x="81" y="73"/>
                    </a:cubicBezTo>
                    <a:cubicBezTo>
                      <a:pt x="81" y="80"/>
                      <a:pt x="77" y="84"/>
                      <a:pt x="70" y="84"/>
                    </a:cubicBezTo>
                    <a:cubicBezTo>
                      <a:pt x="68" y="84"/>
                      <a:pt x="68" y="84"/>
                      <a:pt x="68" y="84"/>
                    </a:cubicBezTo>
                    <a:cubicBezTo>
                      <a:pt x="68" y="90"/>
                      <a:pt x="68" y="90"/>
                      <a:pt x="68" y="90"/>
                    </a:cubicBezTo>
                    <a:cubicBezTo>
                      <a:pt x="114" y="90"/>
                      <a:pt x="114" y="90"/>
                      <a:pt x="114" y="90"/>
                    </a:cubicBezTo>
                    <a:cubicBezTo>
                      <a:pt x="114" y="84"/>
                      <a:pt x="114" y="84"/>
                      <a:pt x="114" y="84"/>
                    </a:cubicBezTo>
                    <a:cubicBezTo>
                      <a:pt x="112" y="84"/>
                      <a:pt x="112" y="84"/>
                      <a:pt x="112" y="84"/>
                    </a:cubicBezTo>
                    <a:cubicBezTo>
                      <a:pt x="104" y="84"/>
                      <a:pt x="100" y="81"/>
                      <a:pt x="101" y="73"/>
                    </a:cubicBezTo>
                    <a:cubicBezTo>
                      <a:pt x="101" y="16"/>
                      <a:pt x="101" y="16"/>
                      <a:pt x="101" y="16"/>
                    </a:cubicBezTo>
                    <a:cubicBezTo>
                      <a:pt x="100" y="8"/>
                      <a:pt x="104" y="5"/>
                      <a:pt x="111" y="5"/>
                    </a:cubicBezTo>
                    <a:cubicBezTo>
                      <a:pt x="114" y="5"/>
                      <a:pt x="114" y="5"/>
                      <a:pt x="114" y="5"/>
                    </a:cubicBezTo>
                    <a:cubicBezTo>
                      <a:pt x="114" y="0"/>
                      <a:pt x="114" y="0"/>
                      <a:pt x="114" y="0"/>
                    </a:cubicBezTo>
                    <a:cubicBezTo>
                      <a:pt x="68" y="0"/>
                      <a:pt x="68" y="0"/>
                      <a:pt x="68" y="0"/>
                    </a:cubicBezTo>
                    <a:lnTo>
                      <a:pt x="6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5" name="Freeform 72"/>
              <p:cNvSpPr/>
              <p:nvPr/>
            </p:nvSpPr>
            <p:spPr bwMode="auto">
              <a:xfrm>
                <a:off x="1611313" y="1016001"/>
                <a:ext cx="55563" cy="44450"/>
              </a:xfrm>
              <a:custGeom>
                <a:avLst/>
                <a:gdLst>
                  <a:gd name="T0" fmla="*/ 74 w 112"/>
                  <a:gd name="T1" fmla="*/ 5 h 90"/>
                  <a:gd name="T2" fmla="*/ 76 w 112"/>
                  <a:gd name="T3" fmla="*/ 5 h 90"/>
                  <a:gd name="T4" fmla="*/ 87 w 112"/>
                  <a:gd name="T5" fmla="*/ 8 h 90"/>
                  <a:gd name="T6" fmla="*/ 90 w 112"/>
                  <a:gd name="T7" fmla="*/ 18 h 90"/>
                  <a:gd name="T8" fmla="*/ 90 w 112"/>
                  <a:gd name="T9" fmla="*/ 61 h 90"/>
                  <a:gd name="T10" fmla="*/ 30 w 112"/>
                  <a:gd name="T11" fmla="*/ 0 h 90"/>
                  <a:gd name="T12" fmla="*/ 1 w 112"/>
                  <a:gd name="T13" fmla="*/ 0 h 90"/>
                  <a:gd name="T14" fmla="*/ 1 w 112"/>
                  <a:gd name="T15" fmla="*/ 5 h 90"/>
                  <a:gd name="T16" fmla="*/ 12 w 112"/>
                  <a:gd name="T17" fmla="*/ 8 h 90"/>
                  <a:gd name="T18" fmla="*/ 12 w 112"/>
                  <a:gd name="T19" fmla="*/ 75 h 90"/>
                  <a:gd name="T20" fmla="*/ 1 w 112"/>
                  <a:gd name="T21" fmla="*/ 84 h 90"/>
                  <a:gd name="T22" fmla="*/ 0 w 112"/>
                  <a:gd name="T23" fmla="*/ 84 h 90"/>
                  <a:gd name="T24" fmla="*/ 0 w 112"/>
                  <a:gd name="T25" fmla="*/ 90 h 90"/>
                  <a:gd name="T26" fmla="*/ 35 w 112"/>
                  <a:gd name="T27" fmla="*/ 90 h 90"/>
                  <a:gd name="T28" fmla="*/ 35 w 112"/>
                  <a:gd name="T29" fmla="*/ 84 h 90"/>
                  <a:gd name="T30" fmla="*/ 21 w 112"/>
                  <a:gd name="T31" fmla="*/ 72 h 90"/>
                  <a:gd name="T32" fmla="*/ 21 w 112"/>
                  <a:gd name="T33" fmla="*/ 18 h 90"/>
                  <a:gd name="T34" fmla="*/ 90 w 112"/>
                  <a:gd name="T35" fmla="*/ 90 h 90"/>
                  <a:gd name="T36" fmla="*/ 98 w 112"/>
                  <a:gd name="T37" fmla="*/ 90 h 90"/>
                  <a:gd name="T38" fmla="*/ 98 w 112"/>
                  <a:gd name="T39" fmla="*/ 13 h 90"/>
                  <a:gd name="T40" fmla="*/ 110 w 112"/>
                  <a:gd name="T41" fmla="*/ 5 h 90"/>
                  <a:gd name="T42" fmla="*/ 112 w 112"/>
                  <a:gd name="T43" fmla="*/ 5 h 90"/>
                  <a:gd name="T44" fmla="*/ 112 w 112"/>
                  <a:gd name="T45" fmla="*/ 0 h 90"/>
                  <a:gd name="T46" fmla="*/ 74 w 112"/>
                  <a:gd name="T47" fmla="*/ 0 h 90"/>
                  <a:gd name="T48" fmla="*/ 74 w 112"/>
                  <a:gd name="T4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90">
                    <a:moveTo>
                      <a:pt x="74" y="5"/>
                    </a:moveTo>
                    <a:cubicBezTo>
                      <a:pt x="76" y="5"/>
                      <a:pt x="76" y="5"/>
                      <a:pt x="76" y="5"/>
                    </a:cubicBezTo>
                    <a:cubicBezTo>
                      <a:pt x="82" y="5"/>
                      <a:pt x="86" y="6"/>
                      <a:pt x="87" y="8"/>
                    </a:cubicBezTo>
                    <a:cubicBezTo>
                      <a:pt x="89" y="9"/>
                      <a:pt x="90" y="13"/>
                      <a:pt x="90" y="18"/>
                    </a:cubicBezTo>
                    <a:cubicBezTo>
                      <a:pt x="90" y="61"/>
                      <a:pt x="90" y="61"/>
                      <a:pt x="90" y="61"/>
                    </a:cubicBezTo>
                    <a:cubicBezTo>
                      <a:pt x="30" y="0"/>
                      <a:pt x="30" y="0"/>
                      <a:pt x="30" y="0"/>
                    </a:cubicBezTo>
                    <a:cubicBezTo>
                      <a:pt x="1" y="0"/>
                      <a:pt x="1" y="0"/>
                      <a:pt x="1" y="0"/>
                    </a:cubicBezTo>
                    <a:cubicBezTo>
                      <a:pt x="1" y="5"/>
                      <a:pt x="1" y="5"/>
                      <a:pt x="1" y="5"/>
                    </a:cubicBezTo>
                    <a:cubicBezTo>
                      <a:pt x="5" y="5"/>
                      <a:pt x="9" y="6"/>
                      <a:pt x="12" y="8"/>
                    </a:cubicBezTo>
                    <a:cubicBezTo>
                      <a:pt x="12" y="75"/>
                      <a:pt x="12" y="75"/>
                      <a:pt x="12" y="75"/>
                    </a:cubicBezTo>
                    <a:cubicBezTo>
                      <a:pt x="12" y="81"/>
                      <a:pt x="9" y="84"/>
                      <a:pt x="1" y="84"/>
                    </a:cubicBezTo>
                    <a:cubicBezTo>
                      <a:pt x="0" y="84"/>
                      <a:pt x="0" y="84"/>
                      <a:pt x="0" y="84"/>
                    </a:cubicBezTo>
                    <a:cubicBezTo>
                      <a:pt x="0" y="90"/>
                      <a:pt x="0" y="90"/>
                      <a:pt x="0" y="90"/>
                    </a:cubicBezTo>
                    <a:cubicBezTo>
                      <a:pt x="35" y="90"/>
                      <a:pt x="35" y="90"/>
                      <a:pt x="35" y="90"/>
                    </a:cubicBezTo>
                    <a:cubicBezTo>
                      <a:pt x="35" y="84"/>
                      <a:pt x="35" y="84"/>
                      <a:pt x="35" y="84"/>
                    </a:cubicBezTo>
                    <a:cubicBezTo>
                      <a:pt x="25" y="85"/>
                      <a:pt x="20" y="81"/>
                      <a:pt x="21" y="72"/>
                    </a:cubicBezTo>
                    <a:cubicBezTo>
                      <a:pt x="21" y="18"/>
                      <a:pt x="21" y="18"/>
                      <a:pt x="21" y="18"/>
                    </a:cubicBezTo>
                    <a:cubicBezTo>
                      <a:pt x="90" y="90"/>
                      <a:pt x="90" y="90"/>
                      <a:pt x="90" y="90"/>
                    </a:cubicBezTo>
                    <a:cubicBezTo>
                      <a:pt x="98" y="90"/>
                      <a:pt x="98" y="90"/>
                      <a:pt x="98" y="90"/>
                    </a:cubicBezTo>
                    <a:cubicBezTo>
                      <a:pt x="98" y="13"/>
                      <a:pt x="98" y="13"/>
                      <a:pt x="98" y="13"/>
                    </a:cubicBezTo>
                    <a:cubicBezTo>
                      <a:pt x="98" y="7"/>
                      <a:pt x="102" y="5"/>
                      <a:pt x="110" y="5"/>
                    </a:cubicBezTo>
                    <a:cubicBezTo>
                      <a:pt x="112" y="5"/>
                      <a:pt x="112" y="5"/>
                      <a:pt x="112" y="5"/>
                    </a:cubicBezTo>
                    <a:cubicBezTo>
                      <a:pt x="112" y="0"/>
                      <a:pt x="112" y="0"/>
                      <a:pt x="112" y="0"/>
                    </a:cubicBezTo>
                    <a:cubicBezTo>
                      <a:pt x="74" y="0"/>
                      <a:pt x="74" y="0"/>
                      <a:pt x="74" y="0"/>
                    </a:cubicBezTo>
                    <a:lnTo>
                      <a:pt x="7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6" name="Freeform 73"/>
              <p:cNvSpPr/>
              <p:nvPr/>
            </p:nvSpPr>
            <p:spPr bwMode="auto">
              <a:xfrm>
                <a:off x="1292226" y="1016001"/>
                <a:ext cx="53975" cy="44450"/>
              </a:xfrm>
              <a:custGeom>
                <a:avLst/>
                <a:gdLst>
                  <a:gd name="T0" fmla="*/ 73 w 111"/>
                  <a:gd name="T1" fmla="*/ 5 h 91"/>
                  <a:gd name="T2" fmla="*/ 75 w 111"/>
                  <a:gd name="T3" fmla="*/ 5 h 91"/>
                  <a:gd name="T4" fmla="*/ 87 w 111"/>
                  <a:gd name="T5" fmla="*/ 20 h 91"/>
                  <a:gd name="T6" fmla="*/ 87 w 111"/>
                  <a:gd name="T7" fmla="*/ 55 h 91"/>
                  <a:gd name="T8" fmla="*/ 59 w 111"/>
                  <a:gd name="T9" fmla="*/ 82 h 91"/>
                  <a:gd name="T10" fmla="*/ 33 w 111"/>
                  <a:gd name="T11" fmla="*/ 58 h 91"/>
                  <a:gd name="T12" fmla="*/ 33 w 111"/>
                  <a:gd name="T13" fmla="*/ 15 h 91"/>
                  <a:gd name="T14" fmla="*/ 43 w 111"/>
                  <a:gd name="T15" fmla="*/ 5 h 91"/>
                  <a:gd name="T16" fmla="*/ 45 w 111"/>
                  <a:gd name="T17" fmla="*/ 5 h 91"/>
                  <a:gd name="T18" fmla="*/ 45 w 111"/>
                  <a:gd name="T19" fmla="*/ 0 h 91"/>
                  <a:gd name="T20" fmla="*/ 0 w 111"/>
                  <a:gd name="T21" fmla="*/ 0 h 91"/>
                  <a:gd name="T22" fmla="*/ 0 w 111"/>
                  <a:gd name="T23" fmla="*/ 5 h 91"/>
                  <a:gd name="T24" fmla="*/ 3 w 111"/>
                  <a:gd name="T25" fmla="*/ 5 h 91"/>
                  <a:gd name="T26" fmla="*/ 13 w 111"/>
                  <a:gd name="T27" fmla="*/ 15 h 91"/>
                  <a:gd name="T28" fmla="*/ 13 w 111"/>
                  <a:gd name="T29" fmla="*/ 58 h 91"/>
                  <a:gd name="T30" fmla="*/ 56 w 111"/>
                  <a:gd name="T31" fmla="*/ 91 h 91"/>
                  <a:gd name="T32" fmla="*/ 96 w 111"/>
                  <a:gd name="T33" fmla="*/ 54 h 91"/>
                  <a:gd name="T34" fmla="*/ 96 w 111"/>
                  <a:gd name="T35" fmla="*/ 17 h 91"/>
                  <a:gd name="T36" fmla="*/ 109 w 111"/>
                  <a:gd name="T37" fmla="*/ 5 h 91"/>
                  <a:gd name="T38" fmla="*/ 111 w 111"/>
                  <a:gd name="T39" fmla="*/ 5 h 91"/>
                  <a:gd name="T40" fmla="*/ 111 w 111"/>
                  <a:gd name="T41" fmla="*/ 0 h 91"/>
                  <a:gd name="T42" fmla="*/ 73 w 111"/>
                  <a:gd name="T43" fmla="*/ 0 h 91"/>
                  <a:gd name="T44" fmla="*/ 73 w 111"/>
                  <a:gd name="T45" fmla="*/ 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91">
                    <a:moveTo>
                      <a:pt x="73" y="5"/>
                    </a:moveTo>
                    <a:cubicBezTo>
                      <a:pt x="75" y="5"/>
                      <a:pt x="75" y="5"/>
                      <a:pt x="75" y="5"/>
                    </a:cubicBezTo>
                    <a:cubicBezTo>
                      <a:pt x="84" y="5"/>
                      <a:pt x="88" y="10"/>
                      <a:pt x="87" y="20"/>
                    </a:cubicBezTo>
                    <a:cubicBezTo>
                      <a:pt x="87" y="55"/>
                      <a:pt x="87" y="55"/>
                      <a:pt x="87" y="55"/>
                    </a:cubicBezTo>
                    <a:cubicBezTo>
                      <a:pt x="87" y="73"/>
                      <a:pt x="78" y="81"/>
                      <a:pt x="59" y="82"/>
                    </a:cubicBezTo>
                    <a:cubicBezTo>
                      <a:pt x="42" y="81"/>
                      <a:pt x="33" y="74"/>
                      <a:pt x="33" y="58"/>
                    </a:cubicBezTo>
                    <a:cubicBezTo>
                      <a:pt x="33" y="15"/>
                      <a:pt x="33" y="15"/>
                      <a:pt x="33" y="15"/>
                    </a:cubicBezTo>
                    <a:cubicBezTo>
                      <a:pt x="33" y="9"/>
                      <a:pt x="36" y="5"/>
                      <a:pt x="43" y="5"/>
                    </a:cubicBezTo>
                    <a:cubicBezTo>
                      <a:pt x="45" y="5"/>
                      <a:pt x="45" y="5"/>
                      <a:pt x="45" y="5"/>
                    </a:cubicBezTo>
                    <a:cubicBezTo>
                      <a:pt x="45" y="0"/>
                      <a:pt x="45" y="0"/>
                      <a:pt x="45" y="0"/>
                    </a:cubicBezTo>
                    <a:cubicBezTo>
                      <a:pt x="0" y="0"/>
                      <a:pt x="0" y="0"/>
                      <a:pt x="0" y="0"/>
                    </a:cubicBezTo>
                    <a:cubicBezTo>
                      <a:pt x="0" y="5"/>
                      <a:pt x="0" y="5"/>
                      <a:pt x="0" y="5"/>
                    </a:cubicBezTo>
                    <a:cubicBezTo>
                      <a:pt x="3" y="5"/>
                      <a:pt x="3" y="5"/>
                      <a:pt x="3" y="5"/>
                    </a:cubicBezTo>
                    <a:cubicBezTo>
                      <a:pt x="10" y="5"/>
                      <a:pt x="14" y="8"/>
                      <a:pt x="13" y="15"/>
                    </a:cubicBezTo>
                    <a:cubicBezTo>
                      <a:pt x="13" y="58"/>
                      <a:pt x="13" y="58"/>
                      <a:pt x="13" y="58"/>
                    </a:cubicBezTo>
                    <a:cubicBezTo>
                      <a:pt x="14" y="80"/>
                      <a:pt x="28" y="90"/>
                      <a:pt x="56" y="91"/>
                    </a:cubicBezTo>
                    <a:cubicBezTo>
                      <a:pt x="82" y="90"/>
                      <a:pt x="96" y="78"/>
                      <a:pt x="96" y="54"/>
                    </a:cubicBezTo>
                    <a:cubicBezTo>
                      <a:pt x="96" y="17"/>
                      <a:pt x="96" y="17"/>
                      <a:pt x="96" y="17"/>
                    </a:cubicBezTo>
                    <a:cubicBezTo>
                      <a:pt x="96" y="9"/>
                      <a:pt x="100" y="5"/>
                      <a:pt x="109" y="5"/>
                    </a:cubicBezTo>
                    <a:cubicBezTo>
                      <a:pt x="111" y="5"/>
                      <a:pt x="111" y="5"/>
                      <a:pt x="111" y="5"/>
                    </a:cubicBezTo>
                    <a:cubicBezTo>
                      <a:pt x="111" y="0"/>
                      <a:pt x="111" y="0"/>
                      <a:pt x="111" y="0"/>
                    </a:cubicBezTo>
                    <a:cubicBezTo>
                      <a:pt x="73" y="0"/>
                      <a:pt x="73" y="0"/>
                      <a:pt x="73" y="0"/>
                    </a:cubicBezTo>
                    <a:lnTo>
                      <a:pt x="7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7" name="Freeform 74"/>
              <p:cNvSpPr>
                <a:spLocks noEditPoints="1"/>
              </p:cNvSpPr>
              <p:nvPr/>
            </p:nvSpPr>
            <p:spPr bwMode="auto">
              <a:xfrm>
                <a:off x="1414463" y="1014413"/>
                <a:ext cx="50800" cy="46038"/>
              </a:xfrm>
              <a:custGeom>
                <a:avLst/>
                <a:gdLst>
                  <a:gd name="T0" fmla="*/ 90 w 105"/>
                  <a:gd name="T1" fmla="*/ 74 h 93"/>
                  <a:gd name="T2" fmla="*/ 61 w 105"/>
                  <a:gd name="T3" fmla="*/ 0 h 93"/>
                  <a:gd name="T4" fmla="*/ 40 w 105"/>
                  <a:gd name="T5" fmla="*/ 0 h 93"/>
                  <a:gd name="T6" fmla="*/ 42 w 105"/>
                  <a:gd name="T7" fmla="*/ 4 h 93"/>
                  <a:gd name="T8" fmla="*/ 17 w 105"/>
                  <a:gd name="T9" fmla="*/ 73 h 93"/>
                  <a:gd name="T10" fmla="*/ 3 w 105"/>
                  <a:gd name="T11" fmla="*/ 87 h 93"/>
                  <a:gd name="T12" fmla="*/ 0 w 105"/>
                  <a:gd name="T13" fmla="*/ 87 h 93"/>
                  <a:gd name="T14" fmla="*/ 0 w 105"/>
                  <a:gd name="T15" fmla="*/ 93 h 93"/>
                  <a:gd name="T16" fmla="*/ 39 w 105"/>
                  <a:gd name="T17" fmla="*/ 93 h 93"/>
                  <a:gd name="T18" fmla="*/ 39 w 105"/>
                  <a:gd name="T19" fmla="*/ 87 h 93"/>
                  <a:gd name="T20" fmla="*/ 37 w 105"/>
                  <a:gd name="T21" fmla="*/ 87 h 93"/>
                  <a:gd name="T22" fmla="*/ 25 w 105"/>
                  <a:gd name="T23" fmla="*/ 85 h 93"/>
                  <a:gd name="T24" fmla="*/ 26 w 105"/>
                  <a:gd name="T25" fmla="*/ 76 h 93"/>
                  <a:gd name="T26" fmla="*/ 31 w 105"/>
                  <a:gd name="T27" fmla="*/ 59 h 93"/>
                  <a:gd name="T28" fmla="*/ 63 w 105"/>
                  <a:gd name="T29" fmla="*/ 59 h 93"/>
                  <a:gd name="T30" fmla="*/ 70 w 105"/>
                  <a:gd name="T31" fmla="*/ 76 h 93"/>
                  <a:gd name="T32" fmla="*/ 71 w 105"/>
                  <a:gd name="T33" fmla="*/ 84 h 93"/>
                  <a:gd name="T34" fmla="*/ 63 w 105"/>
                  <a:gd name="T35" fmla="*/ 87 h 93"/>
                  <a:gd name="T36" fmla="*/ 58 w 105"/>
                  <a:gd name="T37" fmla="*/ 87 h 93"/>
                  <a:gd name="T38" fmla="*/ 58 w 105"/>
                  <a:gd name="T39" fmla="*/ 93 h 93"/>
                  <a:gd name="T40" fmla="*/ 105 w 105"/>
                  <a:gd name="T41" fmla="*/ 93 h 93"/>
                  <a:gd name="T42" fmla="*/ 105 w 105"/>
                  <a:gd name="T43" fmla="*/ 87 h 93"/>
                  <a:gd name="T44" fmla="*/ 90 w 105"/>
                  <a:gd name="T45" fmla="*/ 74 h 93"/>
                  <a:gd name="T46" fmla="*/ 34 w 105"/>
                  <a:gd name="T47" fmla="*/ 51 h 93"/>
                  <a:gd name="T48" fmla="*/ 47 w 105"/>
                  <a:gd name="T49" fmla="*/ 17 h 93"/>
                  <a:gd name="T50" fmla="*/ 60 w 105"/>
                  <a:gd name="T51" fmla="*/ 51 h 93"/>
                  <a:gd name="T52" fmla="*/ 34 w 105"/>
                  <a:gd name="T53" fmla="*/ 5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5" h="93">
                    <a:moveTo>
                      <a:pt x="90" y="74"/>
                    </a:moveTo>
                    <a:cubicBezTo>
                      <a:pt x="61" y="0"/>
                      <a:pt x="61" y="0"/>
                      <a:pt x="61" y="0"/>
                    </a:cubicBezTo>
                    <a:cubicBezTo>
                      <a:pt x="40" y="0"/>
                      <a:pt x="40" y="0"/>
                      <a:pt x="40" y="0"/>
                    </a:cubicBezTo>
                    <a:cubicBezTo>
                      <a:pt x="42" y="4"/>
                      <a:pt x="42" y="4"/>
                      <a:pt x="42" y="4"/>
                    </a:cubicBezTo>
                    <a:cubicBezTo>
                      <a:pt x="17" y="73"/>
                      <a:pt x="17" y="73"/>
                      <a:pt x="17" y="73"/>
                    </a:cubicBezTo>
                    <a:cubicBezTo>
                      <a:pt x="14" y="83"/>
                      <a:pt x="9" y="87"/>
                      <a:pt x="3" y="87"/>
                    </a:cubicBezTo>
                    <a:cubicBezTo>
                      <a:pt x="0" y="87"/>
                      <a:pt x="0" y="87"/>
                      <a:pt x="0" y="87"/>
                    </a:cubicBezTo>
                    <a:cubicBezTo>
                      <a:pt x="0" y="93"/>
                      <a:pt x="0" y="93"/>
                      <a:pt x="0" y="93"/>
                    </a:cubicBezTo>
                    <a:cubicBezTo>
                      <a:pt x="39" y="93"/>
                      <a:pt x="39" y="93"/>
                      <a:pt x="39" y="93"/>
                    </a:cubicBezTo>
                    <a:cubicBezTo>
                      <a:pt x="39" y="87"/>
                      <a:pt x="39" y="87"/>
                      <a:pt x="39" y="87"/>
                    </a:cubicBezTo>
                    <a:cubicBezTo>
                      <a:pt x="37" y="87"/>
                      <a:pt x="37" y="87"/>
                      <a:pt x="37" y="87"/>
                    </a:cubicBezTo>
                    <a:cubicBezTo>
                      <a:pt x="31" y="87"/>
                      <a:pt x="27" y="86"/>
                      <a:pt x="25" y="85"/>
                    </a:cubicBezTo>
                    <a:cubicBezTo>
                      <a:pt x="24" y="84"/>
                      <a:pt x="24" y="81"/>
                      <a:pt x="26" y="76"/>
                    </a:cubicBezTo>
                    <a:cubicBezTo>
                      <a:pt x="31" y="59"/>
                      <a:pt x="31" y="59"/>
                      <a:pt x="31" y="59"/>
                    </a:cubicBezTo>
                    <a:cubicBezTo>
                      <a:pt x="63" y="59"/>
                      <a:pt x="63" y="59"/>
                      <a:pt x="63" y="59"/>
                    </a:cubicBezTo>
                    <a:cubicBezTo>
                      <a:pt x="70" y="76"/>
                      <a:pt x="70" y="76"/>
                      <a:pt x="70" y="76"/>
                    </a:cubicBezTo>
                    <a:cubicBezTo>
                      <a:pt x="72" y="80"/>
                      <a:pt x="72" y="82"/>
                      <a:pt x="71" y="84"/>
                    </a:cubicBezTo>
                    <a:cubicBezTo>
                      <a:pt x="70" y="86"/>
                      <a:pt x="67" y="87"/>
                      <a:pt x="63" y="87"/>
                    </a:cubicBezTo>
                    <a:cubicBezTo>
                      <a:pt x="58" y="87"/>
                      <a:pt x="58" y="87"/>
                      <a:pt x="58" y="87"/>
                    </a:cubicBezTo>
                    <a:cubicBezTo>
                      <a:pt x="58" y="93"/>
                      <a:pt x="58" y="93"/>
                      <a:pt x="58" y="93"/>
                    </a:cubicBezTo>
                    <a:cubicBezTo>
                      <a:pt x="105" y="93"/>
                      <a:pt x="105" y="93"/>
                      <a:pt x="105" y="93"/>
                    </a:cubicBezTo>
                    <a:cubicBezTo>
                      <a:pt x="105" y="87"/>
                      <a:pt x="105" y="87"/>
                      <a:pt x="105" y="87"/>
                    </a:cubicBezTo>
                    <a:cubicBezTo>
                      <a:pt x="98" y="87"/>
                      <a:pt x="93" y="83"/>
                      <a:pt x="90" y="74"/>
                    </a:cubicBezTo>
                    <a:close/>
                    <a:moveTo>
                      <a:pt x="34" y="51"/>
                    </a:moveTo>
                    <a:cubicBezTo>
                      <a:pt x="47" y="17"/>
                      <a:pt x="47" y="17"/>
                      <a:pt x="47" y="17"/>
                    </a:cubicBezTo>
                    <a:cubicBezTo>
                      <a:pt x="60" y="51"/>
                      <a:pt x="60" y="51"/>
                      <a:pt x="60" y="51"/>
                    </a:cubicBezTo>
                    <a:lnTo>
                      <a:pt x="34"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8" name="Freeform 75"/>
              <p:cNvSpPr/>
              <p:nvPr/>
            </p:nvSpPr>
            <p:spPr bwMode="auto">
              <a:xfrm>
                <a:off x="1352551" y="1016001"/>
                <a:ext cx="55563" cy="44450"/>
              </a:xfrm>
              <a:custGeom>
                <a:avLst/>
                <a:gdLst>
                  <a:gd name="T0" fmla="*/ 74 w 112"/>
                  <a:gd name="T1" fmla="*/ 5 h 90"/>
                  <a:gd name="T2" fmla="*/ 76 w 112"/>
                  <a:gd name="T3" fmla="*/ 5 h 90"/>
                  <a:gd name="T4" fmla="*/ 87 w 112"/>
                  <a:gd name="T5" fmla="*/ 8 h 90"/>
                  <a:gd name="T6" fmla="*/ 90 w 112"/>
                  <a:gd name="T7" fmla="*/ 18 h 90"/>
                  <a:gd name="T8" fmla="*/ 90 w 112"/>
                  <a:gd name="T9" fmla="*/ 61 h 90"/>
                  <a:gd name="T10" fmla="*/ 30 w 112"/>
                  <a:gd name="T11" fmla="*/ 0 h 90"/>
                  <a:gd name="T12" fmla="*/ 1 w 112"/>
                  <a:gd name="T13" fmla="*/ 0 h 90"/>
                  <a:gd name="T14" fmla="*/ 1 w 112"/>
                  <a:gd name="T15" fmla="*/ 5 h 90"/>
                  <a:gd name="T16" fmla="*/ 12 w 112"/>
                  <a:gd name="T17" fmla="*/ 8 h 90"/>
                  <a:gd name="T18" fmla="*/ 12 w 112"/>
                  <a:gd name="T19" fmla="*/ 75 h 90"/>
                  <a:gd name="T20" fmla="*/ 1 w 112"/>
                  <a:gd name="T21" fmla="*/ 84 h 90"/>
                  <a:gd name="T22" fmla="*/ 0 w 112"/>
                  <a:gd name="T23" fmla="*/ 84 h 90"/>
                  <a:gd name="T24" fmla="*/ 0 w 112"/>
                  <a:gd name="T25" fmla="*/ 90 h 90"/>
                  <a:gd name="T26" fmla="*/ 35 w 112"/>
                  <a:gd name="T27" fmla="*/ 90 h 90"/>
                  <a:gd name="T28" fmla="*/ 35 w 112"/>
                  <a:gd name="T29" fmla="*/ 84 h 90"/>
                  <a:gd name="T30" fmla="*/ 21 w 112"/>
                  <a:gd name="T31" fmla="*/ 72 h 90"/>
                  <a:gd name="T32" fmla="*/ 21 w 112"/>
                  <a:gd name="T33" fmla="*/ 18 h 90"/>
                  <a:gd name="T34" fmla="*/ 90 w 112"/>
                  <a:gd name="T35" fmla="*/ 90 h 90"/>
                  <a:gd name="T36" fmla="*/ 98 w 112"/>
                  <a:gd name="T37" fmla="*/ 90 h 90"/>
                  <a:gd name="T38" fmla="*/ 98 w 112"/>
                  <a:gd name="T39" fmla="*/ 13 h 90"/>
                  <a:gd name="T40" fmla="*/ 110 w 112"/>
                  <a:gd name="T41" fmla="*/ 5 h 90"/>
                  <a:gd name="T42" fmla="*/ 112 w 112"/>
                  <a:gd name="T43" fmla="*/ 5 h 90"/>
                  <a:gd name="T44" fmla="*/ 112 w 112"/>
                  <a:gd name="T45" fmla="*/ 0 h 90"/>
                  <a:gd name="T46" fmla="*/ 74 w 112"/>
                  <a:gd name="T47" fmla="*/ 0 h 90"/>
                  <a:gd name="T48" fmla="*/ 74 w 112"/>
                  <a:gd name="T49"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90">
                    <a:moveTo>
                      <a:pt x="74" y="5"/>
                    </a:moveTo>
                    <a:cubicBezTo>
                      <a:pt x="76" y="5"/>
                      <a:pt x="76" y="5"/>
                      <a:pt x="76" y="5"/>
                    </a:cubicBezTo>
                    <a:cubicBezTo>
                      <a:pt x="82" y="5"/>
                      <a:pt x="86" y="6"/>
                      <a:pt x="87" y="8"/>
                    </a:cubicBezTo>
                    <a:cubicBezTo>
                      <a:pt x="89" y="9"/>
                      <a:pt x="90" y="13"/>
                      <a:pt x="90" y="18"/>
                    </a:cubicBezTo>
                    <a:cubicBezTo>
                      <a:pt x="90" y="61"/>
                      <a:pt x="90" y="61"/>
                      <a:pt x="90" y="61"/>
                    </a:cubicBezTo>
                    <a:cubicBezTo>
                      <a:pt x="30" y="0"/>
                      <a:pt x="30" y="0"/>
                      <a:pt x="30" y="0"/>
                    </a:cubicBezTo>
                    <a:cubicBezTo>
                      <a:pt x="1" y="0"/>
                      <a:pt x="1" y="0"/>
                      <a:pt x="1" y="0"/>
                    </a:cubicBezTo>
                    <a:cubicBezTo>
                      <a:pt x="1" y="5"/>
                      <a:pt x="1" y="5"/>
                      <a:pt x="1" y="5"/>
                    </a:cubicBezTo>
                    <a:cubicBezTo>
                      <a:pt x="5" y="5"/>
                      <a:pt x="9" y="6"/>
                      <a:pt x="12" y="8"/>
                    </a:cubicBezTo>
                    <a:cubicBezTo>
                      <a:pt x="12" y="75"/>
                      <a:pt x="12" y="75"/>
                      <a:pt x="12" y="75"/>
                    </a:cubicBezTo>
                    <a:cubicBezTo>
                      <a:pt x="12" y="81"/>
                      <a:pt x="9" y="84"/>
                      <a:pt x="1" y="84"/>
                    </a:cubicBezTo>
                    <a:cubicBezTo>
                      <a:pt x="0" y="84"/>
                      <a:pt x="0" y="84"/>
                      <a:pt x="0" y="84"/>
                    </a:cubicBezTo>
                    <a:cubicBezTo>
                      <a:pt x="0" y="90"/>
                      <a:pt x="0" y="90"/>
                      <a:pt x="0" y="90"/>
                    </a:cubicBezTo>
                    <a:cubicBezTo>
                      <a:pt x="35" y="90"/>
                      <a:pt x="35" y="90"/>
                      <a:pt x="35" y="90"/>
                    </a:cubicBezTo>
                    <a:cubicBezTo>
                      <a:pt x="35" y="84"/>
                      <a:pt x="35" y="84"/>
                      <a:pt x="35" y="84"/>
                    </a:cubicBezTo>
                    <a:cubicBezTo>
                      <a:pt x="25" y="85"/>
                      <a:pt x="20" y="81"/>
                      <a:pt x="21" y="72"/>
                    </a:cubicBezTo>
                    <a:cubicBezTo>
                      <a:pt x="21" y="18"/>
                      <a:pt x="21" y="18"/>
                      <a:pt x="21" y="18"/>
                    </a:cubicBezTo>
                    <a:cubicBezTo>
                      <a:pt x="90" y="90"/>
                      <a:pt x="90" y="90"/>
                      <a:pt x="90" y="90"/>
                    </a:cubicBezTo>
                    <a:cubicBezTo>
                      <a:pt x="98" y="90"/>
                      <a:pt x="98" y="90"/>
                      <a:pt x="98" y="90"/>
                    </a:cubicBezTo>
                    <a:cubicBezTo>
                      <a:pt x="98" y="13"/>
                      <a:pt x="98" y="13"/>
                      <a:pt x="98" y="13"/>
                    </a:cubicBezTo>
                    <a:cubicBezTo>
                      <a:pt x="98" y="7"/>
                      <a:pt x="102" y="5"/>
                      <a:pt x="110" y="5"/>
                    </a:cubicBezTo>
                    <a:cubicBezTo>
                      <a:pt x="112" y="5"/>
                      <a:pt x="112" y="5"/>
                      <a:pt x="112" y="5"/>
                    </a:cubicBezTo>
                    <a:cubicBezTo>
                      <a:pt x="112" y="0"/>
                      <a:pt x="112" y="0"/>
                      <a:pt x="112" y="0"/>
                    </a:cubicBezTo>
                    <a:cubicBezTo>
                      <a:pt x="74" y="0"/>
                      <a:pt x="74" y="0"/>
                      <a:pt x="74" y="0"/>
                    </a:cubicBezTo>
                    <a:lnTo>
                      <a:pt x="7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89" name="Freeform 76"/>
              <p:cNvSpPr/>
              <p:nvPr/>
            </p:nvSpPr>
            <p:spPr bwMode="auto">
              <a:xfrm>
                <a:off x="1703388" y="1016001"/>
                <a:ext cx="50800" cy="44450"/>
              </a:xfrm>
              <a:custGeom>
                <a:avLst/>
                <a:gdLst>
                  <a:gd name="T0" fmla="*/ 70 w 107"/>
                  <a:gd name="T1" fmla="*/ 5 h 91"/>
                  <a:gd name="T2" fmla="*/ 74 w 107"/>
                  <a:gd name="T3" fmla="*/ 5 h 91"/>
                  <a:gd name="T4" fmla="*/ 83 w 107"/>
                  <a:gd name="T5" fmla="*/ 13 h 91"/>
                  <a:gd name="T6" fmla="*/ 61 w 107"/>
                  <a:gd name="T7" fmla="*/ 67 h 91"/>
                  <a:gd name="T8" fmla="*/ 38 w 107"/>
                  <a:gd name="T9" fmla="*/ 18 h 91"/>
                  <a:gd name="T10" fmla="*/ 37 w 107"/>
                  <a:gd name="T11" fmla="*/ 8 h 91"/>
                  <a:gd name="T12" fmla="*/ 48 w 107"/>
                  <a:gd name="T13" fmla="*/ 5 h 91"/>
                  <a:gd name="T14" fmla="*/ 50 w 107"/>
                  <a:gd name="T15" fmla="*/ 5 h 91"/>
                  <a:gd name="T16" fmla="*/ 50 w 107"/>
                  <a:gd name="T17" fmla="*/ 0 h 91"/>
                  <a:gd name="T18" fmla="*/ 0 w 107"/>
                  <a:gd name="T19" fmla="*/ 0 h 91"/>
                  <a:gd name="T20" fmla="*/ 0 w 107"/>
                  <a:gd name="T21" fmla="*/ 5 h 91"/>
                  <a:gd name="T22" fmla="*/ 1 w 107"/>
                  <a:gd name="T23" fmla="*/ 5 h 91"/>
                  <a:gd name="T24" fmla="*/ 10 w 107"/>
                  <a:gd name="T25" fmla="*/ 8 h 91"/>
                  <a:gd name="T26" fmla="*/ 16 w 107"/>
                  <a:gd name="T27" fmla="*/ 17 h 91"/>
                  <a:gd name="T28" fmla="*/ 50 w 107"/>
                  <a:gd name="T29" fmla="*/ 91 h 91"/>
                  <a:gd name="T30" fmla="*/ 60 w 107"/>
                  <a:gd name="T31" fmla="*/ 91 h 91"/>
                  <a:gd name="T32" fmla="*/ 90 w 107"/>
                  <a:gd name="T33" fmla="*/ 21 h 91"/>
                  <a:gd name="T34" fmla="*/ 106 w 107"/>
                  <a:gd name="T35" fmla="*/ 5 h 91"/>
                  <a:gd name="T36" fmla="*/ 107 w 107"/>
                  <a:gd name="T37" fmla="*/ 5 h 91"/>
                  <a:gd name="T38" fmla="*/ 107 w 107"/>
                  <a:gd name="T39" fmla="*/ 0 h 91"/>
                  <a:gd name="T40" fmla="*/ 70 w 107"/>
                  <a:gd name="T41" fmla="*/ 0 h 91"/>
                  <a:gd name="T42" fmla="*/ 70 w 107"/>
                  <a:gd name="T43" fmla="*/ 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91">
                    <a:moveTo>
                      <a:pt x="70" y="5"/>
                    </a:moveTo>
                    <a:cubicBezTo>
                      <a:pt x="74" y="5"/>
                      <a:pt x="74" y="5"/>
                      <a:pt x="74" y="5"/>
                    </a:cubicBezTo>
                    <a:cubicBezTo>
                      <a:pt x="82" y="6"/>
                      <a:pt x="85" y="8"/>
                      <a:pt x="83" y="13"/>
                    </a:cubicBezTo>
                    <a:cubicBezTo>
                      <a:pt x="61" y="67"/>
                      <a:pt x="61" y="67"/>
                      <a:pt x="61" y="67"/>
                    </a:cubicBezTo>
                    <a:cubicBezTo>
                      <a:pt x="38" y="18"/>
                      <a:pt x="38" y="18"/>
                      <a:pt x="38" y="18"/>
                    </a:cubicBezTo>
                    <a:cubicBezTo>
                      <a:pt x="36" y="13"/>
                      <a:pt x="35" y="10"/>
                      <a:pt x="37" y="8"/>
                    </a:cubicBezTo>
                    <a:cubicBezTo>
                      <a:pt x="38" y="6"/>
                      <a:pt x="42" y="5"/>
                      <a:pt x="48" y="5"/>
                    </a:cubicBezTo>
                    <a:cubicBezTo>
                      <a:pt x="50" y="5"/>
                      <a:pt x="50" y="5"/>
                      <a:pt x="50" y="5"/>
                    </a:cubicBezTo>
                    <a:cubicBezTo>
                      <a:pt x="50" y="0"/>
                      <a:pt x="50" y="0"/>
                      <a:pt x="50" y="0"/>
                    </a:cubicBezTo>
                    <a:cubicBezTo>
                      <a:pt x="0" y="0"/>
                      <a:pt x="0" y="0"/>
                      <a:pt x="0" y="0"/>
                    </a:cubicBezTo>
                    <a:cubicBezTo>
                      <a:pt x="0" y="5"/>
                      <a:pt x="0" y="5"/>
                      <a:pt x="0" y="5"/>
                    </a:cubicBezTo>
                    <a:cubicBezTo>
                      <a:pt x="1" y="5"/>
                      <a:pt x="1" y="5"/>
                      <a:pt x="1" y="5"/>
                    </a:cubicBezTo>
                    <a:cubicBezTo>
                      <a:pt x="5" y="5"/>
                      <a:pt x="8" y="6"/>
                      <a:pt x="10" y="8"/>
                    </a:cubicBezTo>
                    <a:cubicBezTo>
                      <a:pt x="12" y="9"/>
                      <a:pt x="14" y="12"/>
                      <a:pt x="16" y="17"/>
                    </a:cubicBezTo>
                    <a:cubicBezTo>
                      <a:pt x="50" y="91"/>
                      <a:pt x="50" y="91"/>
                      <a:pt x="50" y="91"/>
                    </a:cubicBezTo>
                    <a:cubicBezTo>
                      <a:pt x="60" y="91"/>
                      <a:pt x="60" y="91"/>
                      <a:pt x="60" y="91"/>
                    </a:cubicBezTo>
                    <a:cubicBezTo>
                      <a:pt x="90" y="21"/>
                      <a:pt x="90" y="21"/>
                      <a:pt x="90" y="21"/>
                    </a:cubicBezTo>
                    <a:cubicBezTo>
                      <a:pt x="94" y="10"/>
                      <a:pt x="99" y="5"/>
                      <a:pt x="106" y="5"/>
                    </a:cubicBezTo>
                    <a:cubicBezTo>
                      <a:pt x="107" y="5"/>
                      <a:pt x="107" y="5"/>
                      <a:pt x="107" y="5"/>
                    </a:cubicBezTo>
                    <a:cubicBezTo>
                      <a:pt x="107" y="0"/>
                      <a:pt x="107" y="0"/>
                      <a:pt x="107" y="0"/>
                    </a:cubicBezTo>
                    <a:cubicBezTo>
                      <a:pt x="70" y="0"/>
                      <a:pt x="70" y="0"/>
                      <a:pt x="70" y="0"/>
                    </a:cubicBezTo>
                    <a:lnTo>
                      <a:pt x="7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0" name="Freeform 77"/>
              <p:cNvSpPr/>
              <p:nvPr/>
            </p:nvSpPr>
            <p:spPr bwMode="auto">
              <a:xfrm>
                <a:off x="1946276" y="1014413"/>
                <a:ext cx="47625" cy="46038"/>
              </a:xfrm>
              <a:custGeom>
                <a:avLst/>
                <a:gdLst>
                  <a:gd name="T0" fmla="*/ 90 w 98"/>
                  <a:gd name="T1" fmla="*/ 0 h 93"/>
                  <a:gd name="T2" fmla="*/ 84 w 98"/>
                  <a:gd name="T3" fmla="*/ 3 h 93"/>
                  <a:gd name="T4" fmla="*/ 15 w 98"/>
                  <a:gd name="T5" fmla="*/ 3 h 93"/>
                  <a:gd name="T6" fmla="*/ 11 w 98"/>
                  <a:gd name="T7" fmla="*/ 2 h 93"/>
                  <a:gd name="T8" fmla="*/ 8 w 98"/>
                  <a:gd name="T9" fmla="*/ 0 h 93"/>
                  <a:gd name="T10" fmla="*/ 3 w 98"/>
                  <a:gd name="T11" fmla="*/ 0 h 93"/>
                  <a:gd name="T12" fmla="*/ 0 w 98"/>
                  <a:gd name="T13" fmla="*/ 27 h 93"/>
                  <a:gd name="T14" fmla="*/ 7 w 98"/>
                  <a:gd name="T15" fmla="*/ 27 h 93"/>
                  <a:gd name="T16" fmla="*/ 11 w 98"/>
                  <a:gd name="T17" fmla="*/ 13 h 93"/>
                  <a:gd name="T18" fmla="*/ 22 w 98"/>
                  <a:gd name="T19" fmla="*/ 10 h 93"/>
                  <a:gd name="T20" fmla="*/ 39 w 98"/>
                  <a:gd name="T21" fmla="*/ 10 h 93"/>
                  <a:gd name="T22" fmla="*/ 39 w 98"/>
                  <a:gd name="T23" fmla="*/ 76 h 93"/>
                  <a:gd name="T24" fmla="*/ 28 w 98"/>
                  <a:gd name="T25" fmla="*/ 87 h 93"/>
                  <a:gd name="T26" fmla="*/ 23 w 98"/>
                  <a:gd name="T27" fmla="*/ 87 h 93"/>
                  <a:gd name="T28" fmla="*/ 23 w 98"/>
                  <a:gd name="T29" fmla="*/ 93 h 93"/>
                  <a:gd name="T30" fmla="*/ 75 w 98"/>
                  <a:gd name="T31" fmla="*/ 93 h 93"/>
                  <a:gd name="T32" fmla="*/ 75 w 98"/>
                  <a:gd name="T33" fmla="*/ 87 h 93"/>
                  <a:gd name="T34" fmla="*/ 72 w 98"/>
                  <a:gd name="T35" fmla="*/ 87 h 93"/>
                  <a:gd name="T36" fmla="*/ 59 w 98"/>
                  <a:gd name="T37" fmla="*/ 76 h 93"/>
                  <a:gd name="T38" fmla="*/ 59 w 98"/>
                  <a:gd name="T39" fmla="*/ 10 h 93"/>
                  <a:gd name="T40" fmla="*/ 76 w 98"/>
                  <a:gd name="T41" fmla="*/ 10 h 93"/>
                  <a:gd name="T42" fmla="*/ 88 w 98"/>
                  <a:gd name="T43" fmla="*/ 13 h 93"/>
                  <a:gd name="T44" fmla="*/ 92 w 98"/>
                  <a:gd name="T45" fmla="*/ 27 h 93"/>
                  <a:gd name="T46" fmla="*/ 98 w 98"/>
                  <a:gd name="T47" fmla="*/ 27 h 93"/>
                  <a:gd name="T48" fmla="*/ 96 w 98"/>
                  <a:gd name="T49" fmla="*/ 0 h 93"/>
                  <a:gd name="T50" fmla="*/ 90 w 98"/>
                  <a:gd name="T51"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 h="93">
                    <a:moveTo>
                      <a:pt x="90" y="0"/>
                    </a:moveTo>
                    <a:cubicBezTo>
                      <a:pt x="89" y="2"/>
                      <a:pt x="87" y="3"/>
                      <a:pt x="84" y="3"/>
                    </a:cubicBezTo>
                    <a:cubicBezTo>
                      <a:pt x="15" y="3"/>
                      <a:pt x="15" y="3"/>
                      <a:pt x="15" y="3"/>
                    </a:cubicBezTo>
                    <a:cubicBezTo>
                      <a:pt x="13" y="3"/>
                      <a:pt x="12" y="3"/>
                      <a:pt x="11" y="2"/>
                    </a:cubicBezTo>
                    <a:cubicBezTo>
                      <a:pt x="10" y="2"/>
                      <a:pt x="9" y="1"/>
                      <a:pt x="8" y="0"/>
                    </a:cubicBezTo>
                    <a:cubicBezTo>
                      <a:pt x="3" y="0"/>
                      <a:pt x="3" y="0"/>
                      <a:pt x="3" y="0"/>
                    </a:cubicBezTo>
                    <a:cubicBezTo>
                      <a:pt x="0" y="27"/>
                      <a:pt x="0" y="27"/>
                      <a:pt x="0" y="27"/>
                    </a:cubicBezTo>
                    <a:cubicBezTo>
                      <a:pt x="7" y="27"/>
                      <a:pt x="7" y="27"/>
                      <a:pt x="7" y="27"/>
                    </a:cubicBezTo>
                    <a:cubicBezTo>
                      <a:pt x="8" y="19"/>
                      <a:pt x="10" y="14"/>
                      <a:pt x="11" y="13"/>
                    </a:cubicBezTo>
                    <a:cubicBezTo>
                      <a:pt x="13" y="11"/>
                      <a:pt x="16" y="10"/>
                      <a:pt x="22" y="10"/>
                    </a:cubicBezTo>
                    <a:cubicBezTo>
                      <a:pt x="39" y="10"/>
                      <a:pt x="39" y="10"/>
                      <a:pt x="39" y="10"/>
                    </a:cubicBezTo>
                    <a:cubicBezTo>
                      <a:pt x="39" y="76"/>
                      <a:pt x="39" y="76"/>
                      <a:pt x="39" y="76"/>
                    </a:cubicBezTo>
                    <a:cubicBezTo>
                      <a:pt x="40" y="83"/>
                      <a:pt x="36" y="87"/>
                      <a:pt x="28" y="87"/>
                    </a:cubicBezTo>
                    <a:cubicBezTo>
                      <a:pt x="23" y="87"/>
                      <a:pt x="23" y="87"/>
                      <a:pt x="23" y="87"/>
                    </a:cubicBezTo>
                    <a:cubicBezTo>
                      <a:pt x="23" y="93"/>
                      <a:pt x="23" y="93"/>
                      <a:pt x="23" y="93"/>
                    </a:cubicBezTo>
                    <a:cubicBezTo>
                      <a:pt x="75" y="93"/>
                      <a:pt x="75" y="93"/>
                      <a:pt x="75" y="93"/>
                    </a:cubicBezTo>
                    <a:cubicBezTo>
                      <a:pt x="75" y="87"/>
                      <a:pt x="75" y="87"/>
                      <a:pt x="75" y="87"/>
                    </a:cubicBezTo>
                    <a:cubicBezTo>
                      <a:pt x="72" y="87"/>
                      <a:pt x="72" y="87"/>
                      <a:pt x="72" y="87"/>
                    </a:cubicBezTo>
                    <a:cubicBezTo>
                      <a:pt x="63" y="87"/>
                      <a:pt x="59" y="84"/>
                      <a:pt x="59" y="76"/>
                    </a:cubicBezTo>
                    <a:cubicBezTo>
                      <a:pt x="59" y="10"/>
                      <a:pt x="59" y="10"/>
                      <a:pt x="59" y="10"/>
                    </a:cubicBezTo>
                    <a:cubicBezTo>
                      <a:pt x="76" y="10"/>
                      <a:pt x="76" y="10"/>
                      <a:pt x="76" y="10"/>
                    </a:cubicBezTo>
                    <a:cubicBezTo>
                      <a:pt x="82" y="10"/>
                      <a:pt x="86" y="11"/>
                      <a:pt x="88" y="13"/>
                    </a:cubicBezTo>
                    <a:cubicBezTo>
                      <a:pt x="89" y="14"/>
                      <a:pt x="91" y="19"/>
                      <a:pt x="92" y="27"/>
                    </a:cubicBezTo>
                    <a:cubicBezTo>
                      <a:pt x="98" y="27"/>
                      <a:pt x="98" y="27"/>
                      <a:pt x="98" y="27"/>
                    </a:cubicBezTo>
                    <a:cubicBezTo>
                      <a:pt x="96" y="0"/>
                      <a:pt x="96" y="0"/>
                      <a:pt x="96" y="0"/>
                    </a:cubicBezTo>
                    <a:lnTo>
                      <a:pt x="9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1" name="Freeform 78"/>
              <p:cNvSpPr/>
              <p:nvPr/>
            </p:nvSpPr>
            <p:spPr bwMode="auto">
              <a:xfrm>
                <a:off x="2000251" y="1016001"/>
                <a:ext cx="52388" cy="44450"/>
              </a:xfrm>
              <a:custGeom>
                <a:avLst/>
                <a:gdLst>
                  <a:gd name="T0" fmla="*/ 71 w 106"/>
                  <a:gd name="T1" fmla="*/ 0 h 90"/>
                  <a:gd name="T2" fmla="*/ 71 w 106"/>
                  <a:gd name="T3" fmla="*/ 5 h 90"/>
                  <a:gd name="T4" fmla="*/ 73 w 106"/>
                  <a:gd name="T5" fmla="*/ 5 h 90"/>
                  <a:gd name="T6" fmla="*/ 81 w 106"/>
                  <a:gd name="T7" fmla="*/ 8 h 90"/>
                  <a:gd name="T8" fmla="*/ 79 w 106"/>
                  <a:gd name="T9" fmla="*/ 17 h 90"/>
                  <a:gd name="T10" fmla="*/ 62 w 106"/>
                  <a:gd name="T11" fmla="*/ 43 h 90"/>
                  <a:gd name="T12" fmla="*/ 39 w 106"/>
                  <a:gd name="T13" fmla="*/ 13 h 90"/>
                  <a:gd name="T14" fmla="*/ 38 w 106"/>
                  <a:gd name="T15" fmla="*/ 7 h 90"/>
                  <a:gd name="T16" fmla="*/ 45 w 106"/>
                  <a:gd name="T17" fmla="*/ 5 h 90"/>
                  <a:gd name="T18" fmla="*/ 47 w 106"/>
                  <a:gd name="T19" fmla="*/ 5 h 90"/>
                  <a:gd name="T20" fmla="*/ 47 w 106"/>
                  <a:gd name="T21" fmla="*/ 0 h 90"/>
                  <a:gd name="T22" fmla="*/ 0 w 106"/>
                  <a:gd name="T23" fmla="*/ 0 h 90"/>
                  <a:gd name="T24" fmla="*/ 0 w 106"/>
                  <a:gd name="T25" fmla="*/ 5 h 90"/>
                  <a:gd name="T26" fmla="*/ 1 w 106"/>
                  <a:gd name="T27" fmla="*/ 5 h 90"/>
                  <a:gd name="T28" fmla="*/ 9 w 106"/>
                  <a:gd name="T29" fmla="*/ 7 h 90"/>
                  <a:gd name="T30" fmla="*/ 14 w 106"/>
                  <a:gd name="T31" fmla="*/ 12 h 90"/>
                  <a:gd name="T32" fmla="*/ 45 w 106"/>
                  <a:gd name="T33" fmla="*/ 54 h 90"/>
                  <a:gd name="T34" fmla="*/ 45 w 106"/>
                  <a:gd name="T35" fmla="*/ 74 h 90"/>
                  <a:gd name="T36" fmla="*/ 34 w 106"/>
                  <a:gd name="T37" fmla="*/ 84 h 90"/>
                  <a:gd name="T38" fmla="*/ 30 w 106"/>
                  <a:gd name="T39" fmla="*/ 84 h 90"/>
                  <a:gd name="T40" fmla="*/ 30 w 106"/>
                  <a:gd name="T41" fmla="*/ 90 h 90"/>
                  <a:gd name="T42" fmla="*/ 80 w 106"/>
                  <a:gd name="T43" fmla="*/ 90 h 90"/>
                  <a:gd name="T44" fmla="*/ 80 w 106"/>
                  <a:gd name="T45" fmla="*/ 84 h 90"/>
                  <a:gd name="T46" fmla="*/ 78 w 106"/>
                  <a:gd name="T47" fmla="*/ 84 h 90"/>
                  <a:gd name="T48" fmla="*/ 65 w 106"/>
                  <a:gd name="T49" fmla="*/ 73 h 90"/>
                  <a:gd name="T50" fmla="*/ 65 w 106"/>
                  <a:gd name="T51" fmla="*/ 54 h 90"/>
                  <a:gd name="T52" fmla="*/ 90 w 106"/>
                  <a:gd name="T53" fmla="*/ 16 h 90"/>
                  <a:gd name="T54" fmla="*/ 96 w 106"/>
                  <a:gd name="T55" fmla="*/ 8 h 90"/>
                  <a:gd name="T56" fmla="*/ 106 w 106"/>
                  <a:gd name="T57" fmla="*/ 5 h 90"/>
                  <a:gd name="T58" fmla="*/ 106 w 106"/>
                  <a:gd name="T59" fmla="*/ 0 h 90"/>
                  <a:gd name="T60" fmla="*/ 71 w 106"/>
                  <a:gd name="T6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90">
                    <a:moveTo>
                      <a:pt x="71" y="0"/>
                    </a:moveTo>
                    <a:cubicBezTo>
                      <a:pt x="71" y="5"/>
                      <a:pt x="71" y="5"/>
                      <a:pt x="71" y="5"/>
                    </a:cubicBezTo>
                    <a:cubicBezTo>
                      <a:pt x="73" y="5"/>
                      <a:pt x="73" y="5"/>
                      <a:pt x="73" y="5"/>
                    </a:cubicBezTo>
                    <a:cubicBezTo>
                      <a:pt x="77" y="5"/>
                      <a:pt x="80" y="6"/>
                      <a:pt x="81" y="8"/>
                    </a:cubicBezTo>
                    <a:cubicBezTo>
                      <a:pt x="82" y="10"/>
                      <a:pt x="81" y="13"/>
                      <a:pt x="79" y="17"/>
                    </a:cubicBezTo>
                    <a:cubicBezTo>
                      <a:pt x="62" y="43"/>
                      <a:pt x="62" y="43"/>
                      <a:pt x="62" y="43"/>
                    </a:cubicBezTo>
                    <a:cubicBezTo>
                      <a:pt x="39" y="13"/>
                      <a:pt x="39" y="13"/>
                      <a:pt x="39" y="13"/>
                    </a:cubicBezTo>
                    <a:cubicBezTo>
                      <a:pt x="37" y="10"/>
                      <a:pt x="37" y="9"/>
                      <a:pt x="38" y="7"/>
                    </a:cubicBezTo>
                    <a:cubicBezTo>
                      <a:pt x="39" y="6"/>
                      <a:pt x="41" y="5"/>
                      <a:pt x="45" y="5"/>
                    </a:cubicBezTo>
                    <a:cubicBezTo>
                      <a:pt x="47" y="5"/>
                      <a:pt x="47" y="5"/>
                      <a:pt x="47" y="5"/>
                    </a:cubicBezTo>
                    <a:cubicBezTo>
                      <a:pt x="47" y="0"/>
                      <a:pt x="47" y="0"/>
                      <a:pt x="47" y="0"/>
                    </a:cubicBezTo>
                    <a:cubicBezTo>
                      <a:pt x="0" y="0"/>
                      <a:pt x="0" y="0"/>
                      <a:pt x="0" y="0"/>
                    </a:cubicBezTo>
                    <a:cubicBezTo>
                      <a:pt x="0" y="5"/>
                      <a:pt x="0" y="5"/>
                      <a:pt x="0" y="5"/>
                    </a:cubicBezTo>
                    <a:cubicBezTo>
                      <a:pt x="1" y="5"/>
                      <a:pt x="1" y="5"/>
                      <a:pt x="1" y="5"/>
                    </a:cubicBezTo>
                    <a:cubicBezTo>
                      <a:pt x="4" y="5"/>
                      <a:pt x="7" y="6"/>
                      <a:pt x="9" y="7"/>
                    </a:cubicBezTo>
                    <a:cubicBezTo>
                      <a:pt x="10" y="7"/>
                      <a:pt x="12" y="9"/>
                      <a:pt x="14" y="12"/>
                    </a:cubicBezTo>
                    <a:cubicBezTo>
                      <a:pt x="45" y="54"/>
                      <a:pt x="45" y="54"/>
                      <a:pt x="45" y="54"/>
                    </a:cubicBezTo>
                    <a:cubicBezTo>
                      <a:pt x="45" y="74"/>
                      <a:pt x="45" y="74"/>
                      <a:pt x="45" y="74"/>
                    </a:cubicBezTo>
                    <a:cubicBezTo>
                      <a:pt x="45" y="81"/>
                      <a:pt x="42" y="84"/>
                      <a:pt x="34" y="84"/>
                    </a:cubicBezTo>
                    <a:cubicBezTo>
                      <a:pt x="30" y="84"/>
                      <a:pt x="30" y="84"/>
                      <a:pt x="30" y="84"/>
                    </a:cubicBezTo>
                    <a:cubicBezTo>
                      <a:pt x="30" y="90"/>
                      <a:pt x="30" y="90"/>
                      <a:pt x="30" y="90"/>
                    </a:cubicBezTo>
                    <a:cubicBezTo>
                      <a:pt x="80" y="90"/>
                      <a:pt x="80" y="90"/>
                      <a:pt x="80" y="90"/>
                    </a:cubicBezTo>
                    <a:cubicBezTo>
                      <a:pt x="80" y="84"/>
                      <a:pt x="80" y="84"/>
                      <a:pt x="80" y="84"/>
                    </a:cubicBezTo>
                    <a:cubicBezTo>
                      <a:pt x="78" y="84"/>
                      <a:pt x="78" y="84"/>
                      <a:pt x="78" y="84"/>
                    </a:cubicBezTo>
                    <a:cubicBezTo>
                      <a:pt x="69" y="84"/>
                      <a:pt x="64" y="81"/>
                      <a:pt x="65" y="73"/>
                    </a:cubicBezTo>
                    <a:cubicBezTo>
                      <a:pt x="65" y="54"/>
                      <a:pt x="65" y="54"/>
                      <a:pt x="65" y="54"/>
                    </a:cubicBezTo>
                    <a:cubicBezTo>
                      <a:pt x="90" y="16"/>
                      <a:pt x="90" y="16"/>
                      <a:pt x="90" y="16"/>
                    </a:cubicBezTo>
                    <a:cubicBezTo>
                      <a:pt x="92" y="11"/>
                      <a:pt x="94" y="9"/>
                      <a:pt x="96" y="8"/>
                    </a:cubicBezTo>
                    <a:cubicBezTo>
                      <a:pt x="99" y="7"/>
                      <a:pt x="102" y="6"/>
                      <a:pt x="106" y="5"/>
                    </a:cubicBezTo>
                    <a:cubicBezTo>
                      <a:pt x="106" y="0"/>
                      <a:pt x="106" y="0"/>
                      <a:pt x="106" y="0"/>
                    </a:cubicBezTo>
                    <a:lnTo>
                      <a:pt x="7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2" name="Freeform 79"/>
              <p:cNvSpPr/>
              <p:nvPr/>
            </p:nvSpPr>
            <p:spPr bwMode="auto">
              <a:xfrm>
                <a:off x="1916113" y="1016001"/>
                <a:ext cx="20638" cy="44450"/>
              </a:xfrm>
              <a:custGeom>
                <a:avLst/>
                <a:gdLst>
                  <a:gd name="T0" fmla="*/ 0 w 45"/>
                  <a:gd name="T1" fmla="*/ 5 h 90"/>
                  <a:gd name="T2" fmla="*/ 1 w 45"/>
                  <a:gd name="T3" fmla="*/ 5 h 90"/>
                  <a:gd name="T4" fmla="*/ 12 w 45"/>
                  <a:gd name="T5" fmla="*/ 16 h 90"/>
                  <a:gd name="T6" fmla="*/ 12 w 45"/>
                  <a:gd name="T7" fmla="*/ 74 h 90"/>
                  <a:gd name="T8" fmla="*/ 1 w 45"/>
                  <a:gd name="T9" fmla="*/ 84 h 90"/>
                  <a:gd name="T10" fmla="*/ 0 w 45"/>
                  <a:gd name="T11" fmla="*/ 84 h 90"/>
                  <a:gd name="T12" fmla="*/ 0 w 45"/>
                  <a:gd name="T13" fmla="*/ 90 h 90"/>
                  <a:gd name="T14" fmla="*/ 45 w 45"/>
                  <a:gd name="T15" fmla="*/ 90 h 90"/>
                  <a:gd name="T16" fmla="*/ 45 w 45"/>
                  <a:gd name="T17" fmla="*/ 84 h 90"/>
                  <a:gd name="T18" fmla="*/ 43 w 45"/>
                  <a:gd name="T19" fmla="*/ 84 h 90"/>
                  <a:gd name="T20" fmla="*/ 32 w 45"/>
                  <a:gd name="T21" fmla="*/ 73 h 90"/>
                  <a:gd name="T22" fmla="*/ 32 w 45"/>
                  <a:gd name="T23" fmla="*/ 16 h 90"/>
                  <a:gd name="T24" fmla="*/ 43 w 45"/>
                  <a:gd name="T25" fmla="*/ 5 h 90"/>
                  <a:gd name="T26" fmla="*/ 45 w 45"/>
                  <a:gd name="T27" fmla="*/ 5 h 90"/>
                  <a:gd name="T28" fmla="*/ 45 w 45"/>
                  <a:gd name="T29" fmla="*/ 0 h 90"/>
                  <a:gd name="T30" fmla="*/ 0 w 45"/>
                  <a:gd name="T31" fmla="*/ 0 h 90"/>
                  <a:gd name="T32" fmla="*/ 0 w 45"/>
                  <a:gd name="T33"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90">
                    <a:moveTo>
                      <a:pt x="0" y="5"/>
                    </a:moveTo>
                    <a:cubicBezTo>
                      <a:pt x="1" y="5"/>
                      <a:pt x="1" y="5"/>
                      <a:pt x="1" y="5"/>
                    </a:cubicBezTo>
                    <a:cubicBezTo>
                      <a:pt x="9" y="5"/>
                      <a:pt x="12" y="9"/>
                      <a:pt x="12" y="16"/>
                    </a:cubicBezTo>
                    <a:cubicBezTo>
                      <a:pt x="12" y="74"/>
                      <a:pt x="12" y="74"/>
                      <a:pt x="12" y="74"/>
                    </a:cubicBezTo>
                    <a:cubicBezTo>
                      <a:pt x="12" y="81"/>
                      <a:pt x="9" y="84"/>
                      <a:pt x="1" y="84"/>
                    </a:cubicBezTo>
                    <a:cubicBezTo>
                      <a:pt x="0" y="84"/>
                      <a:pt x="0" y="84"/>
                      <a:pt x="0" y="84"/>
                    </a:cubicBezTo>
                    <a:cubicBezTo>
                      <a:pt x="0" y="90"/>
                      <a:pt x="0" y="90"/>
                      <a:pt x="0" y="90"/>
                    </a:cubicBezTo>
                    <a:cubicBezTo>
                      <a:pt x="45" y="90"/>
                      <a:pt x="45" y="90"/>
                      <a:pt x="45" y="90"/>
                    </a:cubicBezTo>
                    <a:cubicBezTo>
                      <a:pt x="45" y="84"/>
                      <a:pt x="45" y="84"/>
                      <a:pt x="45" y="84"/>
                    </a:cubicBezTo>
                    <a:cubicBezTo>
                      <a:pt x="43" y="84"/>
                      <a:pt x="43" y="84"/>
                      <a:pt x="43" y="84"/>
                    </a:cubicBezTo>
                    <a:cubicBezTo>
                      <a:pt x="35" y="84"/>
                      <a:pt x="31" y="81"/>
                      <a:pt x="32" y="73"/>
                    </a:cubicBezTo>
                    <a:cubicBezTo>
                      <a:pt x="32" y="16"/>
                      <a:pt x="32" y="16"/>
                      <a:pt x="32" y="16"/>
                    </a:cubicBezTo>
                    <a:cubicBezTo>
                      <a:pt x="32" y="9"/>
                      <a:pt x="36" y="5"/>
                      <a:pt x="43" y="5"/>
                    </a:cubicBezTo>
                    <a:cubicBezTo>
                      <a:pt x="45" y="5"/>
                      <a:pt x="45" y="5"/>
                      <a:pt x="45" y="5"/>
                    </a:cubicBezTo>
                    <a:cubicBezTo>
                      <a:pt x="45" y="0"/>
                      <a:pt x="45" y="0"/>
                      <a:pt x="45" y="0"/>
                    </a:cubicBezTo>
                    <a:cubicBezTo>
                      <a:pt x="0" y="0"/>
                      <a:pt x="0" y="0"/>
                      <a:pt x="0" y="0"/>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3" name="Freeform 80"/>
              <p:cNvSpPr/>
              <p:nvPr/>
            </p:nvSpPr>
            <p:spPr bwMode="auto">
              <a:xfrm>
                <a:off x="1673226" y="1016001"/>
                <a:ext cx="22225" cy="44450"/>
              </a:xfrm>
              <a:custGeom>
                <a:avLst/>
                <a:gdLst>
                  <a:gd name="T0" fmla="*/ 0 w 45"/>
                  <a:gd name="T1" fmla="*/ 5 h 90"/>
                  <a:gd name="T2" fmla="*/ 1 w 45"/>
                  <a:gd name="T3" fmla="*/ 5 h 90"/>
                  <a:gd name="T4" fmla="*/ 12 w 45"/>
                  <a:gd name="T5" fmla="*/ 16 h 90"/>
                  <a:gd name="T6" fmla="*/ 12 w 45"/>
                  <a:gd name="T7" fmla="*/ 74 h 90"/>
                  <a:gd name="T8" fmla="*/ 1 w 45"/>
                  <a:gd name="T9" fmla="*/ 84 h 90"/>
                  <a:gd name="T10" fmla="*/ 0 w 45"/>
                  <a:gd name="T11" fmla="*/ 84 h 90"/>
                  <a:gd name="T12" fmla="*/ 0 w 45"/>
                  <a:gd name="T13" fmla="*/ 90 h 90"/>
                  <a:gd name="T14" fmla="*/ 45 w 45"/>
                  <a:gd name="T15" fmla="*/ 90 h 90"/>
                  <a:gd name="T16" fmla="*/ 45 w 45"/>
                  <a:gd name="T17" fmla="*/ 84 h 90"/>
                  <a:gd name="T18" fmla="*/ 43 w 45"/>
                  <a:gd name="T19" fmla="*/ 84 h 90"/>
                  <a:gd name="T20" fmla="*/ 32 w 45"/>
                  <a:gd name="T21" fmla="*/ 73 h 90"/>
                  <a:gd name="T22" fmla="*/ 32 w 45"/>
                  <a:gd name="T23" fmla="*/ 16 h 90"/>
                  <a:gd name="T24" fmla="*/ 43 w 45"/>
                  <a:gd name="T25" fmla="*/ 5 h 90"/>
                  <a:gd name="T26" fmla="*/ 45 w 45"/>
                  <a:gd name="T27" fmla="*/ 5 h 90"/>
                  <a:gd name="T28" fmla="*/ 45 w 45"/>
                  <a:gd name="T29" fmla="*/ 0 h 90"/>
                  <a:gd name="T30" fmla="*/ 0 w 45"/>
                  <a:gd name="T31" fmla="*/ 0 h 90"/>
                  <a:gd name="T32" fmla="*/ 0 w 45"/>
                  <a:gd name="T33" fmla="*/ 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90">
                    <a:moveTo>
                      <a:pt x="0" y="5"/>
                    </a:moveTo>
                    <a:cubicBezTo>
                      <a:pt x="1" y="5"/>
                      <a:pt x="1" y="5"/>
                      <a:pt x="1" y="5"/>
                    </a:cubicBezTo>
                    <a:cubicBezTo>
                      <a:pt x="9" y="5"/>
                      <a:pt x="12" y="9"/>
                      <a:pt x="12" y="16"/>
                    </a:cubicBezTo>
                    <a:cubicBezTo>
                      <a:pt x="12" y="74"/>
                      <a:pt x="12" y="74"/>
                      <a:pt x="12" y="74"/>
                    </a:cubicBezTo>
                    <a:cubicBezTo>
                      <a:pt x="12" y="81"/>
                      <a:pt x="9" y="84"/>
                      <a:pt x="1" y="84"/>
                    </a:cubicBezTo>
                    <a:cubicBezTo>
                      <a:pt x="0" y="84"/>
                      <a:pt x="0" y="84"/>
                      <a:pt x="0" y="84"/>
                    </a:cubicBezTo>
                    <a:cubicBezTo>
                      <a:pt x="0" y="90"/>
                      <a:pt x="0" y="90"/>
                      <a:pt x="0" y="90"/>
                    </a:cubicBezTo>
                    <a:cubicBezTo>
                      <a:pt x="45" y="90"/>
                      <a:pt x="45" y="90"/>
                      <a:pt x="45" y="90"/>
                    </a:cubicBezTo>
                    <a:cubicBezTo>
                      <a:pt x="45" y="84"/>
                      <a:pt x="45" y="84"/>
                      <a:pt x="45" y="84"/>
                    </a:cubicBezTo>
                    <a:cubicBezTo>
                      <a:pt x="43" y="84"/>
                      <a:pt x="43" y="84"/>
                      <a:pt x="43" y="84"/>
                    </a:cubicBezTo>
                    <a:cubicBezTo>
                      <a:pt x="35" y="84"/>
                      <a:pt x="31" y="81"/>
                      <a:pt x="32" y="73"/>
                    </a:cubicBezTo>
                    <a:cubicBezTo>
                      <a:pt x="32" y="16"/>
                      <a:pt x="32" y="16"/>
                      <a:pt x="32" y="16"/>
                    </a:cubicBezTo>
                    <a:cubicBezTo>
                      <a:pt x="32" y="9"/>
                      <a:pt x="36" y="5"/>
                      <a:pt x="43" y="5"/>
                    </a:cubicBezTo>
                    <a:cubicBezTo>
                      <a:pt x="45" y="5"/>
                      <a:pt x="45" y="5"/>
                      <a:pt x="45" y="5"/>
                    </a:cubicBezTo>
                    <a:cubicBezTo>
                      <a:pt x="45" y="0"/>
                      <a:pt x="45" y="0"/>
                      <a:pt x="45" y="0"/>
                    </a:cubicBezTo>
                    <a:cubicBezTo>
                      <a:pt x="0" y="0"/>
                      <a:pt x="0" y="0"/>
                      <a:pt x="0" y="0"/>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4" name="Freeform 81"/>
              <p:cNvSpPr/>
              <p:nvPr/>
            </p:nvSpPr>
            <p:spPr bwMode="auto">
              <a:xfrm>
                <a:off x="1873251" y="1014413"/>
                <a:ext cx="31750" cy="46038"/>
              </a:xfrm>
              <a:custGeom>
                <a:avLst/>
                <a:gdLst>
                  <a:gd name="T0" fmla="*/ 35 w 66"/>
                  <a:gd name="T1" fmla="*/ 34 h 94"/>
                  <a:gd name="T2" fmla="*/ 17 w 66"/>
                  <a:gd name="T3" fmla="*/ 17 h 94"/>
                  <a:gd name="T4" fmla="*/ 31 w 66"/>
                  <a:gd name="T5" fmla="*/ 7 h 94"/>
                  <a:gd name="T6" fmla="*/ 55 w 66"/>
                  <a:gd name="T7" fmla="*/ 26 h 94"/>
                  <a:gd name="T8" fmla="*/ 61 w 66"/>
                  <a:gd name="T9" fmla="*/ 26 h 94"/>
                  <a:gd name="T10" fmla="*/ 58 w 66"/>
                  <a:gd name="T11" fmla="*/ 3 h 94"/>
                  <a:gd name="T12" fmla="*/ 55 w 66"/>
                  <a:gd name="T13" fmla="*/ 3 h 94"/>
                  <a:gd name="T14" fmla="*/ 54 w 66"/>
                  <a:gd name="T15" fmla="*/ 3 h 94"/>
                  <a:gd name="T16" fmla="*/ 52 w 66"/>
                  <a:gd name="T17" fmla="*/ 4 h 94"/>
                  <a:gd name="T18" fmla="*/ 48 w 66"/>
                  <a:gd name="T19" fmla="*/ 3 h 94"/>
                  <a:gd name="T20" fmla="*/ 30 w 66"/>
                  <a:gd name="T21" fmla="*/ 0 h 94"/>
                  <a:gd name="T22" fmla="*/ 0 w 66"/>
                  <a:gd name="T23" fmla="*/ 24 h 94"/>
                  <a:gd name="T24" fmla="*/ 26 w 66"/>
                  <a:gd name="T25" fmla="*/ 53 h 94"/>
                  <a:gd name="T26" fmla="*/ 47 w 66"/>
                  <a:gd name="T27" fmla="*/ 73 h 94"/>
                  <a:gd name="T28" fmla="*/ 30 w 66"/>
                  <a:gd name="T29" fmla="*/ 88 h 94"/>
                  <a:gd name="T30" fmla="*/ 5 w 66"/>
                  <a:gd name="T31" fmla="*/ 66 h 94"/>
                  <a:gd name="T32" fmla="*/ 0 w 66"/>
                  <a:gd name="T33" fmla="*/ 66 h 94"/>
                  <a:gd name="T34" fmla="*/ 3 w 66"/>
                  <a:gd name="T35" fmla="*/ 92 h 94"/>
                  <a:gd name="T36" fmla="*/ 7 w 66"/>
                  <a:gd name="T37" fmla="*/ 92 h 94"/>
                  <a:gd name="T38" fmla="*/ 10 w 66"/>
                  <a:gd name="T39" fmla="*/ 90 h 94"/>
                  <a:gd name="T40" fmla="*/ 15 w 66"/>
                  <a:gd name="T41" fmla="*/ 91 h 94"/>
                  <a:gd name="T42" fmla="*/ 35 w 66"/>
                  <a:gd name="T43" fmla="*/ 94 h 94"/>
                  <a:gd name="T44" fmla="*/ 66 w 66"/>
                  <a:gd name="T45" fmla="*/ 68 h 94"/>
                  <a:gd name="T46" fmla="*/ 57 w 66"/>
                  <a:gd name="T47" fmla="*/ 49 h 94"/>
                  <a:gd name="T48" fmla="*/ 35 w 66"/>
                  <a:gd name="T49" fmla="*/ 3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 h="94">
                    <a:moveTo>
                      <a:pt x="35" y="34"/>
                    </a:moveTo>
                    <a:cubicBezTo>
                      <a:pt x="23" y="27"/>
                      <a:pt x="17" y="22"/>
                      <a:pt x="17" y="17"/>
                    </a:cubicBezTo>
                    <a:cubicBezTo>
                      <a:pt x="18" y="10"/>
                      <a:pt x="23" y="7"/>
                      <a:pt x="31" y="7"/>
                    </a:cubicBezTo>
                    <a:cubicBezTo>
                      <a:pt x="43" y="7"/>
                      <a:pt x="51" y="13"/>
                      <a:pt x="55" y="26"/>
                    </a:cubicBezTo>
                    <a:cubicBezTo>
                      <a:pt x="61" y="26"/>
                      <a:pt x="61" y="26"/>
                      <a:pt x="61" y="26"/>
                    </a:cubicBezTo>
                    <a:cubicBezTo>
                      <a:pt x="58" y="3"/>
                      <a:pt x="58" y="3"/>
                      <a:pt x="58" y="3"/>
                    </a:cubicBezTo>
                    <a:cubicBezTo>
                      <a:pt x="55" y="3"/>
                      <a:pt x="55" y="3"/>
                      <a:pt x="55" y="3"/>
                    </a:cubicBezTo>
                    <a:cubicBezTo>
                      <a:pt x="54" y="3"/>
                      <a:pt x="54" y="3"/>
                      <a:pt x="54" y="3"/>
                    </a:cubicBezTo>
                    <a:cubicBezTo>
                      <a:pt x="53" y="4"/>
                      <a:pt x="52" y="4"/>
                      <a:pt x="52" y="4"/>
                    </a:cubicBezTo>
                    <a:cubicBezTo>
                      <a:pt x="51" y="4"/>
                      <a:pt x="50" y="4"/>
                      <a:pt x="48" y="3"/>
                    </a:cubicBezTo>
                    <a:cubicBezTo>
                      <a:pt x="41" y="1"/>
                      <a:pt x="35" y="0"/>
                      <a:pt x="30" y="0"/>
                    </a:cubicBezTo>
                    <a:cubicBezTo>
                      <a:pt x="11" y="2"/>
                      <a:pt x="1" y="10"/>
                      <a:pt x="0" y="24"/>
                    </a:cubicBezTo>
                    <a:cubicBezTo>
                      <a:pt x="2" y="38"/>
                      <a:pt x="11" y="48"/>
                      <a:pt x="26" y="53"/>
                    </a:cubicBezTo>
                    <a:cubicBezTo>
                      <a:pt x="38" y="57"/>
                      <a:pt x="45" y="64"/>
                      <a:pt x="47" y="73"/>
                    </a:cubicBezTo>
                    <a:cubicBezTo>
                      <a:pt x="46" y="83"/>
                      <a:pt x="40" y="87"/>
                      <a:pt x="30" y="88"/>
                    </a:cubicBezTo>
                    <a:cubicBezTo>
                      <a:pt x="18" y="88"/>
                      <a:pt x="10" y="80"/>
                      <a:pt x="5" y="66"/>
                    </a:cubicBezTo>
                    <a:cubicBezTo>
                      <a:pt x="0" y="66"/>
                      <a:pt x="0" y="66"/>
                      <a:pt x="0" y="66"/>
                    </a:cubicBezTo>
                    <a:cubicBezTo>
                      <a:pt x="3" y="92"/>
                      <a:pt x="3" y="92"/>
                      <a:pt x="3" y="92"/>
                    </a:cubicBezTo>
                    <a:cubicBezTo>
                      <a:pt x="7" y="92"/>
                      <a:pt x="7" y="92"/>
                      <a:pt x="7" y="92"/>
                    </a:cubicBezTo>
                    <a:cubicBezTo>
                      <a:pt x="8" y="91"/>
                      <a:pt x="9" y="90"/>
                      <a:pt x="10" y="90"/>
                    </a:cubicBezTo>
                    <a:cubicBezTo>
                      <a:pt x="10" y="90"/>
                      <a:pt x="12" y="90"/>
                      <a:pt x="15" y="91"/>
                    </a:cubicBezTo>
                    <a:cubicBezTo>
                      <a:pt x="23" y="93"/>
                      <a:pt x="30" y="94"/>
                      <a:pt x="35" y="94"/>
                    </a:cubicBezTo>
                    <a:cubicBezTo>
                      <a:pt x="54" y="93"/>
                      <a:pt x="64" y="84"/>
                      <a:pt x="66" y="68"/>
                    </a:cubicBezTo>
                    <a:cubicBezTo>
                      <a:pt x="66" y="61"/>
                      <a:pt x="63" y="55"/>
                      <a:pt x="57" y="49"/>
                    </a:cubicBezTo>
                    <a:cubicBezTo>
                      <a:pt x="53" y="44"/>
                      <a:pt x="45" y="39"/>
                      <a:pt x="3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5" name="Freeform 82"/>
              <p:cNvSpPr/>
              <p:nvPr/>
            </p:nvSpPr>
            <p:spPr bwMode="auto">
              <a:xfrm>
                <a:off x="1760538" y="1016001"/>
                <a:ext cx="42863" cy="44450"/>
              </a:xfrm>
              <a:custGeom>
                <a:avLst/>
                <a:gdLst>
                  <a:gd name="T0" fmla="*/ 67 w 89"/>
                  <a:gd name="T1" fmla="*/ 82 h 90"/>
                  <a:gd name="T2" fmla="*/ 42 w 89"/>
                  <a:gd name="T3" fmla="*/ 82 h 90"/>
                  <a:gd name="T4" fmla="*/ 37 w 89"/>
                  <a:gd name="T5" fmla="*/ 74 h 90"/>
                  <a:gd name="T6" fmla="*/ 37 w 89"/>
                  <a:gd name="T7" fmla="*/ 48 h 90"/>
                  <a:gd name="T8" fmla="*/ 58 w 89"/>
                  <a:gd name="T9" fmla="*/ 48 h 90"/>
                  <a:gd name="T10" fmla="*/ 71 w 89"/>
                  <a:gd name="T11" fmla="*/ 59 h 90"/>
                  <a:gd name="T12" fmla="*/ 77 w 89"/>
                  <a:gd name="T13" fmla="*/ 59 h 90"/>
                  <a:gd name="T14" fmla="*/ 77 w 89"/>
                  <a:gd name="T15" fmla="*/ 30 h 90"/>
                  <a:gd name="T16" fmla="*/ 71 w 89"/>
                  <a:gd name="T17" fmla="*/ 30 h 90"/>
                  <a:gd name="T18" fmla="*/ 60 w 89"/>
                  <a:gd name="T19" fmla="*/ 40 h 90"/>
                  <a:gd name="T20" fmla="*/ 37 w 89"/>
                  <a:gd name="T21" fmla="*/ 40 h 90"/>
                  <a:gd name="T22" fmla="*/ 37 w 89"/>
                  <a:gd name="T23" fmla="*/ 8 h 90"/>
                  <a:gd name="T24" fmla="*/ 68 w 89"/>
                  <a:gd name="T25" fmla="*/ 8 h 90"/>
                  <a:gd name="T26" fmla="*/ 79 w 89"/>
                  <a:gd name="T27" fmla="*/ 21 h 90"/>
                  <a:gd name="T28" fmla="*/ 84 w 89"/>
                  <a:gd name="T29" fmla="*/ 21 h 90"/>
                  <a:gd name="T30" fmla="*/ 82 w 89"/>
                  <a:gd name="T31" fmla="*/ 0 h 90"/>
                  <a:gd name="T32" fmla="*/ 3 w 89"/>
                  <a:gd name="T33" fmla="*/ 0 h 90"/>
                  <a:gd name="T34" fmla="*/ 3 w 89"/>
                  <a:gd name="T35" fmla="*/ 5 h 90"/>
                  <a:gd name="T36" fmla="*/ 4 w 89"/>
                  <a:gd name="T37" fmla="*/ 5 h 90"/>
                  <a:gd name="T38" fmla="*/ 17 w 89"/>
                  <a:gd name="T39" fmla="*/ 16 h 90"/>
                  <a:gd name="T40" fmla="*/ 17 w 89"/>
                  <a:gd name="T41" fmla="*/ 74 h 90"/>
                  <a:gd name="T42" fmla="*/ 5 w 89"/>
                  <a:gd name="T43" fmla="*/ 84 h 90"/>
                  <a:gd name="T44" fmla="*/ 0 w 89"/>
                  <a:gd name="T45" fmla="*/ 84 h 90"/>
                  <a:gd name="T46" fmla="*/ 0 w 89"/>
                  <a:gd name="T47" fmla="*/ 90 h 90"/>
                  <a:gd name="T48" fmla="*/ 87 w 89"/>
                  <a:gd name="T49" fmla="*/ 90 h 90"/>
                  <a:gd name="T50" fmla="*/ 89 w 89"/>
                  <a:gd name="T51" fmla="*/ 67 h 90"/>
                  <a:gd name="T52" fmla="*/ 83 w 89"/>
                  <a:gd name="T53" fmla="*/ 67 h 90"/>
                  <a:gd name="T54" fmla="*/ 67 w 89"/>
                  <a:gd name="T55"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9" h="90">
                    <a:moveTo>
                      <a:pt x="67" y="82"/>
                    </a:moveTo>
                    <a:cubicBezTo>
                      <a:pt x="42" y="82"/>
                      <a:pt x="42" y="82"/>
                      <a:pt x="42" y="82"/>
                    </a:cubicBezTo>
                    <a:cubicBezTo>
                      <a:pt x="38" y="83"/>
                      <a:pt x="36" y="80"/>
                      <a:pt x="37" y="74"/>
                    </a:cubicBezTo>
                    <a:cubicBezTo>
                      <a:pt x="37" y="48"/>
                      <a:pt x="37" y="48"/>
                      <a:pt x="37" y="48"/>
                    </a:cubicBezTo>
                    <a:cubicBezTo>
                      <a:pt x="58" y="48"/>
                      <a:pt x="58" y="48"/>
                      <a:pt x="58" y="48"/>
                    </a:cubicBezTo>
                    <a:cubicBezTo>
                      <a:pt x="68" y="48"/>
                      <a:pt x="72" y="51"/>
                      <a:pt x="71" y="59"/>
                    </a:cubicBezTo>
                    <a:cubicBezTo>
                      <a:pt x="77" y="59"/>
                      <a:pt x="77" y="59"/>
                      <a:pt x="77" y="59"/>
                    </a:cubicBezTo>
                    <a:cubicBezTo>
                      <a:pt x="77" y="30"/>
                      <a:pt x="77" y="30"/>
                      <a:pt x="77" y="30"/>
                    </a:cubicBezTo>
                    <a:cubicBezTo>
                      <a:pt x="71" y="30"/>
                      <a:pt x="71" y="30"/>
                      <a:pt x="71" y="30"/>
                    </a:cubicBezTo>
                    <a:cubicBezTo>
                      <a:pt x="72" y="37"/>
                      <a:pt x="68" y="40"/>
                      <a:pt x="60" y="40"/>
                    </a:cubicBezTo>
                    <a:cubicBezTo>
                      <a:pt x="37" y="40"/>
                      <a:pt x="37" y="40"/>
                      <a:pt x="37" y="40"/>
                    </a:cubicBezTo>
                    <a:cubicBezTo>
                      <a:pt x="37" y="8"/>
                      <a:pt x="37" y="8"/>
                      <a:pt x="37" y="8"/>
                    </a:cubicBezTo>
                    <a:cubicBezTo>
                      <a:pt x="68" y="8"/>
                      <a:pt x="68" y="8"/>
                      <a:pt x="68" y="8"/>
                    </a:cubicBezTo>
                    <a:cubicBezTo>
                      <a:pt x="74" y="7"/>
                      <a:pt x="77" y="11"/>
                      <a:pt x="79" y="21"/>
                    </a:cubicBezTo>
                    <a:cubicBezTo>
                      <a:pt x="84" y="21"/>
                      <a:pt x="84" y="21"/>
                      <a:pt x="84" y="21"/>
                    </a:cubicBezTo>
                    <a:cubicBezTo>
                      <a:pt x="82" y="0"/>
                      <a:pt x="82" y="0"/>
                      <a:pt x="82" y="0"/>
                    </a:cubicBezTo>
                    <a:cubicBezTo>
                      <a:pt x="3" y="0"/>
                      <a:pt x="3" y="0"/>
                      <a:pt x="3" y="0"/>
                    </a:cubicBezTo>
                    <a:cubicBezTo>
                      <a:pt x="3" y="5"/>
                      <a:pt x="3" y="5"/>
                      <a:pt x="3" y="5"/>
                    </a:cubicBezTo>
                    <a:cubicBezTo>
                      <a:pt x="4" y="5"/>
                      <a:pt x="4" y="5"/>
                      <a:pt x="4" y="5"/>
                    </a:cubicBezTo>
                    <a:cubicBezTo>
                      <a:pt x="13" y="5"/>
                      <a:pt x="17" y="8"/>
                      <a:pt x="17" y="16"/>
                    </a:cubicBezTo>
                    <a:cubicBezTo>
                      <a:pt x="17" y="74"/>
                      <a:pt x="17" y="74"/>
                      <a:pt x="17" y="74"/>
                    </a:cubicBezTo>
                    <a:cubicBezTo>
                      <a:pt x="17" y="81"/>
                      <a:pt x="13" y="84"/>
                      <a:pt x="5" y="84"/>
                    </a:cubicBezTo>
                    <a:cubicBezTo>
                      <a:pt x="0" y="84"/>
                      <a:pt x="0" y="84"/>
                      <a:pt x="0" y="84"/>
                    </a:cubicBezTo>
                    <a:cubicBezTo>
                      <a:pt x="0" y="90"/>
                      <a:pt x="0" y="90"/>
                      <a:pt x="0" y="90"/>
                    </a:cubicBezTo>
                    <a:cubicBezTo>
                      <a:pt x="87" y="90"/>
                      <a:pt x="87" y="90"/>
                      <a:pt x="87" y="90"/>
                    </a:cubicBezTo>
                    <a:cubicBezTo>
                      <a:pt x="89" y="67"/>
                      <a:pt x="89" y="67"/>
                      <a:pt x="89" y="67"/>
                    </a:cubicBezTo>
                    <a:cubicBezTo>
                      <a:pt x="83" y="67"/>
                      <a:pt x="83" y="67"/>
                      <a:pt x="83" y="67"/>
                    </a:cubicBezTo>
                    <a:cubicBezTo>
                      <a:pt x="81" y="78"/>
                      <a:pt x="76" y="83"/>
                      <a:pt x="67"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6" name="Freeform 83"/>
              <p:cNvSpPr>
                <a:spLocks noEditPoints="1"/>
              </p:cNvSpPr>
              <p:nvPr/>
            </p:nvSpPr>
            <p:spPr bwMode="auto">
              <a:xfrm>
                <a:off x="1811338" y="1014413"/>
                <a:ext cx="53975" cy="46038"/>
              </a:xfrm>
              <a:custGeom>
                <a:avLst/>
                <a:gdLst>
                  <a:gd name="T0" fmla="*/ 81 w 112"/>
                  <a:gd name="T1" fmla="*/ 66 h 93"/>
                  <a:gd name="T2" fmla="*/ 68 w 112"/>
                  <a:gd name="T3" fmla="*/ 50 h 93"/>
                  <a:gd name="T4" fmla="*/ 89 w 112"/>
                  <a:gd name="T5" fmla="*/ 27 h 93"/>
                  <a:gd name="T6" fmla="*/ 82 w 112"/>
                  <a:gd name="T7" fmla="*/ 11 h 93"/>
                  <a:gd name="T8" fmla="*/ 42 w 112"/>
                  <a:gd name="T9" fmla="*/ 0 h 93"/>
                  <a:gd name="T10" fmla="*/ 18 w 112"/>
                  <a:gd name="T11" fmla="*/ 2 h 93"/>
                  <a:gd name="T12" fmla="*/ 4 w 112"/>
                  <a:gd name="T13" fmla="*/ 2 h 93"/>
                  <a:gd name="T14" fmla="*/ 0 w 112"/>
                  <a:gd name="T15" fmla="*/ 3 h 93"/>
                  <a:gd name="T16" fmla="*/ 0 w 112"/>
                  <a:gd name="T17" fmla="*/ 8 h 93"/>
                  <a:gd name="T18" fmla="*/ 2 w 112"/>
                  <a:gd name="T19" fmla="*/ 8 h 93"/>
                  <a:gd name="T20" fmla="*/ 14 w 112"/>
                  <a:gd name="T21" fmla="*/ 19 h 93"/>
                  <a:gd name="T22" fmla="*/ 14 w 112"/>
                  <a:gd name="T23" fmla="*/ 76 h 93"/>
                  <a:gd name="T24" fmla="*/ 2 w 112"/>
                  <a:gd name="T25" fmla="*/ 87 h 93"/>
                  <a:gd name="T26" fmla="*/ 0 w 112"/>
                  <a:gd name="T27" fmla="*/ 87 h 93"/>
                  <a:gd name="T28" fmla="*/ 0 w 112"/>
                  <a:gd name="T29" fmla="*/ 93 h 93"/>
                  <a:gd name="T30" fmla="*/ 50 w 112"/>
                  <a:gd name="T31" fmla="*/ 93 h 93"/>
                  <a:gd name="T32" fmla="*/ 50 w 112"/>
                  <a:gd name="T33" fmla="*/ 87 h 93"/>
                  <a:gd name="T34" fmla="*/ 45 w 112"/>
                  <a:gd name="T35" fmla="*/ 87 h 93"/>
                  <a:gd name="T36" fmla="*/ 34 w 112"/>
                  <a:gd name="T37" fmla="*/ 76 h 93"/>
                  <a:gd name="T38" fmla="*/ 34 w 112"/>
                  <a:gd name="T39" fmla="*/ 54 h 93"/>
                  <a:gd name="T40" fmla="*/ 45 w 112"/>
                  <a:gd name="T41" fmla="*/ 54 h 93"/>
                  <a:gd name="T42" fmla="*/ 61 w 112"/>
                  <a:gd name="T43" fmla="*/ 72 h 93"/>
                  <a:gd name="T44" fmla="*/ 71 w 112"/>
                  <a:gd name="T45" fmla="*/ 85 h 93"/>
                  <a:gd name="T46" fmla="*/ 83 w 112"/>
                  <a:gd name="T47" fmla="*/ 92 h 93"/>
                  <a:gd name="T48" fmla="*/ 103 w 112"/>
                  <a:gd name="T49" fmla="*/ 93 h 93"/>
                  <a:gd name="T50" fmla="*/ 112 w 112"/>
                  <a:gd name="T51" fmla="*/ 93 h 93"/>
                  <a:gd name="T52" fmla="*/ 112 w 112"/>
                  <a:gd name="T53" fmla="*/ 89 h 93"/>
                  <a:gd name="T54" fmla="*/ 92 w 112"/>
                  <a:gd name="T55" fmla="*/ 80 h 93"/>
                  <a:gd name="T56" fmla="*/ 81 w 112"/>
                  <a:gd name="T57" fmla="*/ 66 h 93"/>
                  <a:gd name="T58" fmla="*/ 40 w 112"/>
                  <a:gd name="T59" fmla="*/ 49 h 93"/>
                  <a:gd name="T60" fmla="*/ 34 w 112"/>
                  <a:gd name="T61" fmla="*/ 49 h 93"/>
                  <a:gd name="T62" fmla="*/ 34 w 112"/>
                  <a:gd name="T63" fmla="*/ 7 h 93"/>
                  <a:gd name="T64" fmla="*/ 42 w 112"/>
                  <a:gd name="T65" fmla="*/ 7 h 93"/>
                  <a:gd name="T66" fmla="*/ 68 w 112"/>
                  <a:gd name="T67" fmla="*/ 28 h 93"/>
                  <a:gd name="T68" fmla="*/ 40 w 112"/>
                  <a:gd name="T69" fmla="*/ 4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93">
                    <a:moveTo>
                      <a:pt x="81" y="66"/>
                    </a:moveTo>
                    <a:cubicBezTo>
                      <a:pt x="75" y="58"/>
                      <a:pt x="71" y="53"/>
                      <a:pt x="68" y="50"/>
                    </a:cubicBezTo>
                    <a:cubicBezTo>
                      <a:pt x="81" y="47"/>
                      <a:pt x="89" y="39"/>
                      <a:pt x="89" y="27"/>
                    </a:cubicBezTo>
                    <a:cubicBezTo>
                      <a:pt x="89" y="21"/>
                      <a:pt x="87" y="15"/>
                      <a:pt x="82" y="11"/>
                    </a:cubicBezTo>
                    <a:cubicBezTo>
                      <a:pt x="76" y="3"/>
                      <a:pt x="62" y="0"/>
                      <a:pt x="42" y="0"/>
                    </a:cubicBezTo>
                    <a:cubicBezTo>
                      <a:pt x="37" y="0"/>
                      <a:pt x="29" y="1"/>
                      <a:pt x="18" y="2"/>
                    </a:cubicBezTo>
                    <a:cubicBezTo>
                      <a:pt x="15" y="2"/>
                      <a:pt x="10" y="2"/>
                      <a:pt x="4" y="2"/>
                    </a:cubicBezTo>
                    <a:cubicBezTo>
                      <a:pt x="2" y="3"/>
                      <a:pt x="1" y="3"/>
                      <a:pt x="0" y="3"/>
                    </a:cubicBezTo>
                    <a:cubicBezTo>
                      <a:pt x="0" y="8"/>
                      <a:pt x="0" y="8"/>
                      <a:pt x="0" y="8"/>
                    </a:cubicBezTo>
                    <a:cubicBezTo>
                      <a:pt x="2" y="8"/>
                      <a:pt x="2" y="8"/>
                      <a:pt x="2" y="8"/>
                    </a:cubicBezTo>
                    <a:cubicBezTo>
                      <a:pt x="11" y="8"/>
                      <a:pt x="15" y="12"/>
                      <a:pt x="14" y="19"/>
                    </a:cubicBezTo>
                    <a:cubicBezTo>
                      <a:pt x="14" y="76"/>
                      <a:pt x="14" y="76"/>
                      <a:pt x="14" y="76"/>
                    </a:cubicBezTo>
                    <a:cubicBezTo>
                      <a:pt x="15" y="84"/>
                      <a:pt x="10" y="87"/>
                      <a:pt x="2" y="87"/>
                    </a:cubicBezTo>
                    <a:cubicBezTo>
                      <a:pt x="0" y="87"/>
                      <a:pt x="0" y="87"/>
                      <a:pt x="0" y="87"/>
                    </a:cubicBezTo>
                    <a:cubicBezTo>
                      <a:pt x="0" y="93"/>
                      <a:pt x="0" y="93"/>
                      <a:pt x="0" y="93"/>
                    </a:cubicBezTo>
                    <a:cubicBezTo>
                      <a:pt x="50" y="93"/>
                      <a:pt x="50" y="93"/>
                      <a:pt x="50" y="93"/>
                    </a:cubicBezTo>
                    <a:cubicBezTo>
                      <a:pt x="50" y="87"/>
                      <a:pt x="50" y="87"/>
                      <a:pt x="50" y="87"/>
                    </a:cubicBezTo>
                    <a:cubicBezTo>
                      <a:pt x="45" y="87"/>
                      <a:pt x="45" y="87"/>
                      <a:pt x="45" y="87"/>
                    </a:cubicBezTo>
                    <a:cubicBezTo>
                      <a:pt x="38" y="87"/>
                      <a:pt x="34" y="83"/>
                      <a:pt x="34" y="76"/>
                    </a:cubicBezTo>
                    <a:cubicBezTo>
                      <a:pt x="34" y="54"/>
                      <a:pt x="34" y="54"/>
                      <a:pt x="34" y="54"/>
                    </a:cubicBezTo>
                    <a:cubicBezTo>
                      <a:pt x="45" y="54"/>
                      <a:pt x="45" y="54"/>
                      <a:pt x="45" y="54"/>
                    </a:cubicBezTo>
                    <a:cubicBezTo>
                      <a:pt x="49" y="57"/>
                      <a:pt x="54" y="63"/>
                      <a:pt x="61" y="72"/>
                    </a:cubicBezTo>
                    <a:cubicBezTo>
                      <a:pt x="66" y="79"/>
                      <a:pt x="69" y="83"/>
                      <a:pt x="71" y="85"/>
                    </a:cubicBezTo>
                    <a:cubicBezTo>
                      <a:pt x="74" y="88"/>
                      <a:pt x="78" y="91"/>
                      <a:pt x="83" y="92"/>
                    </a:cubicBezTo>
                    <a:cubicBezTo>
                      <a:pt x="87" y="93"/>
                      <a:pt x="94" y="93"/>
                      <a:pt x="103" y="93"/>
                    </a:cubicBezTo>
                    <a:cubicBezTo>
                      <a:pt x="106" y="93"/>
                      <a:pt x="109" y="93"/>
                      <a:pt x="112" y="93"/>
                    </a:cubicBezTo>
                    <a:cubicBezTo>
                      <a:pt x="112" y="89"/>
                      <a:pt x="112" y="89"/>
                      <a:pt x="112" y="89"/>
                    </a:cubicBezTo>
                    <a:cubicBezTo>
                      <a:pt x="104" y="88"/>
                      <a:pt x="97" y="85"/>
                      <a:pt x="92" y="80"/>
                    </a:cubicBezTo>
                    <a:cubicBezTo>
                      <a:pt x="89" y="77"/>
                      <a:pt x="85" y="72"/>
                      <a:pt x="81" y="66"/>
                    </a:cubicBezTo>
                    <a:close/>
                    <a:moveTo>
                      <a:pt x="40" y="49"/>
                    </a:moveTo>
                    <a:cubicBezTo>
                      <a:pt x="34" y="49"/>
                      <a:pt x="34" y="49"/>
                      <a:pt x="34" y="49"/>
                    </a:cubicBezTo>
                    <a:cubicBezTo>
                      <a:pt x="34" y="7"/>
                      <a:pt x="34" y="7"/>
                      <a:pt x="34" y="7"/>
                    </a:cubicBezTo>
                    <a:cubicBezTo>
                      <a:pt x="42" y="7"/>
                      <a:pt x="42" y="7"/>
                      <a:pt x="42" y="7"/>
                    </a:cubicBezTo>
                    <a:cubicBezTo>
                      <a:pt x="59" y="7"/>
                      <a:pt x="67" y="14"/>
                      <a:pt x="68" y="28"/>
                    </a:cubicBezTo>
                    <a:cubicBezTo>
                      <a:pt x="68" y="42"/>
                      <a:pt x="59" y="49"/>
                      <a:pt x="4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54" tIns="45726" rIns="91454" bIns="45726"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grpSp>
        <p:nvGrpSpPr>
          <p:cNvPr id="135" name="组合 134"/>
          <p:cNvGrpSpPr/>
          <p:nvPr/>
        </p:nvGrpSpPr>
        <p:grpSpPr>
          <a:xfrm>
            <a:off x="521763" y="4877740"/>
            <a:ext cx="11148475" cy="1612900"/>
            <a:chOff x="548225" y="4915772"/>
            <a:chExt cx="10463958" cy="1612900"/>
          </a:xfrm>
        </p:grpSpPr>
        <p:grpSp>
          <p:nvGrpSpPr>
            <p:cNvPr id="134" name="组合 133"/>
            <p:cNvGrpSpPr/>
            <p:nvPr/>
          </p:nvGrpSpPr>
          <p:grpSpPr>
            <a:xfrm>
              <a:off x="548225" y="4915772"/>
              <a:ext cx="5476117" cy="1612900"/>
              <a:chOff x="548225" y="4915772"/>
              <a:chExt cx="5476117" cy="1612900"/>
            </a:xfrm>
            <a:scene3d>
              <a:camera prst="perspectiveRight"/>
              <a:lightRig rig="threePt" dir="t"/>
            </a:scene3d>
          </p:grpSpPr>
          <p:pic>
            <p:nvPicPr>
              <p:cNvPr id="124" name="Picture 5" descr="cb42efc06284b2d5d798324fab626230"/>
              <p:cNvPicPr>
                <a:picLocks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48225" y="4915772"/>
                <a:ext cx="2666400" cy="1612900"/>
              </a:xfrm>
              <a:prstGeom prst="rect">
                <a:avLst/>
              </a:prstGeom>
              <a:noFill/>
              <a:ln w="31750">
                <a:solidFill>
                  <a:schemeClr val="bg1"/>
                </a:solidFill>
                <a:miter lim="800000"/>
                <a:headEnd/>
                <a:tailEnd/>
              </a:ln>
              <a:effectLst>
                <a:outerShdw blurRad="50800" dist="38100" dir="5400000" algn="t" rotWithShape="0">
                  <a:prstClr val="black">
                    <a:alpha val="40000"/>
                  </a:prstClr>
                </a:outerShdw>
                <a:reflection blurRad="266700" stA="52000" endA="3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125" name="图片 124"/>
              <p:cNvPicPr>
                <a:picLocks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3357942" y="4915772"/>
                <a:ext cx="2666400" cy="1612900"/>
              </a:xfrm>
              <a:prstGeom prst="rect">
                <a:avLst/>
              </a:prstGeom>
              <a:noFill/>
              <a:ln w="31750">
                <a:solidFill>
                  <a:schemeClr val="bg1"/>
                </a:solidFill>
                <a:miter lim="800000"/>
                <a:headEnd/>
                <a:tailEnd/>
              </a:ln>
              <a:effectLst>
                <a:outerShdw blurRad="50800" dist="38100" dir="5400000" algn="t" rotWithShape="0">
                  <a:prstClr val="black">
                    <a:alpha val="40000"/>
                  </a:prstClr>
                </a:outerShdw>
                <a:reflection blurRad="266700" stA="52000" endA="300" endPos="35000" dir="5400000" sy="-100000" algn="bl" rotWithShape="0"/>
              </a:effectLst>
              <a:extLst>
                <a:ext uri="{909E8E84-426E-40DD-AFC4-6F175D3DCCD1}">
                  <a14:hiddenFill xmlns:a14="http://schemas.microsoft.com/office/drawing/2010/main">
                    <a:solidFill>
                      <a:srgbClr val="FFFFFF"/>
                    </a:solidFill>
                  </a14:hiddenFill>
                </a:ext>
              </a:extLst>
            </p:spPr>
          </p:pic>
        </p:grpSp>
        <p:grpSp>
          <p:nvGrpSpPr>
            <p:cNvPr id="133" name="组合 132"/>
            <p:cNvGrpSpPr/>
            <p:nvPr/>
          </p:nvGrpSpPr>
          <p:grpSpPr>
            <a:xfrm>
              <a:off x="5536067" y="4915772"/>
              <a:ext cx="5476116" cy="1612900"/>
              <a:chOff x="6167660" y="4915772"/>
              <a:chExt cx="5476116" cy="1612900"/>
            </a:xfrm>
            <a:scene3d>
              <a:camera prst="perspectiveLeft"/>
              <a:lightRig rig="threePt" dir="t"/>
            </a:scene3d>
          </p:grpSpPr>
          <p:pic>
            <p:nvPicPr>
              <p:cNvPr id="126" name="图片 1"/>
              <p:cNvPicPr/>
              <p:nvPr>
                <p:custDataLst>
                  <p:tags r:id="rId5"/>
                </p:custDataLst>
              </p:nvPr>
            </p:nvPicPr>
            <p:blipFill>
              <a:blip r:embed="rId6" cstate="print"/>
              <a:srcRect/>
              <a:stretch>
                <a:fillRect/>
              </a:stretch>
            </p:blipFill>
            <p:spPr bwMode="auto">
              <a:xfrm>
                <a:off x="6167660" y="4915772"/>
                <a:ext cx="2666400" cy="1612900"/>
              </a:xfrm>
              <a:prstGeom prst="rect">
                <a:avLst/>
              </a:prstGeom>
              <a:noFill/>
              <a:ln w="31750">
                <a:solidFill>
                  <a:schemeClr val="bg1"/>
                </a:solidFill>
                <a:miter lim="800000"/>
                <a:headEnd/>
                <a:tailEnd/>
              </a:ln>
              <a:effectLst>
                <a:outerShdw blurRad="50800" dist="38100" dir="5400000" algn="t" rotWithShape="0">
                  <a:prstClr val="black">
                    <a:alpha val="40000"/>
                  </a:prstClr>
                </a:outerShdw>
                <a:reflection blurRad="266700" stA="52000" endA="300" endPos="35000" dir="5400000" sy="-100000" algn="bl" rotWithShape="0"/>
              </a:effectLst>
            </p:spPr>
          </p:pic>
          <p:pic>
            <p:nvPicPr>
              <p:cNvPr id="127" name="图片 126"/>
              <p:cNvPicPr/>
              <p:nvPr>
                <p:custDataLst>
                  <p:tags r:id="rId7"/>
                </p:custDataLst>
              </p:nvPr>
            </p:nvPicPr>
            <p:blipFill rotWithShape="1">
              <a:blip r:embed="rId8"/>
              <a:srcRect t="3857"/>
              <a:stretch>
                <a:fillRect/>
              </a:stretch>
            </p:blipFill>
            <p:spPr>
              <a:xfrm>
                <a:off x="8977376" y="4915772"/>
                <a:ext cx="2666400" cy="1612900"/>
              </a:xfrm>
              <a:prstGeom prst="rect">
                <a:avLst/>
              </a:prstGeom>
              <a:ln w="31750">
                <a:solidFill>
                  <a:schemeClr val="bg1"/>
                </a:solidFill>
              </a:ln>
              <a:effectLst>
                <a:outerShdw blurRad="50800" dist="38100" dir="5400000" algn="t" rotWithShape="0">
                  <a:prstClr val="black">
                    <a:alpha val="40000"/>
                  </a:prstClr>
                </a:outerShdw>
                <a:reflection blurRad="266700" stA="52000" endA="300" endPos="35000" dir="5400000" sy="-100000" algn="bl" rotWithShape="0"/>
              </a:effectLst>
            </p:spPr>
          </p:pic>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顶角 2"/>
          <p:cNvSpPr/>
          <p:nvPr/>
        </p:nvSpPr>
        <p:spPr>
          <a:xfrm rot="5400000">
            <a:off x="463012" y="-463011"/>
            <a:ext cx="824400" cy="1750422"/>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4" name="文本框 3"/>
          <p:cNvSpPr txBox="1"/>
          <p:nvPr/>
        </p:nvSpPr>
        <p:spPr>
          <a:xfrm>
            <a:off x="154457" y="179226"/>
            <a:ext cx="3280418" cy="46037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研究意义</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5" name="矩形: 圆角 4"/>
          <p:cNvSpPr/>
          <p:nvPr/>
        </p:nvSpPr>
        <p:spPr>
          <a:xfrm>
            <a:off x="1683598" y="168995"/>
            <a:ext cx="66825"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custDataLst>
              <p:tags r:id="rId1"/>
            </p:custDataLst>
          </p:nvPr>
        </p:nvSpPr>
        <p:spPr>
          <a:xfrm>
            <a:off x="368700" y="5945210"/>
            <a:ext cx="11454600" cy="640806"/>
          </a:xfrm>
          <a:prstGeom prst="roundRect">
            <a:avLst>
              <a:gd name="adj" fmla="val 0"/>
            </a:avLst>
          </a:prstGeom>
          <a:gradFill flip="none" rotWithShape="1">
            <a:gsLst>
              <a:gs pos="0">
                <a:schemeClr val="accent1">
                  <a:alpha val="0"/>
                </a:schemeClr>
              </a:gs>
              <a:gs pos="94000">
                <a:schemeClr val="accent1"/>
              </a:gs>
              <a:gs pos="7000">
                <a:schemeClr val="accent1"/>
              </a:gs>
              <a:gs pos="100000">
                <a:schemeClr val="accent1">
                  <a:alpha val="0"/>
                </a:schemeClr>
              </a:gs>
            </a:gsLst>
            <a:lin ang="10800000" scaled="1"/>
            <a:tileRect/>
          </a:gradFill>
          <a:ln w="12700" cap="flat" cmpd="sng" algn="ctr">
            <a:noFill/>
            <a:prstDash val="solid"/>
            <a:miter lim="800000"/>
          </a:ln>
          <a:effectLst/>
        </p:spPr>
        <p:txBody>
          <a:bodyPr rtlCol="0" anchor="ctr"/>
          <a:lstStyle>
            <a:defPPr>
              <a:defRPr lang="en-US"/>
            </a:defPPr>
            <a:lvl1pPr lvl="0" algn="ctr" defTabSz="914400">
              <a:defRPr sz="2400" b="1" kern="0">
                <a:solidFill>
                  <a:prstClr val="white"/>
                </a:solidFill>
                <a:latin typeface="微软雅黑" panose="020B0503020204020204" pitchFamily="34" charset="-122"/>
                <a:ea typeface="微软雅黑" panose="020B0503020204020204" pitchFamily="34" charset="-122"/>
                <a:cs typeface="+mn-ea"/>
              </a:defRPr>
            </a:lvl1pPr>
          </a:lstStyle>
          <a:p>
            <a:pPr>
              <a:defRPr/>
            </a:pPr>
            <a:r>
              <a:rPr lang="zh-CN" altLang="en-US" sz="2800" dirty="0">
                <a:solidFill>
                  <a:schemeClr val="bg1"/>
                </a:solidFill>
                <a:latin typeface="Batang" panose="02030600000101010101" pitchFamily="18" charset="-127"/>
                <a:ea typeface="宋体" panose="02010600030101010101" pitchFamily="2" charset="-122"/>
                <a:cs typeface="Times New Roman" panose="02020603050405020304" pitchFamily="18" charset="0"/>
                <a:sym typeface="+mn-ea"/>
              </a:rPr>
              <a:t>数据库领域热点问题</a:t>
            </a:r>
            <a:r>
              <a:rPr lang="en-US" altLang="zh-CN" sz="2800" dirty="0">
                <a:solidFill>
                  <a:schemeClr val="bg1"/>
                </a:solidFill>
                <a:latin typeface="Batang" panose="02030600000101010101" pitchFamily="18" charset="-127"/>
                <a:ea typeface="宋体" panose="02010600030101010101" pitchFamily="2" charset="-122"/>
                <a:cs typeface="Times New Roman" panose="02020603050405020304" pitchFamily="18" charset="0"/>
                <a:sym typeface="+mn-ea"/>
              </a:rPr>
              <a:t>: </a:t>
            </a:r>
            <a:r>
              <a:rPr lang="zh-CN" altLang="en-US" sz="2800" dirty="0">
                <a:solidFill>
                  <a:schemeClr val="bg1"/>
                </a:solidFill>
                <a:effectLst/>
                <a:latin typeface="Batang" panose="02030600000101010101" pitchFamily="18" charset="-127"/>
                <a:ea typeface="宋体" panose="02010600030101010101" pitchFamily="2" charset="-122"/>
                <a:cs typeface="Times New Roman" panose="02020603050405020304" pitchFamily="18" charset="0"/>
                <a:sym typeface="+mn-ea"/>
              </a:rPr>
              <a:t>数据库系统中进行</a:t>
            </a:r>
            <a:r>
              <a:rPr lang="zh-CN" altLang="en-US" sz="2800" dirty="0">
                <a:solidFill>
                  <a:srgbClr val="FFFF00"/>
                </a:solidFill>
                <a:effectLst/>
                <a:latin typeface="Batang" panose="02030600000101010101" pitchFamily="18" charset="-127"/>
                <a:ea typeface="宋体" panose="02010600030101010101" pitchFamily="2" charset="-122"/>
                <a:cs typeface="Times New Roman" panose="02020603050405020304" pitchFamily="18" charset="0"/>
                <a:sym typeface="+mn-ea"/>
              </a:rPr>
              <a:t>索引的自适应</a:t>
            </a:r>
            <a:r>
              <a:rPr lang="zh-CN" altLang="en-US" sz="2800" dirty="0">
                <a:solidFill>
                  <a:srgbClr val="FFFF00"/>
                </a:solidFill>
                <a:latin typeface="Batang" panose="02030600000101010101" pitchFamily="18" charset="-127"/>
                <a:ea typeface="宋体" panose="02010600030101010101" pitchFamily="2" charset="-122"/>
                <a:cs typeface="Times New Roman" panose="02020603050405020304" pitchFamily="18" charset="0"/>
                <a:sym typeface="+mn-ea"/>
              </a:rPr>
              <a:t>推荐和管理</a:t>
            </a:r>
            <a:endParaRPr lang="zh-CN" altLang="en-US" sz="2800" dirty="0">
              <a:solidFill>
                <a:srgbClr val="FFFF00"/>
              </a:solidFill>
              <a:effectLst/>
              <a:latin typeface="Batang" panose="02030600000101010101" pitchFamily="18" charset="-127"/>
              <a:ea typeface="宋体" panose="02010600030101010101" pitchFamily="2" charset="-122"/>
              <a:cs typeface="Times New Roman" panose="02020603050405020304" pitchFamily="18" charset="0"/>
              <a:sym typeface="+mn-ea"/>
            </a:endParaRPr>
          </a:p>
        </p:txBody>
      </p:sp>
      <p:grpSp>
        <p:nvGrpSpPr>
          <p:cNvPr id="47" name="组合 46"/>
          <p:cNvGrpSpPr/>
          <p:nvPr/>
        </p:nvGrpSpPr>
        <p:grpSpPr>
          <a:xfrm>
            <a:off x="6430409" y="2254240"/>
            <a:ext cx="963977" cy="2694305"/>
            <a:chOff x="4623753" y="2210117"/>
            <a:chExt cx="901700" cy="2694305"/>
          </a:xfrm>
        </p:grpSpPr>
        <p:sp>
          <p:nvSpPr>
            <p:cNvPr id="19" name="箭头: 下 18"/>
            <p:cNvSpPr/>
            <p:nvPr/>
          </p:nvSpPr>
          <p:spPr>
            <a:xfrm rot="16200000">
              <a:off x="4826000" y="3106420"/>
              <a:ext cx="497205" cy="901700"/>
            </a:xfrm>
            <a:prstGeom prst="downArrow">
              <a:avLst>
                <a:gd name="adj1" fmla="val 50000"/>
                <a:gd name="adj2" fmla="val 6583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 name="箭头: 下 31"/>
            <p:cNvSpPr/>
            <p:nvPr/>
          </p:nvSpPr>
          <p:spPr>
            <a:xfrm rot="16200000">
              <a:off x="4826000" y="2007870"/>
              <a:ext cx="497205" cy="901700"/>
            </a:xfrm>
            <a:prstGeom prst="downArrow">
              <a:avLst>
                <a:gd name="adj1" fmla="val 50000"/>
                <a:gd name="adj2" fmla="val 6583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箭头: 下 31"/>
            <p:cNvSpPr/>
            <p:nvPr/>
          </p:nvSpPr>
          <p:spPr>
            <a:xfrm rot="16200000">
              <a:off x="4826000" y="4204970"/>
              <a:ext cx="497205" cy="901700"/>
            </a:xfrm>
            <a:prstGeom prst="downArrow">
              <a:avLst>
                <a:gd name="adj1" fmla="val 50000"/>
                <a:gd name="adj2" fmla="val 6583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6" name="组合 5"/>
          <p:cNvGrpSpPr/>
          <p:nvPr/>
        </p:nvGrpSpPr>
        <p:grpSpPr>
          <a:xfrm>
            <a:off x="1624367" y="1092224"/>
            <a:ext cx="4692831" cy="4648177"/>
            <a:chOff x="2394654" y="1092223"/>
            <a:chExt cx="3910083" cy="4648177"/>
          </a:xfrm>
        </p:grpSpPr>
        <p:grpSp>
          <p:nvGrpSpPr>
            <p:cNvPr id="26" name="组合 25"/>
            <p:cNvGrpSpPr/>
            <p:nvPr/>
          </p:nvGrpSpPr>
          <p:grpSpPr>
            <a:xfrm>
              <a:off x="2394654" y="1092223"/>
              <a:ext cx="3910083" cy="4648177"/>
              <a:chOff x="495302" y="1092223"/>
              <a:chExt cx="4287887" cy="4648177"/>
            </a:xfrm>
          </p:grpSpPr>
          <p:sp>
            <p:nvSpPr>
              <p:cNvPr id="15" name="矩形 14"/>
              <p:cNvSpPr/>
              <p:nvPr/>
            </p:nvSpPr>
            <p:spPr>
              <a:xfrm>
                <a:off x="500570" y="1219200"/>
                <a:ext cx="4277350" cy="4521200"/>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16" name="矩形: 圆顶角 15"/>
              <p:cNvSpPr/>
              <p:nvPr/>
            </p:nvSpPr>
            <p:spPr>
              <a:xfrm>
                <a:off x="495302" y="1092223"/>
                <a:ext cx="4287887" cy="597513"/>
              </a:xfrm>
              <a:prstGeom prst="round2SameRect">
                <a:avLst/>
              </a:prstGeom>
              <a:gradFill flip="none" rotWithShape="1">
                <a:gsLst>
                  <a:gs pos="0">
                    <a:schemeClr val="accent1"/>
                  </a:gs>
                  <a:gs pos="100000">
                    <a:schemeClr val="accent1">
                      <a:lumMod val="75000"/>
                    </a:schemeClr>
                  </a:gs>
                </a:gsLst>
                <a:lin ang="54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480" rtl="0" eaLnBrk="1" fontAlgn="base" latinLnBrk="0" hangingPunct="1">
                  <a:lnSpc>
                    <a:spcPct val="110000"/>
                  </a:lnSpc>
                  <a:spcBef>
                    <a:spcPct val="0"/>
                  </a:spcBef>
                  <a:spcAft>
                    <a:spcPct val="0"/>
                  </a:spcAft>
                  <a:buClr>
                    <a:srgbClr val="C01700"/>
                  </a:buClr>
                  <a:buSzTx/>
                  <a:buFontTx/>
                  <a:buNone/>
                  <a:defRPr/>
                </a:pPr>
                <a:r>
                  <a:rPr lang="zh-CN" altLang="en-US" sz="24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数据规模宏大</a:t>
                </a:r>
                <a:endParaRPr lang="zh-CN" altLang="en-US" sz="24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5" name="矩形: 圆角 64"/>
            <p:cNvSpPr/>
            <p:nvPr/>
          </p:nvSpPr>
          <p:spPr>
            <a:xfrm>
              <a:off x="2548264" y="3034211"/>
              <a:ext cx="1681570" cy="531643"/>
            </a:xfrm>
            <a:prstGeom prst="roundRect">
              <a:avLst/>
            </a:prstGeom>
            <a:gradFill>
              <a:gsLst>
                <a:gs pos="0">
                  <a:schemeClr val="bg1"/>
                </a:gs>
                <a:gs pos="100000">
                  <a:schemeClr val="accent3">
                    <a:lumMod val="20000"/>
                    <a:lumOff val="8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p:cNvSpPr/>
            <p:nvPr/>
          </p:nvSpPr>
          <p:spPr>
            <a:xfrm>
              <a:off x="4535962" y="3031953"/>
              <a:ext cx="1681569" cy="531643"/>
            </a:xfrm>
            <a:prstGeom prst="roundRect">
              <a:avLst/>
            </a:prstGeom>
            <a:gradFill>
              <a:gsLst>
                <a:gs pos="0">
                  <a:schemeClr val="bg1"/>
                </a:gs>
                <a:gs pos="100000">
                  <a:schemeClr val="accent3">
                    <a:lumMod val="20000"/>
                    <a:lumOff val="8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圆角 66"/>
            <p:cNvSpPr/>
            <p:nvPr/>
          </p:nvSpPr>
          <p:spPr>
            <a:xfrm>
              <a:off x="4526273" y="5079194"/>
              <a:ext cx="1681569" cy="531643"/>
            </a:xfrm>
            <a:prstGeom prst="roundRect">
              <a:avLst/>
            </a:prstGeom>
            <a:gradFill>
              <a:gsLst>
                <a:gs pos="0">
                  <a:schemeClr val="bg1"/>
                </a:gs>
                <a:gs pos="100000">
                  <a:schemeClr val="accent3">
                    <a:lumMod val="20000"/>
                    <a:lumOff val="8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圆角 67"/>
            <p:cNvSpPr/>
            <p:nvPr/>
          </p:nvSpPr>
          <p:spPr>
            <a:xfrm>
              <a:off x="2610450" y="5065161"/>
              <a:ext cx="1681570" cy="531643"/>
            </a:xfrm>
            <a:prstGeom prst="roundRect">
              <a:avLst/>
            </a:prstGeom>
            <a:gradFill>
              <a:gsLst>
                <a:gs pos="0">
                  <a:schemeClr val="bg1"/>
                </a:gs>
                <a:gs pos="100000">
                  <a:schemeClr val="accent3">
                    <a:lumMod val="20000"/>
                    <a:lumOff val="8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TextBox 14"/>
            <p:cNvSpPr txBox="1"/>
            <p:nvPr/>
          </p:nvSpPr>
          <p:spPr>
            <a:xfrm>
              <a:off x="4825386" y="5215304"/>
              <a:ext cx="1012413" cy="369332"/>
            </a:xfrm>
            <a:prstGeom prst="rect">
              <a:avLst/>
            </a:prstGeom>
            <a:noFill/>
          </p:spPr>
          <p:txBody>
            <a:bodyPr wrap="square" rtlCol="0">
              <a:spAutoFit/>
            </a:bodyPr>
            <a:lstStyle/>
            <a:p>
              <a:pPr marR="0" indent="0" algn="ctr" defTabSz="457200" fontAlgn="auto">
                <a:lnSpc>
                  <a:spcPct val="100000"/>
                </a:lnSpc>
                <a:spcBef>
                  <a:spcPts val="0"/>
                </a:spcBef>
                <a:spcAft>
                  <a:spcPts val="0"/>
                </a:spcAft>
                <a:buClrTx/>
                <a:buSzTx/>
                <a:buFontTx/>
                <a:buNone/>
                <a:defRPr/>
              </a:pPr>
              <a:r>
                <a:rPr kumimoji="0" lang="zh-CN" altLang="en-US" b="1" i="0" kern="1200" cap="none" spc="0" normalizeH="0" baseline="0" noProof="0" dirty="0">
                  <a:solidFill>
                    <a:schemeClr val="accent1"/>
                  </a:solidFill>
                  <a:latin typeface="微软雅黑" panose="020B0503020204020204" pitchFamily="34" charset="-122"/>
                  <a:ea typeface="微软雅黑" panose="020B0503020204020204" pitchFamily="34" charset="-122"/>
                  <a:cs typeface="+mn-cs"/>
                </a:rPr>
                <a:t>区块链</a:t>
              </a:r>
              <a:endParaRPr kumimoji="0" lang="zh-CN" altLang="en-US" b="1" i="0" kern="1200" cap="none" spc="0" normalizeH="0" baseline="0" noProof="0" dirty="0">
                <a:solidFill>
                  <a:schemeClr val="accent1"/>
                </a:solidFill>
                <a:latin typeface="微软雅黑" panose="020B0503020204020204" pitchFamily="34" charset="-122"/>
                <a:ea typeface="微软雅黑" panose="020B0503020204020204" pitchFamily="34" charset="-122"/>
                <a:cs typeface="+mn-cs"/>
              </a:endParaRPr>
            </a:p>
          </p:txBody>
        </p:sp>
        <p:sp>
          <p:nvSpPr>
            <p:cNvPr id="70" name="TextBox 10"/>
            <p:cNvSpPr txBox="1"/>
            <p:nvPr/>
          </p:nvSpPr>
          <p:spPr>
            <a:xfrm>
              <a:off x="4896672" y="3167004"/>
              <a:ext cx="1012412" cy="369332"/>
            </a:xfrm>
            <a:prstGeom prst="rect">
              <a:avLst/>
            </a:prstGeom>
            <a:noFill/>
          </p:spPr>
          <p:txBody>
            <a:bodyPr wrap="square" rtlCol="0">
              <a:spAutoFit/>
            </a:bodyPr>
            <a:lstStyle>
              <a:defPPr>
                <a:defRPr lang="zh-CN"/>
              </a:defPPr>
              <a:lvl1pPr>
                <a:defRPr sz="1800" b="1">
                  <a:solidFill>
                    <a:schemeClr val="tx1">
                      <a:lumMod val="95000"/>
                      <a:lumOff val="5000"/>
                    </a:schemeClr>
                  </a:solidFill>
                  <a:latin typeface="等线" panose="02010600030101010101" charset="-122"/>
                  <a:ea typeface="等线" panose="02010600030101010101" charset="-122"/>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大数据</a:t>
              </a:r>
              <a:endPar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71" name="TextBox 13"/>
            <p:cNvSpPr txBox="1"/>
            <p:nvPr/>
          </p:nvSpPr>
          <p:spPr>
            <a:xfrm>
              <a:off x="2840449" y="5215593"/>
              <a:ext cx="1261252" cy="369332"/>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defPPr>
                <a:defRPr lang="zh-CN"/>
              </a:defPPr>
              <a:lvl1pPr>
                <a:defRPr sz="1800">
                  <a:solidFill>
                    <a:schemeClr val="accent5">
                      <a:lumMod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rPr>
                <a:t>人工智能</a:t>
              </a:r>
              <a:endParaRPr kumimoji="0" sz="1800" b="1"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cs"/>
              </a:endParaRPr>
            </a:p>
          </p:txBody>
        </p:sp>
        <p:sp>
          <p:nvSpPr>
            <p:cNvPr id="72" name="TextBox 9"/>
            <p:cNvSpPr txBox="1"/>
            <p:nvPr/>
          </p:nvSpPr>
          <p:spPr>
            <a:xfrm>
              <a:off x="2941839" y="3194264"/>
              <a:ext cx="1012413" cy="369332"/>
            </a:xfrm>
            <a:prstGeom prst="rect">
              <a:avLst/>
            </a:prstGeom>
            <a:noFill/>
          </p:spPr>
          <p:txBody>
            <a:bodyPr wrap="square" rtlCol="0">
              <a:spAutoFit/>
            </a:bodyPr>
            <a:lstStyle/>
            <a:p>
              <a:pPr marR="0" indent="0" algn="ctr" defTabSz="457200" fontAlgn="auto">
                <a:lnSpc>
                  <a:spcPct val="100000"/>
                </a:lnSpc>
                <a:spcBef>
                  <a:spcPts val="0"/>
                </a:spcBef>
                <a:spcAft>
                  <a:spcPts val="0"/>
                </a:spcAft>
                <a:buClrTx/>
                <a:buSzTx/>
                <a:buFontTx/>
                <a:buNone/>
                <a:defRPr/>
              </a:pPr>
              <a:r>
                <a:rPr kumimoji="0" lang="zh-CN" altLang="en-US" b="1" i="0" kern="1200" cap="none" spc="0" normalizeH="0" baseline="0" noProof="0" dirty="0">
                  <a:solidFill>
                    <a:schemeClr val="accent1"/>
                  </a:solidFill>
                  <a:latin typeface="微软雅黑" panose="020B0503020204020204" pitchFamily="34" charset="-122"/>
                  <a:ea typeface="微软雅黑" panose="020B0503020204020204" pitchFamily="34" charset="-122"/>
                  <a:cs typeface="+mn-cs"/>
                </a:rPr>
                <a:t>云计算</a:t>
              </a:r>
              <a:endParaRPr kumimoji="0" lang="zh-CN" altLang="en-US" b="1" i="0" kern="1200" cap="none" spc="0" normalizeH="0" baseline="0" noProof="0" dirty="0">
                <a:solidFill>
                  <a:schemeClr val="accent1"/>
                </a:solidFill>
                <a:latin typeface="微软雅黑" panose="020B0503020204020204" pitchFamily="34" charset="-122"/>
                <a:ea typeface="微软雅黑" panose="020B0503020204020204" pitchFamily="34" charset="-122"/>
                <a:cs typeface="+mn-cs"/>
              </a:endParaRPr>
            </a:p>
          </p:txBody>
        </p:sp>
        <p:pic>
          <p:nvPicPr>
            <p:cNvPr id="1026" name="Picture 2" descr="云计算 的图像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548" y="1900818"/>
              <a:ext cx="1681570" cy="1132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人工智能机器人的意义，人工智能到底有多重要_哈哈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4405" y="3783340"/>
              <a:ext cx="1699712" cy="11689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区块链技术应用有哪些？-银行大全-金投银行频道-金投网"/>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4228" y="3779557"/>
              <a:ext cx="1635593" cy="11689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大数据设计图__广告设计_广告设计_设计图库_昵图网nipic.com"/>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048"/>
            <a:stretch>
              <a:fillRect/>
            </a:stretch>
          </p:blipFill>
          <p:spPr bwMode="auto">
            <a:xfrm>
              <a:off x="4464228" y="1900818"/>
              <a:ext cx="1635593" cy="11278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9"/>
          <p:cNvGrpSpPr/>
          <p:nvPr/>
        </p:nvGrpSpPr>
        <p:grpSpPr>
          <a:xfrm>
            <a:off x="7588551" y="1092224"/>
            <a:ext cx="2856510" cy="4635500"/>
            <a:chOff x="7588551" y="1092224"/>
            <a:chExt cx="2856510" cy="4635500"/>
          </a:xfrm>
        </p:grpSpPr>
        <p:grpSp>
          <p:nvGrpSpPr>
            <p:cNvPr id="55" name="组合 54"/>
            <p:cNvGrpSpPr/>
            <p:nvPr/>
          </p:nvGrpSpPr>
          <p:grpSpPr>
            <a:xfrm>
              <a:off x="7588551" y="1092224"/>
              <a:ext cx="2856510" cy="4635500"/>
              <a:chOff x="495302" y="1092223"/>
              <a:chExt cx="4287887" cy="4648177"/>
            </a:xfrm>
          </p:grpSpPr>
          <p:sp>
            <p:nvSpPr>
              <p:cNvPr id="56" name="矩形 55"/>
              <p:cNvSpPr/>
              <p:nvPr/>
            </p:nvSpPr>
            <p:spPr>
              <a:xfrm>
                <a:off x="500570" y="1219200"/>
                <a:ext cx="4277350" cy="4521200"/>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57" name="矩形: 圆顶角 56"/>
              <p:cNvSpPr/>
              <p:nvPr/>
            </p:nvSpPr>
            <p:spPr>
              <a:xfrm>
                <a:off x="495302" y="1092223"/>
                <a:ext cx="4287887" cy="597513"/>
              </a:xfrm>
              <a:prstGeom prst="round2SameRect">
                <a:avLst/>
              </a:prstGeom>
              <a:gradFill flip="none" rotWithShape="1">
                <a:gsLst>
                  <a:gs pos="0">
                    <a:schemeClr val="accent1"/>
                  </a:gs>
                  <a:gs pos="100000">
                    <a:schemeClr val="accent1">
                      <a:lumMod val="75000"/>
                    </a:schemeClr>
                  </a:gs>
                </a:gsLst>
                <a:lin ang="54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480" rtl="0" eaLnBrk="1" fontAlgn="base" latinLnBrk="0" hangingPunct="1">
                  <a:lnSpc>
                    <a:spcPct val="110000"/>
                  </a:lnSpc>
                  <a:spcBef>
                    <a:spcPct val="0"/>
                  </a:spcBef>
                  <a:spcAft>
                    <a:spcPct val="0"/>
                  </a:spcAft>
                  <a:buClr>
                    <a:srgbClr val="C01700"/>
                  </a:buClr>
                  <a:buSzTx/>
                  <a:buFontTx/>
                  <a:buNone/>
                  <a:defRPr/>
                </a:pPr>
                <a:r>
                  <a:rPr lang="zh-CN" altLang="en-US" sz="24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数据库</a:t>
                </a:r>
                <a:endParaRPr lang="zh-CN" altLang="en-US" sz="24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8" name="组合 57"/>
              <p:cNvGrpSpPr/>
              <p:nvPr/>
            </p:nvGrpSpPr>
            <p:grpSpPr>
              <a:xfrm>
                <a:off x="877748" y="4892234"/>
                <a:ext cx="3489576" cy="531643"/>
                <a:chOff x="877749" y="4892234"/>
                <a:chExt cx="3489576" cy="531643"/>
              </a:xfrm>
            </p:grpSpPr>
            <p:sp>
              <p:nvSpPr>
                <p:cNvPr id="59" name="矩形: 圆角 58"/>
                <p:cNvSpPr/>
                <p:nvPr/>
              </p:nvSpPr>
              <p:spPr>
                <a:xfrm>
                  <a:off x="877749" y="4892234"/>
                  <a:ext cx="3489576" cy="531643"/>
                </a:xfrm>
                <a:prstGeom prst="roundRect">
                  <a:avLst/>
                </a:prstGeom>
                <a:gradFill>
                  <a:gsLst>
                    <a:gs pos="0">
                      <a:schemeClr val="bg1"/>
                    </a:gs>
                    <a:gs pos="100000">
                      <a:schemeClr val="accent3">
                        <a:lumMod val="20000"/>
                        <a:lumOff val="8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TextBox 13"/>
                <p:cNvSpPr txBox="1"/>
                <p:nvPr/>
              </p:nvSpPr>
              <p:spPr>
                <a:xfrm>
                  <a:off x="973003" y="5051994"/>
                  <a:ext cx="3299069" cy="369332"/>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defPPr>
                    <a:defRPr lang="zh-CN"/>
                  </a:defPPr>
                  <a:lvl1pPr>
                    <a:defRPr sz="1800">
                      <a:solidFill>
                        <a:schemeClr val="accent5">
                          <a:lumMod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b="1" dirty="0">
                      <a:solidFill>
                        <a:srgbClr val="C00000"/>
                      </a:solidFill>
                      <a:latin typeface="微软雅黑" panose="020B0503020204020204" pitchFamily="34" charset="-122"/>
                      <a:ea typeface="微软雅黑" panose="020B0503020204020204" pitchFamily="34" charset="-122"/>
                    </a:rPr>
                    <a:t>索引技术</a:t>
                  </a:r>
                  <a:endParaRPr kumimoji="0"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grpSp>
        <p:pic>
          <p:nvPicPr>
            <p:cNvPr id="7" name="图片 6"/>
            <p:cNvPicPr>
              <a:picLocks noChangeAspect="1"/>
            </p:cNvPicPr>
            <p:nvPr/>
          </p:nvPicPr>
          <p:blipFill>
            <a:blip r:embed="rId6"/>
            <a:stretch>
              <a:fillRect/>
            </a:stretch>
          </p:blipFill>
          <p:spPr>
            <a:xfrm>
              <a:off x="7906785" y="1939260"/>
              <a:ext cx="2346949" cy="2346949"/>
            </a:xfrm>
            <a:prstGeom prst="rect">
              <a:avLst/>
            </a:prstGeom>
          </p:spPr>
        </p:pic>
        <p:sp>
          <p:nvSpPr>
            <p:cNvPr id="8" name="箭头: 下 7"/>
            <p:cNvSpPr/>
            <p:nvPr/>
          </p:nvSpPr>
          <p:spPr>
            <a:xfrm>
              <a:off x="8856823" y="4451340"/>
              <a:ext cx="319960" cy="589855"/>
            </a:xfrm>
            <a:prstGeom prst="downArrow">
              <a:avLst>
                <a:gd name="adj1" fmla="val 50000"/>
                <a:gd name="adj2" fmla="val 6583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a:stretch>
            <a:fillRect/>
          </a:stretch>
        </p:blipFill>
        <p:spPr>
          <a:xfrm>
            <a:off x="4904715" y="1738458"/>
            <a:ext cx="2704877" cy="1477916"/>
          </a:xfrm>
          <a:prstGeom prst="rect">
            <a:avLst/>
          </a:prstGeom>
        </p:spPr>
      </p:pic>
      <p:sp>
        <p:nvSpPr>
          <p:cNvPr id="3" name="矩形: 圆顶角 2"/>
          <p:cNvSpPr/>
          <p:nvPr/>
        </p:nvSpPr>
        <p:spPr>
          <a:xfrm rot="5400000">
            <a:off x="908602" y="-908601"/>
            <a:ext cx="824400" cy="2641602"/>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4" name="文本框 3"/>
          <p:cNvSpPr txBox="1"/>
          <p:nvPr/>
        </p:nvSpPr>
        <p:spPr>
          <a:xfrm>
            <a:off x="257952" y="186563"/>
            <a:ext cx="3280418" cy="46037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研究背景和挑战</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5" name="矩形: 圆角 4"/>
          <p:cNvSpPr/>
          <p:nvPr/>
        </p:nvSpPr>
        <p:spPr>
          <a:xfrm>
            <a:off x="2604319" y="167640"/>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custDataLst>
              <p:tags r:id="rId2"/>
            </p:custDataLst>
          </p:nvPr>
        </p:nvSpPr>
        <p:spPr>
          <a:xfrm>
            <a:off x="495302" y="5943600"/>
            <a:ext cx="11201397" cy="640806"/>
          </a:xfrm>
          <a:prstGeom prst="roundRect">
            <a:avLst>
              <a:gd name="adj" fmla="val 0"/>
            </a:avLst>
          </a:prstGeom>
          <a:gradFill flip="none" rotWithShape="1">
            <a:gsLst>
              <a:gs pos="0">
                <a:schemeClr val="accent1">
                  <a:alpha val="0"/>
                </a:schemeClr>
              </a:gs>
              <a:gs pos="94000">
                <a:schemeClr val="accent1"/>
              </a:gs>
              <a:gs pos="7000">
                <a:schemeClr val="accent1"/>
              </a:gs>
              <a:gs pos="100000">
                <a:schemeClr val="accent1">
                  <a:alpha val="0"/>
                </a:schemeClr>
              </a:gs>
            </a:gsLst>
            <a:lin ang="10800000" scaled="1"/>
            <a:tileRect/>
          </a:gradFill>
          <a:ln w="12700" cap="flat" cmpd="sng" algn="ctr">
            <a:noFill/>
            <a:prstDash val="solid"/>
            <a:miter lim="800000"/>
          </a:ln>
          <a:effectLst/>
        </p:spPr>
        <p:txBody>
          <a:bodyPr rtlCol="0" anchor="ctr"/>
          <a:lstStyle>
            <a:defPPr>
              <a:defRPr lang="en-US"/>
            </a:defPPr>
            <a:lvl1pPr lvl="0" algn="ctr" defTabSz="914400">
              <a:defRPr sz="2400" b="1" kern="0">
                <a:solidFill>
                  <a:prstClr val="white"/>
                </a:solidFill>
                <a:latin typeface="微软雅黑" panose="020B0503020204020204" pitchFamily="34" charset="-122"/>
                <a:ea typeface="微软雅黑" panose="020B0503020204020204" pitchFamily="34" charset="-122"/>
                <a:cs typeface="+mn-ea"/>
              </a:defRPr>
            </a:lvl1pPr>
          </a:lstStyle>
          <a:p>
            <a:pPr>
              <a:defRPr/>
            </a:pPr>
            <a:r>
              <a:rPr lang="zh-CN" altLang="en-US" sz="2800" dirty="0">
                <a:solidFill>
                  <a:schemeClr val="bg1"/>
                </a:solidFill>
                <a:effectLst>
                  <a:outerShdw blurRad="38100" dist="38100" dir="2700000" algn="tl">
                    <a:srgbClr val="000000">
                      <a:alpha val="43137"/>
                    </a:srgbClr>
                  </a:outerShdw>
                </a:effectLst>
                <a:sym typeface="微软雅黑" panose="020B0503020204020204" pitchFamily="34" charset="-122"/>
              </a:rPr>
              <a:t>基于</a:t>
            </a:r>
            <a:r>
              <a:rPr lang="zh-CN" altLang="en-US" sz="2800" dirty="0">
                <a:solidFill>
                  <a:srgbClr val="FFFF00"/>
                </a:solidFill>
                <a:effectLst>
                  <a:outerShdw blurRad="38100" dist="38100" dir="2700000" algn="tl">
                    <a:srgbClr val="000000">
                      <a:alpha val="43137"/>
                    </a:srgbClr>
                  </a:outerShdw>
                </a:effectLst>
                <a:sym typeface="微软雅黑" panose="020B0503020204020204" pitchFamily="34" charset="-122"/>
              </a:rPr>
              <a:t>机器学习</a:t>
            </a:r>
            <a:r>
              <a:rPr lang="zh-CN" altLang="en-US" sz="2800" dirty="0">
                <a:solidFill>
                  <a:schemeClr val="bg1"/>
                </a:solidFill>
                <a:effectLst>
                  <a:outerShdw blurRad="38100" dist="38100" dir="2700000" algn="tl">
                    <a:srgbClr val="000000">
                      <a:alpha val="43137"/>
                    </a:srgbClr>
                  </a:outerShdw>
                </a:effectLst>
                <a:sym typeface="微软雅黑" panose="020B0503020204020204" pitchFamily="34" charset="-122"/>
              </a:rPr>
              <a:t>的数据库索引推荐</a:t>
            </a:r>
            <a:endParaRPr lang="zh-CN" altLang="en-US" sz="2800" dirty="0">
              <a:solidFill>
                <a:schemeClr val="bg1"/>
              </a:solidFill>
              <a:effectLst>
                <a:outerShdw blurRad="38100" dist="38100" dir="2700000" algn="tl">
                  <a:srgbClr val="000000">
                    <a:alpha val="43137"/>
                  </a:srgbClr>
                </a:outerShdw>
              </a:effectLst>
              <a:sym typeface="微软雅黑" panose="020B0503020204020204" pitchFamily="34" charset="-122"/>
            </a:endParaRPr>
          </a:p>
        </p:txBody>
      </p:sp>
      <p:grpSp>
        <p:nvGrpSpPr>
          <p:cNvPr id="47" name="组合 46"/>
          <p:cNvGrpSpPr/>
          <p:nvPr/>
        </p:nvGrpSpPr>
        <p:grpSpPr>
          <a:xfrm>
            <a:off x="3985356" y="2194193"/>
            <a:ext cx="634490" cy="2694305"/>
            <a:chOff x="4623753" y="2210117"/>
            <a:chExt cx="901700" cy="2694305"/>
          </a:xfrm>
        </p:grpSpPr>
        <p:sp>
          <p:nvSpPr>
            <p:cNvPr id="19" name="箭头: 下 18"/>
            <p:cNvSpPr/>
            <p:nvPr/>
          </p:nvSpPr>
          <p:spPr>
            <a:xfrm rot="16200000">
              <a:off x="4826000" y="3106420"/>
              <a:ext cx="497205" cy="901700"/>
            </a:xfrm>
            <a:prstGeom prst="downArrow">
              <a:avLst>
                <a:gd name="adj1" fmla="val 50000"/>
                <a:gd name="adj2" fmla="val 6583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 name="箭头: 下 31"/>
            <p:cNvSpPr/>
            <p:nvPr/>
          </p:nvSpPr>
          <p:spPr>
            <a:xfrm rot="16200000">
              <a:off x="4826000" y="2007870"/>
              <a:ext cx="497205" cy="901700"/>
            </a:xfrm>
            <a:prstGeom prst="downArrow">
              <a:avLst>
                <a:gd name="adj1" fmla="val 50000"/>
                <a:gd name="adj2" fmla="val 6583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箭头: 下 31"/>
            <p:cNvSpPr/>
            <p:nvPr/>
          </p:nvSpPr>
          <p:spPr>
            <a:xfrm rot="16200000">
              <a:off x="4826000" y="4204970"/>
              <a:ext cx="497205" cy="901700"/>
            </a:xfrm>
            <a:prstGeom prst="downArrow">
              <a:avLst>
                <a:gd name="adj1" fmla="val 50000"/>
                <a:gd name="adj2" fmla="val 6583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2" name="箭头: 下 19"/>
          <p:cNvSpPr/>
          <p:nvPr/>
        </p:nvSpPr>
        <p:spPr>
          <a:xfrm rot="16200000" flipH="1">
            <a:off x="8058962" y="3192069"/>
            <a:ext cx="596265" cy="698555"/>
          </a:xfrm>
          <a:prstGeom prst="downArrow">
            <a:avLst>
              <a:gd name="adj1" fmla="val 50000"/>
              <a:gd name="adj2" fmla="val 50216"/>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4756372" y="1059900"/>
            <a:ext cx="3001566" cy="4648200"/>
            <a:chOff x="8689863" y="1092200"/>
            <a:chExt cx="3001566" cy="4648200"/>
          </a:xfrm>
        </p:grpSpPr>
        <p:sp>
          <p:nvSpPr>
            <p:cNvPr id="29" name="矩形 28"/>
            <p:cNvSpPr/>
            <p:nvPr/>
          </p:nvSpPr>
          <p:spPr>
            <a:xfrm>
              <a:off x="8689863" y="1219200"/>
              <a:ext cx="3001566" cy="4521200"/>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0" name="矩形: 圆顶角 29"/>
            <p:cNvSpPr/>
            <p:nvPr/>
          </p:nvSpPr>
          <p:spPr>
            <a:xfrm>
              <a:off x="8689863" y="1092200"/>
              <a:ext cx="3001566" cy="597613"/>
            </a:xfrm>
            <a:prstGeom prst="round2SameRect">
              <a:avLst/>
            </a:prstGeom>
            <a:gradFill flip="none" rotWithShape="1">
              <a:gsLst>
                <a:gs pos="0">
                  <a:schemeClr val="accent1"/>
                </a:gs>
                <a:gs pos="100000">
                  <a:schemeClr val="accent1">
                    <a:lumMod val="75000"/>
                  </a:schemeClr>
                </a:gs>
              </a:gsLst>
              <a:lin ang="54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480" rtl="0" eaLnBrk="1" fontAlgn="base" latinLnBrk="0" hangingPunct="1">
                <a:lnSpc>
                  <a:spcPct val="110000"/>
                </a:lnSpc>
                <a:spcBef>
                  <a:spcPct val="0"/>
                </a:spcBef>
                <a:spcAft>
                  <a:spcPct val="0"/>
                </a:spcAft>
                <a:buClr>
                  <a:srgbClr val="C01700"/>
                </a:buClr>
                <a:buSzTx/>
                <a:buFontTx/>
                <a:buNone/>
                <a:defRPr/>
              </a:pPr>
              <a:r>
                <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索引推荐</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圆角 30"/>
            <p:cNvSpPr/>
            <p:nvPr/>
          </p:nvSpPr>
          <p:spPr>
            <a:xfrm>
              <a:off x="8838208" y="3372774"/>
              <a:ext cx="2704877" cy="675005"/>
            </a:xfrm>
            <a:prstGeom prst="roundRect">
              <a:avLst>
                <a:gd name="adj" fmla="val 1227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6"/>
                  </a:solidFill>
                  <a:effectLst/>
                  <a:uLnTx/>
                  <a:uFillTx/>
                  <a:latin typeface="Arial" panose="020B0604020202020204"/>
                  <a:ea typeface="微软雅黑" panose="020B0503020204020204" pitchFamily="34" charset="-122"/>
                  <a:cs typeface="+mn-cs"/>
                </a:rPr>
                <a:t>启发式规则</a:t>
              </a:r>
              <a:endParaRPr kumimoji="0" lang="zh-CN" altLang="en-US" sz="20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sym typeface="+mn-ea"/>
              </a:endParaRPr>
            </a:p>
          </p:txBody>
        </p:sp>
        <p:sp>
          <p:nvSpPr>
            <p:cNvPr id="32" name="矩形: 圆角 31"/>
            <p:cNvSpPr/>
            <p:nvPr/>
          </p:nvSpPr>
          <p:spPr>
            <a:xfrm>
              <a:off x="8838207" y="4204096"/>
              <a:ext cx="2704877" cy="434340"/>
            </a:xfrm>
            <a:prstGeom prst="roundRect">
              <a:avLst>
                <a:gd name="adj" fmla="val 8298"/>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noAutofit/>
            </a:bodyPr>
            <a:lstStyle/>
            <a:p>
              <a:pPr algn="ctr">
                <a:defRPr/>
              </a:pPr>
              <a:r>
                <a:rPr lang="zh-CN" altLang="en-US" sz="2000" b="1" dirty="0">
                  <a:solidFill>
                    <a:schemeClr val="accent6"/>
                  </a:solidFill>
                  <a:latin typeface="Arial" panose="020B0604020202020204"/>
                  <a:ea typeface="微软雅黑" panose="020B0503020204020204" pitchFamily="34" charset="-122"/>
                </a:rPr>
                <a:t>贪心</a:t>
              </a:r>
              <a:r>
                <a:rPr lang="en-US" altLang="zh-CN" sz="2000" b="1" dirty="0">
                  <a:solidFill>
                    <a:schemeClr val="accent6"/>
                  </a:solidFill>
                  <a:latin typeface="Arial" panose="020B0604020202020204"/>
                  <a:ea typeface="微软雅黑" panose="020B0503020204020204" pitchFamily="34" charset="-122"/>
                </a:rPr>
                <a:t>/</a:t>
              </a:r>
              <a:r>
                <a:rPr lang="zh-CN" altLang="en-US" sz="2000" b="1" dirty="0">
                  <a:solidFill>
                    <a:schemeClr val="accent6"/>
                  </a:solidFill>
                  <a:latin typeface="Arial" panose="020B0604020202020204"/>
                  <a:ea typeface="微软雅黑" panose="020B0503020204020204" pitchFamily="34" charset="-122"/>
                </a:rPr>
                <a:t>枚举</a:t>
              </a:r>
              <a:endParaRPr lang="zh-CN" altLang="en-US" sz="2000" b="1" dirty="0">
                <a:solidFill>
                  <a:schemeClr val="accent6"/>
                </a:solidFill>
                <a:latin typeface="Arial" panose="020B0604020202020204"/>
                <a:ea typeface="微软雅黑" panose="020B0503020204020204" pitchFamily="34" charset="-122"/>
              </a:endParaRPr>
            </a:p>
          </p:txBody>
        </p:sp>
        <p:sp>
          <p:nvSpPr>
            <p:cNvPr id="44" name="矩形: 圆角 57"/>
            <p:cNvSpPr/>
            <p:nvPr/>
          </p:nvSpPr>
          <p:spPr>
            <a:xfrm>
              <a:off x="8838208" y="4850765"/>
              <a:ext cx="2704877" cy="675005"/>
            </a:xfrm>
            <a:prstGeom prst="roundRect">
              <a:avLst>
                <a:gd name="adj" fmla="val 1227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R="0" lvl="0" algn="ctr">
                <a:lnSpc>
                  <a:spcPct val="100000"/>
                </a:lnSpc>
                <a:spcBef>
                  <a:spcPts val="0"/>
                </a:spcBef>
                <a:spcAft>
                  <a:spcPts val="0"/>
                </a:spcAft>
                <a:buClrTx/>
                <a:buSzTx/>
                <a:buFontTx/>
                <a:buNone/>
                <a:defRPr/>
              </a:pPr>
              <a:r>
                <a:rPr lang="zh-CN" altLang="en-US" sz="2000" b="1" dirty="0">
                  <a:solidFill>
                    <a:schemeClr val="accent6"/>
                  </a:solidFill>
                  <a:latin typeface="Arial" panose="020B0604020202020204"/>
                  <a:ea typeface="微软雅黑" panose="020B0503020204020204" pitchFamily="34" charset="-122"/>
                  <a:sym typeface="+mn-ea"/>
                </a:rPr>
                <a:t>人工决策</a:t>
              </a:r>
              <a:endParaRPr lang="zh-CN" altLang="en-US" sz="2000" b="1" dirty="0">
                <a:solidFill>
                  <a:schemeClr val="accent6"/>
                </a:solidFill>
                <a:latin typeface="Arial" panose="020B0604020202020204"/>
                <a:ea typeface="微软雅黑" panose="020B0503020204020204" pitchFamily="34" charset="-122"/>
                <a:sym typeface="+mn-ea"/>
              </a:endParaRPr>
            </a:p>
          </p:txBody>
        </p:sp>
      </p:grpSp>
      <p:sp>
        <p:nvSpPr>
          <p:cNvPr id="7" name="圆角矩形 56"/>
          <p:cNvSpPr/>
          <p:nvPr/>
        </p:nvSpPr>
        <p:spPr>
          <a:xfrm>
            <a:off x="8845096" y="1186901"/>
            <a:ext cx="2806973" cy="4521200"/>
          </a:xfrm>
          <a:prstGeom prst="roundRect">
            <a:avLst>
              <a:gd name="adj" fmla="val 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8845096" y="1059900"/>
            <a:ext cx="2806973" cy="597613"/>
          </a:xfrm>
          <a:prstGeom prst="round2SameRect">
            <a:avLst/>
          </a:prstGeom>
          <a:gradFill>
            <a:gsLst>
              <a:gs pos="0">
                <a:srgbClr val="C00000"/>
              </a:gs>
              <a:gs pos="100000">
                <a:srgbClr val="C00000"/>
              </a:gs>
              <a:gs pos="85000">
                <a:srgbClr val="C00000">
                  <a:lumMod val="75000"/>
                </a:srgbClr>
              </a:gs>
            </a:gsLst>
            <a:lin ang="5400000" scaled="1"/>
          </a:gradFill>
          <a:ln w="12700" cap="flat" cmpd="sng" algn="ctr">
            <a:solidFill>
              <a:schemeClr val="accent6"/>
            </a:solidFill>
            <a:prstDash val="solid"/>
            <a:miter lim="800000"/>
          </a:ln>
          <a:effectLst/>
        </p:spPr>
        <p:txBody>
          <a:bodyPr wrap="square" lIns="0" tIns="0" rIns="0" bIns="0" rtlCol="0" anchor="ctr">
            <a:noAutofit/>
          </a:bodyPr>
          <a:lstStyle>
            <a:defPPr>
              <a:defRPr lang="zh-CN"/>
            </a:defPPr>
            <a:lvl1pPr marR="0" lvl="0" indent="0" algn="ctr" fontAlgn="auto">
              <a:lnSpc>
                <a:spcPct val="100000"/>
              </a:lnSpc>
              <a:spcBef>
                <a:spcPts val="0"/>
              </a:spcBef>
              <a:spcAft>
                <a:spcPts val="0"/>
              </a:spcAft>
              <a:buClrTx/>
              <a:buSzTx/>
              <a:buFontTx/>
              <a:buNone/>
              <a:defRPr kumimoji="0" sz="1600" b="1" i="0" u="none" strike="noStrike" kern="0" cap="none" spc="0" normalizeH="0" baseline="0">
                <a:ln>
                  <a:noFill/>
                </a:ln>
                <a:solidFill>
                  <a:schemeClr val="bg1"/>
                </a:solidFill>
                <a:effectLst/>
                <a:uLnTx/>
                <a:uFillTx/>
                <a:latin typeface="Arial" panose="020B0604020202020204"/>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主要挑战</a:t>
            </a:r>
            <a:endPar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9" name="矩形: 圆角 8"/>
          <p:cNvSpPr/>
          <p:nvPr/>
        </p:nvSpPr>
        <p:spPr>
          <a:xfrm>
            <a:off x="9001617" y="1901052"/>
            <a:ext cx="2407125" cy="875734"/>
          </a:xfrm>
          <a:prstGeom prst="roundRect">
            <a:avLst>
              <a:gd name="adj" fmla="val 7940"/>
            </a:avLst>
          </a:prstGeom>
          <a:solidFill>
            <a:schemeClr val="bg1">
              <a:lumMod val="9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solidFill>
                <a:effectLst/>
                <a:uLnTx/>
                <a:uFillTx/>
                <a:latin typeface="Arial" panose="020B0604020202020204"/>
                <a:ea typeface="微软雅黑" panose="020B0503020204020204" pitchFamily="34" charset="-122"/>
                <a:sym typeface="+mn-ea"/>
              </a:rPr>
              <a:t>评估收益</a:t>
            </a:r>
            <a:endParaRPr lang="zh-CN" altLang="en-US" sz="2400" b="1" noProof="0" dirty="0">
              <a:ln>
                <a:noFill/>
              </a:ln>
              <a:solidFill>
                <a:schemeClr val="tx1"/>
              </a:solidFill>
              <a:effectLst/>
              <a:uLnTx/>
              <a:uFillTx/>
              <a:latin typeface="Arial" panose="020B0604020202020204"/>
              <a:ea typeface="微软雅黑" panose="020B0503020204020204" pitchFamily="34" charset="-122"/>
              <a:sym typeface="+mn-ea"/>
            </a:endParaRPr>
          </a:p>
        </p:txBody>
      </p:sp>
      <p:sp>
        <p:nvSpPr>
          <p:cNvPr id="10" name="矩形: 圆角 9"/>
          <p:cNvSpPr/>
          <p:nvPr/>
        </p:nvSpPr>
        <p:spPr>
          <a:xfrm>
            <a:off x="9001617" y="3188961"/>
            <a:ext cx="2407125" cy="875734"/>
          </a:xfrm>
          <a:prstGeom prst="roundRect">
            <a:avLst>
              <a:gd name="adj" fmla="val 7940"/>
            </a:avLst>
          </a:prstGeom>
          <a:solidFill>
            <a:schemeClr val="bg1">
              <a:lumMod val="9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sym typeface="+mn-ea"/>
              </a:rPr>
              <a:t>如何选择</a:t>
            </a:r>
            <a:endPar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sym typeface="+mn-ea"/>
            </a:endParaRPr>
          </a:p>
        </p:txBody>
      </p:sp>
      <p:sp>
        <p:nvSpPr>
          <p:cNvPr id="11" name="矩形: 圆角 10"/>
          <p:cNvSpPr/>
          <p:nvPr/>
        </p:nvSpPr>
        <p:spPr>
          <a:xfrm>
            <a:off x="9001617" y="4476870"/>
            <a:ext cx="2407125" cy="875734"/>
          </a:xfrm>
          <a:prstGeom prst="roundRect">
            <a:avLst>
              <a:gd name="adj" fmla="val 7940"/>
            </a:avLst>
          </a:prstGeom>
          <a:solidFill>
            <a:schemeClr val="bg1">
              <a:lumMod val="9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dirty="0">
                <a:solidFill>
                  <a:schemeClr val="tx1"/>
                </a:solidFill>
                <a:latin typeface="Arial" panose="020B0604020202020204"/>
                <a:ea typeface="微软雅黑" panose="020B0503020204020204" pitchFamily="34" charset="-122"/>
                <a:cs typeface="+mn-cs"/>
                <a:sym typeface="+mn-ea"/>
              </a:rPr>
              <a:t>维护管理</a:t>
            </a:r>
            <a:endPar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sym typeface="+mn-ea"/>
            </a:endParaRPr>
          </a:p>
        </p:txBody>
      </p:sp>
      <p:sp>
        <p:nvSpPr>
          <p:cNvPr id="12" name="爆炸形: 14 pt  11"/>
          <p:cNvSpPr/>
          <p:nvPr/>
        </p:nvSpPr>
        <p:spPr>
          <a:xfrm>
            <a:off x="6789919" y="1329877"/>
            <a:ext cx="2807553" cy="1854539"/>
          </a:xfrm>
          <a:prstGeom prst="irregularSeal2">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rPr>
              <a:t>机器学习</a:t>
            </a:r>
            <a:endParaRPr lang="zh-CN" altLang="en-US" b="1" dirty="0">
              <a:solidFill>
                <a:schemeClr val="accent1">
                  <a:lumMod val="75000"/>
                </a:schemeClr>
              </a:solidFill>
            </a:endParaRPr>
          </a:p>
        </p:txBody>
      </p:sp>
      <p:grpSp>
        <p:nvGrpSpPr>
          <p:cNvPr id="20" name="组合 19"/>
          <p:cNvGrpSpPr/>
          <p:nvPr/>
        </p:nvGrpSpPr>
        <p:grpSpPr>
          <a:xfrm>
            <a:off x="889099" y="1059899"/>
            <a:ext cx="2856510" cy="4635500"/>
            <a:chOff x="7588551" y="1092224"/>
            <a:chExt cx="2856510" cy="4635500"/>
          </a:xfrm>
        </p:grpSpPr>
        <p:grpSp>
          <p:nvGrpSpPr>
            <p:cNvPr id="21" name="组合 20"/>
            <p:cNvGrpSpPr/>
            <p:nvPr/>
          </p:nvGrpSpPr>
          <p:grpSpPr>
            <a:xfrm>
              <a:off x="7588551" y="1092224"/>
              <a:ext cx="2856510" cy="4635500"/>
              <a:chOff x="495302" y="1092223"/>
              <a:chExt cx="4287887" cy="4648177"/>
            </a:xfrm>
          </p:grpSpPr>
          <p:sp>
            <p:nvSpPr>
              <p:cNvPr id="24" name="矩形 23"/>
              <p:cNvSpPr/>
              <p:nvPr/>
            </p:nvSpPr>
            <p:spPr>
              <a:xfrm>
                <a:off x="500570" y="1219200"/>
                <a:ext cx="4277350" cy="4521200"/>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5" name="矩形: 圆顶角 24"/>
              <p:cNvSpPr/>
              <p:nvPr/>
            </p:nvSpPr>
            <p:spPr>
              <a:xfrm>
                <a:off x="495302" y="1092223"/>
                <a:ext cx="4287887" cy="597513"/>
              </a:xfrm>
              <a:prstGeom prst="round2SameRect">
                <a:avLst/>
              </a:prstGeom>
              <a:gradFill flip="none" rotWithShape="1">
                <a:gsLst>
                  <a:gs pos="0">
                    <a:schemeClr val="accent1"/>
                  </a:gs>
                  <a:gs pos="100000">
                    <a:schemeClr val="accent1">
                      <a:lumMod val="75000"/>
                    </a:schemeClr>
                  </a:gs>
                </a:gsLst>
                <a:lin ang="54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480" rtl="0" eaLnBrk="1" fontAlgn="base" latinLnBrk="0" hangingPunct="1">
                  <a:lnSpc>
                    <a:spcPct val="110000"/>
                  </a:lnSpc>
                  <a:spcBef>
                    <a:spcPct val="0"/>
                  </a:spcBef>
                  <a:spcAft>
                    <a:spcPct val="0"/>
                  </a:spcAft>
                  <a:buClr>
                    <a:srgbClr val="C01700"/>
                  </a:buClr>
                  <a:buSzTx/>
                  <a:buFontTx/>
                  <a:buNone/>
                  <a:defRPr/>
                </a:pPr>
                <a:r>
                  <a:rPr lang="zh-CN" altLang="en-US" sz="24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数据库</a:t>
                </a:r>
                <a:endParaRPr lang="zh-CN" altLang="en-US" sz="24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 name="组合 25"/>
              <p:cNvGrpSpPr/>
              <p:nvPr/>
            </p:nvGrpSpPr>
            <p:grpSpPr>
              <a:xfrm>
                <a:off x="877748" y="4892234"/>
                <a:ext cx="3489576" cy="531643"/>
                <a:chOff x="877749" y="4892234"/>
                <a:chExt cx="3489576" cy="531643"/>
              </a:xfrm>
            </p:grpSpPr>
            <p:sp>
              <p:nvSpPr>
                <p:cNvPr id="27" name="矩形: 圆角 26"/>
                <p:cNvSpPr/>
                <p:nvPr/>
              </p:nvSpPr>
              <p:spPr>
                <a:xfrm>
                  <a:off x="877749" y="4892234"/>
                  <a:ext cx="3489576" cy="531643"/>
                </a:xfrm>
                <a:prstGeom prst="roundRect">
                  <a:avLst/>
                </a:prstGeom>
                <a:gradFill>
                  <a:gsLst>
                    <a:gs pos="0">
                      <a:schemeClr val="bg1"/>
                    </a:gs>
                    <a:gs pos="100000">
                      <a:schemeClr val="accent3">
                        <a:lumMod val="20000"/>
                        <a:lumOff val="8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13"/>
                <p:cNvSpPr txBox="1"/>
                <p:nvPr/>
              </p:nvSpPr>
              <p:spPr>
                <a:xfrm>
                  <a:off x="973003" y="5051994"/>
                  <a:ext cx="3299069" cy="369332"/>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defPPr>
                    <a:defRPr lang="zh-CN"/>
                  </a:defPPr>
                  <a:lvl1pPr>
                    <a:defRPr sz="1800">
                      <a:solidFill>
                        <a:schemeClr val="accent5">
                          <a:lumMod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defRPr/>
                  </a:pPr>
                  <a:r>
                    <a:rPr lang="zh-CN" altLang="en-US" b="1" dirty="0">
                      <a:solidFill>
                        <a:srgbClr val="C00000"/>
                      </a:solidFill>
                      <a:latin typeface="微软雅黑" panose="020B0503020204020204" pitchFamily="34" charset="-122"/>
                      <a:ea typeface="微软雅黑" panose="020B0503020204020204" pitchFamily="34" charset="-122"/>
                    </a:rPr>
                    <a:t>索引技术</a:t>
                  </a:r>
                  <a:endParaRPr kumimoji="0"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grpSp>
        <p:pic>
          <p:nvPicPr>
            <p:cNvPr id="22" name="图片 21"/>
            <p:cNvPicPr>
              <a:picLocks noChangeAspect="1"/>
            </p:cNvPicPr>
            <p:nvPr/>
          </p:nvPicPr>
          <p:blipFill>
            <a:blip r:embed="rId3"/>
            <a:stretch>
              <a:fillRect/>
            </a:stretch>
          </p:blipFill>
          <p:spPr>
            <a:xfrm>
              <a:off x="7906785" y="1939260"/>
              <a:ext cx="2346949" cy="2346949"/>
            </a:xfrm>
            <a:prstGeom prst="rect">
              <a:avLst/>
            </a:prstGeom>
          </p:spPr>
        </p:pic>
        <p:sp>
          <p:nvSpPr>
            <p:cNvPr id="23" name="箭头: 下 22"/>
            <p:cNvSpPr/>
            <p:nvPr/>
          </p:nvSpPr>
          <p:spPr>
            <a:xfrm>
              <a:off x="8856823" y="4451340"/>
              <a:ext cx="319960" cy="589855"/>
            </a:xfrm>
            <a:prstGeom prst="downArrow">
              <a:avLst>
                <a:gd name="adj1" fmla="val 50000"/>
                <a:gd name="adj2" fmla="val 6583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顶角 2"/>
          <p:cNvSpPr/>
          <p:nvPr/>
        </p:nvSpPr>
        <p:spPr>
          <a:xfrm rot="5400000">
            <a:off x="908602" y="-908601"/>
            <a:ext cx="824400" cy="2641602"/>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4" name="文本框 3"/>
          <p:cNvSpPr txBox="1"/>
          <p:nvPr/>
        </p:nvSpPr>
        <p:spPr>
          <a:xfrm>
            <a:off x="257952" y="186563"/>
            <a:ext cx="3280418" cy="46037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近期相关研究</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5" name="矩形: 圆角 4"/>
          <p:cNvSpPr/>
          <p:nvPr/>
        </p:nvSpPr>
        <p:spPr>
          <a:xfrm>
            <a:off x="2604319" y="167640"/>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custDataLst>
              <p:tags r:id="rId1"/>
            </p:custDataLst>
          </p:nvPr>
        </p:nvSpPr>
        <p:spPr>
          <a:xfrm>
            <a:off x="495302" y="5943600"/>
            <a:ext cx="11201397" cy="640806"/>
          </a:xfrm>
          <a:prstGeom prst="roundRect">
            <a:avLst>
              <a:gd name="adj" fmla="val 0"/>
            </a:avLst>
          </a:prstGeom>
          <a:gradFill flip="none" rotWithShape="1">
            <a:gsLst>
              <a:gs pos="0">
                <a:schemeClr val="accent1">
                  <a:alpha val="0"/>
                </a:schemeClr>
              </a:gs>
              <a:gs pos="94000">
                <a:schemeClr val="accent1"/>
              </a:gs>
              <a:gs pos="7000">
                <a:schemeClr val="accent1"/>
              </a:gs>
              <a:gs pos="100000">
                <a:schemeClr val="accent1">
                  <a:alpha val="0"/>
                </a:schemeClr>
              </a:gs>
            </a:gsLst>
            <a:lin ang="10800000" scaled="1"/>
            <a:tileRect/>
          </a:gradFill>
          <a:ln w="12700" cap="flat" cmpd="sng" algn="ctr">
            <a:noFill/>
            <a:prstDash val="solid"/>
            <a:miter lim="800000"/>
          </a:ln>
          <a:effectLst/>
        </p:spPr>
        <p:txBody>
          <a:bodyPr rtlCol="0" anchor="ctr"/>
          <a:lstStyle>
            <a:defPPr>
              <a:defRPr lang="en-US"/>
            </a:defPPr>
            <a:lvl1pPr lvl="0" algn="ctr" defTabSz="914400">
              <a:defRPr sz="2400" b="1" kern="0">
                <a:solidFill>
                  <a:prstClr val="white"/>
                </a:solidFill>
                <a:latin typeface="微软雅黑" panose="020B0503020204020204" pitchFamily="34" charset="-122"/>
                <a:ea typeface="微软雅黑" panose="020B0503020204020204" pitchFamily="34" charset="-122"/>
                <a:cs typeface="+mn-ea"/>
              </a:defRPr>
            </a:lvl1pPr>
          </a:lstStyle>
          <a:p>
            <a:pPr>
              <a:defRPr/>
            </a:pPr>
            <a:r>
              <a:rPr lang="zh-CN" altLang="en-US" sz="2800" dirty="0">
                <a:solidFill>
                  <a:srgbClr val="FFFF00"/>
                </a:solidFill>
                <a:effectLst>
                  <a:outerShdw blurRad="38100" dist="38100" dir="2700000" algn="tl">
                    <a:srgbClr val="000000">
                      <a:alpha val="43137"/>
                    </a:srgbClr>
                  </a:outerShdw>
                </a:effectLst>
                <a:sym typeface="微软雅黑" panose="020B0503020204020204" pitchFamily="34" charset="-122"/>
              </a:rPr>
              <a:t>问</a:t>
            </a:r>
            <a:r>
              <a:rPr lang="en-US" altLang="zh-CN" sz="2800" dirty="0">
                <a:solidFill>
                  <a:srgbClr val="FFFF00"/>
                </a:solidFill>
                <a:effectLst>
                  <a:outerShdw blurRad="38100" dist="38100" dir="2700000" algn="tl">
                    <a:srgbClr val="000000">
                      <a:alpha val="43137"/>
                    </a:srgbClr>
                  </a:outerShdw>
                </a:effectLst>
                <a:sym typeface="微软雅黑" panose="020B0503020204020204" pitchFamily="34" charset="-122"/>
              </a:rPr>
              <a:t> </a:t>
            </a:r>
            <a:r>
              <a:rPr lang="zh-CN" altLang="en-US" sz="2800" dirty="0">
                <a:solidFill>
                  <a:srgbClr val="FFFF00"/>
                </a:solidFill>
                <a:effectLst>
                  <a:outerShdw blurRad="38100" dist="38100" dir="2700000" algn="tl">
                    <a:srgbClr val="000000">
                      <a:alpha val="43137"/>
                    </a:srgbClr>
                  </a:outerShdw>
                </a:effectLst>
                <a:sym typeface="微软雅黑" panose="020B0503020204020204" pitchFamily="34" charset="-122"/>
              </a:rPr>
              <a:t>题：</a:t>
            </a:r>
            <a:r>
              <a:rPr lang="zh-CN" altLang="en-US" sz="2800" dirty="0">
                <a:solidFill>
                  <a:schemeClr val="bg1"/>
                </a:solidFill>
                <a:effectLst>
                  <a:outerShdw blurRad="38100" dist="38100" dir="2700000" algn="tl">
                    <a:srgbClr val="000000">
                      <a:alpha val="43137"/>
                    </a:srgbClr>
                  </a:outerShdw>
                </a:effectLst>
                <a:sym typeface="微软雅黑" panose="020B0503020204020204" pitchFamily="34" charset="-122"/>
              </a:rPr>
              <a:t>并没有考虑到</a:t>
            </a:r>
            <a:r>
              <a:rPr lang="en-US" altLang="zh-CN" sz="2800" dirty="0" err="1">
                <a:solidFill>
                  <a:schemeClr val="bg1"/>
                </a:solidFill>
                <a:effectLst>
                  <a:outerShdw blurRad="38100" dist="38100" dir="2700000" algn="tl">
                    <a:srgbClr val="000000">
                      <a:alpha val="43137"/>
                    </a:srgbClr>
                  </a:outerShdw>
                </a:effectLst>
                <a:sym typeface="微软雅黑" panose="020B0503020204020204" pitchFamily="34" charset="-122"/>
              </a:rPr>
              <a:t>OceanBase</a:t>
            </a:r>
            <a:r>
              <a:rPr lang="zh-CN" altLang="en-US" sz="2800" dirty="0">
                <a:solidFill>
                  <a:schemeClr val="bg1"/>
                </a:solidFill>
                <a:effectLst>
                  <a:outerShdw blurRad="38100" dist="38100" dir="2700000" algn="tl">
                    <a:srgbClr val="000000">
                      <a:alpha val="43137"/>
                    </a:srgbClr>
                  </a:outerShdw>
                </a:effectLst>
                <a:sym typeface="微软雅黑" panose="020B0503020204020204" pitchFamily="34" charset="-122"/>
              </a:rPr>
              <a:t>自身特有的架构</a:t>
            </a:r>
            <a:endParaRPr lang="zh-CN" altLang="en-US" sz="2800" dirty="0">
              <a:solidFill>
                <a:schemeClr val="bg1"/>
              </a:solidFill>
              <a:effectLst>
                <a:outerShdw blurRad="38100" dist="38100" dir="2700000" algn="tl">
                  <a:srgbClr val="000000">
                    <a:alpha val="43137"/>
                  </a:srgbClr>
                </a:outerShdw>
              </a:effectLst>
              <a:sym typeface="微软雅黑" panose="020B0503020204020204" pitchFamily="34" charset="-122"/>
            </a:endParaRPr>
          </a:p>
        </p:txBody>
      </p:sp>
      <p:graphicFrame>
        <p:nvGraphicFramePr>
          <p:cNvPr id="13" name="表格 12"/>
          <p:cNvGraphicFramePr>
            <a:graphicFrameLocks noGrp="1"/>
          </p:cNvGraphicFramePr>
          <p:nvPr>
            <p:custDataLst>
              <p:tags r:id="rId2"/>
            </p:custDataLst>
          </p:nvPr>
        </p:nvGraphicFramePr>
        <p:xfrm>
          <a:off x="711200" y="1283969"/>
          <a:ext cx="10985499" cy="4255808"/>
        </p:xfrm>
        <a:graphic>
          <a:graphicData uri="http://schemas.openxmlformats.org/drawingml/2006/table">
            <a:tbl>
              <a:tblPr firstRow="1" bandRow="1">
                <a:effectLst>
                  <a:outerShdw blurRad="50800" dist="38100" dir="13500000" algn="br" rotWithShape="0">
                    <a:prstClr val="black">
                      <a:alpha val="40000"/>
                    </a:prstClr>
                  </a:outerShdw>
                </a:effectLst>
                <a:tableStyleId>{5C22544A-7EE6-4342-B048-85BDC9FD1C3A}</a:tableStyleId>
              </a:tblPr>
              <a:tblGrid>
                <a:gridCol w="1264235"/>
                <a:gridCol w="1613316"/>
                <a:gridCol w="8107948"/>
              </a:tblGrid>
              <a:tr h="415328">
                <a:tc>
                  <a:txBody>
                    <a:bodyPr/>
                    <a:lstStyle/>
                    <a:p>
                      <a:pPr algn="ctr"/>
                      <a:r>
                        <a:rPr lang="zh-CN" altLang="en-US" sz="2000" dirty="0"/>
                        <a:t>分类</a:t>
                      </a:r>
                      <a:endParaRPr lang="zh-CN" altLang="en-US" sz="2000" dirty="0"/>
                    </a:p>
                  </a:txBody>
                  <a:tcPr anchor="ctr"/>
                </a:tc>
                <a:tc>
                  <a:txBody>
                    <a:bodyPr/>
                    <a:lstStyle/>
                    <a:p>
                      <a:pPr algn="ctr"/>
                      <a:r>
                        <a:rPr lang="zh-CN" altLang="en-US" sz="2000" dirty="0"/>
                        <a:t>算法</a:t>
                      </a:r>
                      <a:endParaRPr lang="zh-CN" altLang="en-US" sz="2000" dirty="0"/>
                    </a:p>
                  </a:txBody>
                  <a:tcPr anchor="ctr"/>
                </a:tc>
                <a:tc>
                  <a:txBody>
                    <a:bodyPr/>
                    <a:lstStyle/>
                    <a:p>
                      <a:pPr algn="ctr"/>
                      <a:r>
                        <a:rPr lang="zh-CN" altLang="en-US" sz="2000" dirty="0"/>
                        <a:t>来源</a:t>
                      </a:r>
                      <a:endParaRPr lang="zh-CN" altLang="en-US" sz="2000" dirty="0"/>
                    </a:p>
                  </a:txBody>
                  <a:tcPr anchor="ctr"/>
                </a:tc>
              </a:tr>
              <a:tr h="421096">
                <a:tc rowSpan="3">
                  <a:txBody>
                    <a:bodyPr/>
                    <a:lstStyle/>
                    <a:p>
                      <a:pPr algn="ctr"/>
                      <a:r>
                        <a:rPr lang="zh-CN" altLang="en-US" dirty="0"/>
                        <a:t>收益评估</a:t>
                      </a:r>
                      <a:endParaRPr lang="zh-CN" altLang="en-US" dirty="0"/>
                    </a:p>
                  </a:txBody>
                  <a:tcPr anchor="ctr"/>
                </a:tc>
                <a:tc>
                  <a:txBody>
                    <a:bodyPr/>
                    <a:lstStyle/>
                    <a:p>
                      <a:pPr algn="ctr"/>
                      <a:r>
                        <a:rPr lang="en-US" altLang="zh-CN" dirty="0"/>
                        <a:t>AI Meets AI</a:t>
                      </a:r>
                      <a:endParaRPr lang="zh-CN" altLang="en-US" dirty="0"/>
                    </a:p>
                  </a:txBody>
                  <a:tcPr anchor="ctr"/>
                </a:tc>
                <a:tc>
                  <a:txBody>
                    <a:bodyPr/>
                    <a:lstStyle/>
                    <a:p>
                      <a:r>
                        <a:rPr lang="en-US" altLang="zh-CN" dirty="0"/>
                        <a:t>SIGMOD 2019 《</a:t>
                      </a:r>
                      <a:r>
                        <a:rPr lang="en-US" altLang="zh-CN" sz="1800" b="0" i="0" u="none" strike="noStrike" kern="1200" baseline="0" dirty="0">
                          <a:solidFill>
                            <a:schemeClr val="dk1"/>
                          </a:solidFill>
                          <a:latin typeface="+mn-lt"/>
                          <a:ea typeface="+mn-ea"/>
                          <a:cs typeface="+mn-cs"/>
                        </a:rPr>
                        <a:t>AI Meets AI: Leveraging Query Executions to Improve</a:t>
                      </a:r>
                      <a:endParaRPr lang="en-US" altLang="zh-CN" sz="1800" b="0" i="0" u="none" strike="noStrike" kern="1200" baseline="0" dirty="0">
                        <a:solidFill>
                          <a:schemeClr val="dk1"/>
                        </a:solidFill>
                        <a:latin typeface="+mn-lt"/>
                        <a:ea typeface="+mn-ea"/>
                        <a:cs typeface="+mn-cs"/>
                      </a:endParaRPr>
                    </a:p>
                    <a:p>
                      <a:r>
                        <a:rPr lang="en-US" altLang="zh-CN" sz="1800" b="0" i="0" u="none" strike="noStrike" kern="1200" baseline="0" dirty="0">
                          <a:solidFill>
                            <a:schemeClr val="dk1"/>
                          </a:solidFill>
                          <a:latin typeface="+mn-lt"/>
                          <a:ea typeface="+mn-ea"/>
                          <a:cs typeface="+mn-cs"/>
                        </a:rPr>
                        <a:t>Index Recommendations</a:t>
                      </a:r>
                      <a:r>
                        <a:rPr lang="en-US" altLang="zh-CN" dirty="0"/>
                        <a:t>》</a:t>
                      </a:r>
                      <a:endParaRPr lang="zh-CN" altLang="en-US" dirty="0"/>
                    </a:p>
                  </a:txBody>
                  <a:tcPr anchor="ctr"/>
                </a:tc>
              </a:tr>
              <a:tr h="421096">
                <a:tc vMerge="1">
                  <a:tcPr anchor="ctr"/>
                </a:tc>
                <a:tc>
                  <a:txBody>
                    <a:bodyPr/>
                    <a:lstStyle/>
                    <a:p>
                      <a:pPr algn="ctr"/>
                      <a:r>
                        <a:rPr lang="en-US" altLang="zh-CN" dirty="0"/>
                        <a:t>DB Advisor</a:t>
                      </a:r>
                      <a:endParaRPr lang="zh-CN" altLang="en-US" dirty="0"/>
                    </a:p>
                  </a:txBody>
                  <a:tcPr anchor="ctr"/>
                </a:tc>
                <a:tc>
                  <a:txBody>
                    <a:bodyPr/>
                    <a:lstStyle/>
                    <a:p>
                      <a:pPr algn="l"/>
                      <a:r>
                        <a:rPr lang="en-US" altLang="zh-CN" dirty="0"/>
                        <a:t>ICDE 2020 《DB2 advisor: An optimizer smart enough to recommend its own indexes》</a:t>
                      </a:r>
                      <a:endParaRPr lang="zh-CN" altLang="en-US" dirty="0"/>
                    </a:p>
                  </a:txBody>
                  <a:tcPr anchor="ctr"/>
                </a:tc>
              </a:tr>
              <a:tr h="421096">
                <a:tc vMerge="1">
                  <a:tcPr anchor="ctr"/>
                </a:tc>
                <a:tc>
                  <a:txBody>
                    <a:bodyPr/>
                    <a:lstStyle/>
                    <a:p>
                      <a:pPr algn="ctr"/>
                      <a:r>
                        <a:rPr lang="en-US" altLang="zh-CN" dirty="0"/>
                        <a:t>Extend</a:t>
                      </a:r>
                      <a:endParaRPr lang="zh-CN" altLang="en-US" dirty="0"/>
                    </a:p>
                  </a:txBody>
                  <a:tcPr anchor="ctr"/>
                </a:tc>
                <a:tc>
                  <a:txBody>
                    <a:bodyPr/>
                    <a:lstStyle/>
                    <a:p>
                      <a:pPr algn="l"/>
                      <a:r>
                        <a:rPr lang="en-US" altLang="zh-CN" dirty="0"/>
                        <a:t>ICDE 2019 《Efficient scalable multi-attribute index selection using recursive strategies 》</a:t>
                      </a:r>
                      <a:endParaRPr lang="zh-CN" altLang="en-US" dirty="0"/>
                    </a:p>
                  </a:txBody>
                  <a:tcPr anchor="ctr"/>
                </a:tc>
              </a:tr>
              <a:tr h="421096">
                <a:tc row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索引选择</a:t>
                      </a:r>
                      <a:endParaRPr lang="zh-CN" altLang="en-US" dirty="0"/>
                    </a:p>
                  </a:txBody>
                  <a:tcPr anchor="ctr"/>
                </a:tc>
                <a:tc>
                  <a:txBody>
                    <a:bodyPr/>
                    <a:lstStyle/>
                    <a:p>
                      <a:pPr algn="ctr"/>
                      <a:r>
                        <a:rPr lang="en-US" altLang="zh-CN" dirty="0"/>
                        <a:t>DBA bandits</a:t>
                      </a:r>
                      <a:endParaRPr lang="zh-CN" altLang="en-US" dirty="0"/>
                    </a:p>
                  </a:txBody>
                  <a:tcPr anchor="ctr"/>
                </a:tc>
                <a:tc>
                  <a:txBody>
                    <a:bodyPr/>
                    <a:lstStyle/>
                    <a:p>
                      <a:pPr algn="l"/>
                      <a:r>
                        <a:rPr lang="en-US" altLang="zh-CN" dirty="0"/>
                        <a:t>ICDE 2021 《DBA bandits: Self-driving index tuning under ad-hoc, analytical, workload with safety guarantees》</a:t>
                      </a:r>
                      <a:endParaRPr lang="zh-CN" altLang="en-US" dirty="0"/>
                    </a:p>
                  </a:txBody>
                  <a:tcPr anchor="ctr"/>
                </a:tc>
              </a:tr>
              <a:tr h="421096">
                <a:tc vMerge="1">
                  <a:tcPr anchor="ctr"/>
                </a:tc>
                <a:tc>
                  <a:txBody>
                    <a:bodyPr/>
                    <a:lstStyle/>
                    <a:p>
                      <a:pPr algn="ctr"/>
                      <a:r>
                        <a:rPr lang="en-US" altLang="zh-CN" dirty="0"/>
                        <a:t>SWIRL</a:t>
                      </a:r>
                      <a:endParaRPr lang="zh-CN" altLang="en-US" dirty="0"/>
                    </a:p>
                  </a:txBody>
                  <a:tcPr anchor="ctr"/>
                </a:tc>
                <a:tc>
                  <a:txBody>
                    <a:bodyPr/>
                    <a:lstStyle/>
                    <a:p>
                      <a:pPr algn="l"/>
                      <a:r>
                        <a:rPr lang="en-US" altLang="zh-CN" dirty="0"/>
                        <a:t>EDBT 2022 《SWIRL : Selection of Workload-aware Indexes using Reinforcement Learning》</a:t>
                      </a:r>
                      <a:endParaRPr lang="zh-CN" altLang="en-US" dirty="0"/>
                    </a:p>
                  </a:txBody>
                  <a:tcPr anchor="ctr"/>
                </a:tc>
              </a:tr>
              <a:tr h="51698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t>索引管理</a:t>
                      </a:r>
                      <a:endParaRPr lang="zh-CN" altLang="en-US" dirty="0"/>
                    </a:p>
                  </a:txBody>
                  <a:tcPr anchor="ctr"/>
                </a:tc>
                <a:tc>
                  <a:txBody>
                    <a:bodyPr/>
                    <a:lstStyle/>
                    <a:p>
                      <a:pPr algn="ctr"/>
                      <a:r>
                        <a:rPr lang="en-US" altLang="zh-CN" dirty="0" err="1"/>
                        <a:t>AutoIndex</a:t>
                      </a:r>
                      <a:endParaRPr lang="zh-CN" altLang="en-US" dirty="0"/>
                    </a:p>
                  </a:txBody>
                  <a:tcPr anchor="ctr"/>
                </a:tc>
                <a:tc>
                  <a:txBody>
                    <a:bodyPr/>
                    <a:lstStyle/>
                    <a:p>
                      <a:pPr algn="l"/>
                      <a:r>
                        <a:rPr lang="en-US" altLang="zh-CN" dirty="0"/>
                        <a:t>ICDE 2022 《</a:t>
                      </a:r>
                      <a:r>
                        <a:rPr lang="en-US" altLang="zh-CN" dirty="0" err="1"/>
                        <a:t>AutoIndex</a:t>
                      </a:r>
                      <a:r>
                        <a:rPr lang="en-US" altLang="zh-CN" dirty="0"/>
                        <a:t> : An Incremental Index Management System for Dynamic Workloads》</a:t>
                      </a:r>
                      <a:endParaRPr lang="zh-CN" altLang="en-US" dirty="0"/>
                    </a:p>
                  </a:txBody>
                  <a:tcPr anchor="ctr"/>
                </a:tc>
              </a:tr>
            </a:tbl>
          </a:graphicData>
        </a:graphic>
      </p:graphicFrame>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2090057" cy="824400"/>
            <a:chOff x="0" y="0"/>
            <a:chExt cx="1755647" cy="824400"/>
          </a:xfrm>
        </p:grpSpPr>
        <p:sp>
          <p:nvSpPr>
            <p:cNvPr id="3" name="矩形: 圆顶角 2"/>
            <p:cNvSpPr/>
            <p:nvPr/>
          </p:nvSpPr>
          <p:spPr>
            <a:xfrm rot="5400000">
              <a:off x="465624" y="-465624"/>
              <a:ext cx="824400" cy="1755647"/>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5" name="矩形: 圆角 4"/>
            <p:cNvSpPr/>
            <p:nvPr/>
          </p:nvSpPr>
          <p:spPr>
            <a:xfrm>
              <a:off x="1683598" y="168995"/>
              <a:ext cx="66825"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54457" y="179226"/>
            <a:ext cx="3280418" cy="460375"/>
          </a:xfrm>
          <a:prstGeom prst="rect">
            <a:avLst/>
          </a:prstGeom>
          <a:noFill/>
        </p:spPr>
        <p:txBody>
          <a:bodyPr wrap="square">
            <a:spAutoFit/>
          </a:bodyPr>
          <a:lstStyle/>
          <a:p>
            <a:r>
              <a:rPr lang="en-US" altLang="zh-CN" sz="2400" b="1" dirty="0" err="1">
                <a:solidFill>
                  <a:schemeClr val="bg1"/>
                </a:solidFill>
                <a:effectLst>
                  <a:outerShdw blurRad="38100" dist="19050" dir="2700000" algn="tl" rotWithShape="0">
                    <a:schemeClr val="dk1">
                      <a:alpha val="40000"/>
                    </a:schemeClr>
                  </a:outerShdw>
                </a:effectLst>
              </a:rPr>
              <a:t>OceanBase</a:t>
            </a:r>
            <a:endParaRPr lang="zh-CN" altLang="en-US" sz="2400" b="1" dirty="0">
              <a:solidFill>
                <a:schemeClr val="bg1"/>
              </a:solidFill>
              <a:effectLst>
                <a:outerShdw blurRad="38100" dist="19050" dir="2700000" algn="tl" rotWithShape="0">
                  <a:schemeClr val="dk1">
                    <a:alpha val="40000"/>
                  </a:schemeClr>
                </a:outerShdw>
              </a:effectLst>
            </a:endParaRPr>
          </a:p>
        </p:txBody>
      </p:sp>
      <p:pic>
        <p:nvPicPr>
          <p:cNvPr id="13" name="图片 12"/>
          <p:cNvPicPr>
            <a:picLocks noChangeAspect="1"/>
          </p:cNvPicPr>
          <p:nvPr/>
        </p:nvPicPr>
        <p:blipFill>
          <a:blip r:embed="rId1"/>
          <a:stretch>
            <a:fillRect/>
          </a:stretch>
        </p:blipFill>
        <p:spPr>
          <a:xfrm>
            <a:off x="448655" y="2262073"/>
            <a:ext cx="3602195" cy="2936785"/>
          </a:xfrm>
          <a:prstGeom prst="rect">
            <a:avLst/>
          </a:prstGeom>
          <a:effectLst>
            <a:outerShdw blurRad="63500" sx="102000" sy="102000" algn="ctr" rotWithShape="0">
              <a:prstClr val="black">
                <a:alpha val="40000"/>
              </a:prstClr>
            </a:outerShdw>
          </a:effectLst>
        </p:spPr>
      </p:pic>
      <p:pic>
        <p:nvPicPr>
          <p:cNvPr id="22"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7946" y="3917706"/>
            <a:ext cx="6590647" cy="94311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11078" t="34136" r="1505" b="36883"/>
          <a:stretch>
            <a:fillRect/>
          </a:stretch>
        </p:blipFill>
        <p:spPr bwMode="auto">
          <a:xfrm>
            <a:off x="5077946" y="1701688"/>
            <a:ext cx="6575394" cy="1184519"/>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圆顶角 22"/>
          <p:cNvSpPr/>
          <p:nvPr/>
        </p:nvSpPr>
        <p:spPr>
          <a:xfrm>
            <a:off x="448655" y="1438461"/>
            <a:ext cx="3602194" cy="595883"/>
          </a:xfrm>
          <a:prstGeom prst="round2SameRect">
            <a:avLst>
              <a:gd name="adj1" fmla="val 883"/>
              <a:gd name="adj2" fmla="val 0"/>
            </a:avLst>
          </a:prstGeom>
          <a:gradFill flip="none" rotWithShape="1">
            <a:gsLst>
              <a:gs pos="0">
                <a:schemeClr val="accent1"/>
              </a:gs>
              <a:gs pos="100000">
                <a:schemeClr val="accent1">
                  <a:lumMod val="75000"/>
                </a:schemeClr>
              </a:gs>
            </a:gsLst>
            <a:lin ang="54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480" rtl="0" eaLnBrk="1" fontAlgn="base" latinLnBrk="0" hangingPunct="1">
              <a:lnSpc>
                <a:spcPct val="110000"/>
              </a:lnSpc>
              <a:spcBef>
                <a:spcPct val="0"/>
              </a:spcBef>
              <a:spcAft>
                <a:spcPct val="0"/>
              </a:spcAft>
              <a:buClr>
                <a:srgbClr val="C01700"/>
              </a:buClr>
              <a:buSzTx/>
              <a:buFontTx/>
              <a:buNone/>
              <a:defRPr/>
            </a:pPr>
            <a:r>
              <a:rPr lang="zh-CN" altLang="en-US" sz="2400" b="1" dirty="0">
                <a:solidFill>
                  <a:srgbClr val="FFFFFF"/>
                </a:solidFill>
                <a:latin typeface="微软雅黑" panose="020B0503020204020204" pitchFamily="34" charset="-122"/>
                <a:ea typeface="微软雅黑" panose="020B0503020204020204" pitchFamily="34" charset="-122"/>
                <a:cs typeface="Times New Roman" panose="02020603050405020304" pitchFamily="18" charset="0"/>
              </a:rPr>
              <a:t>国产原生分布式数据库</a:t>
            </a:r>
            <a:endParaRPr kumimoji="0" lang="zh-CN" altLang="en-US"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4" name="文本框 23"/>
          <p:cNvSpPr txBox="1"/>
          <p:nvPr>
            <p:custDataLst>
              <p:tags r:id="rId4"/>
            </p:custDataLst>
          </p:nvPr>
        </p:nvSpPr>
        <p:spPr>
          <a:xfrm>
            <a:off x="368700" y="5966111"/>
            <a:ext cx="11454600" cy="640806"/>
          </a:xfrm>
          <a:prstGeom prst="roundRect">
            <a:avLst>
              <a:gd name="adj" fmla="val 0"/>
            </a:avLst>
          </a:prstGeom>
          <a:gradFill flip="none" rotWithShape="1">
            <a:gsLst>
              <a:gs pos="0">
                <a:schemeClr val="accent1">
                  <a:alpha val="0"/>
                </a:schemeClr>
              </a:gs>
              <a:gs pos="94000">
                <a:schemeClr val="accent1"/>
              </a:gs>
              <a:gs pos="7000">
                <a:schemeClr val="accent1"/>
              </a:gs>
              <a:gs pos="100000">
                <a:schemeClr val="accent1">
                  <a:alpha val="0"/>
                </a:schemeClr>
              </a:gs>
            </a:gsLst>
            <a:lin ang="10800000" scaled="1"/>
            <a:tileRect/>
          </a:gradFill>
          <a:ln w="12700" cap="flat" cmpd="sng" algn="ctr">
            <a:noFill/>
            <a:prstDash val="solid"/>
            <a:miter lim="800000"/>
          </a:ln>
          <a:effectLst/>
        </p:spPr>
        <p:txBody>
          <a:bodyPr rtlCol="0" anchor="ctr"/>
          <a:lstStyle>
            <a:defPPr>
              <a:defRPr lang="en-US"/>
            </a:defPPr>
            <a:lvl1pPr lvl="0" algn="ctr" defTabSz="914400">
              <a:defRPr sz="2400" b="1" kern="0">
                <a:solidFill>
                  <a:prstClr val="white"/>
                </a:solidFill>
                <a:latin typeface="微软雅黑" panose="020B0503020204020204" pitchFamily="34" charset="-122"/>
                <a:ea typeface="微软雅黑" panose="020B0503020204020204" pitchFamily="34" charset="-122"/>
                <a:cs typeface="+mn-ea"/>
              </a:defRPr>
            </a:lvl1pPr>
          </a:lstStyle>
          <a:p>
            <a:pPr>
              <a:defRPr/>
            </a:pPr>
            <a:r>
              <a:rPr lang="en-US" altLang="zh-CN" sz="2800" dirty="0" err="1">
                <a:solidFill>
                  <a:schemeClr val="bg1"/>
                </a:solidFill>
                <a:effectLst/>
                <a:latin typeface="Batang" panose="02030600000101010101" pitchFamily="18" charset="-127"/>
                <a:ea typeface="宋体" panose="02010600030101010101" pitchFamily="2" charset="-122"/>
                <a:cs typeface="Times New Roman" panose="02020603050405020304" pitchFamily="18" charset="0"/>
                <a:sym typeface="+mn-ea"/>
              </a:rPr>
              <a:t>OceanBase</a:t>
            </a:r>
            <a:r>
              <a:rPr lang="zh-CN" altLang="en-US" sz="2800" dirty="0">
                <a:solidFill>
                  <a:schemeClr val="bg1"/>
                </a:solidFill>
                <a:effectLst/>
                <a:latin typeface="Batang" panose="02030600000101010101" pitchFamily="18" charset="-127"/>
                <a:ea typeface="宋体" panose="02010600030101010101" pitchFamily="2" charset="-122"/>
                <a:cs typeface="Times New Roman" panose="02020603050405020304" pitchFamily="18" charset="0"/>
                <a:sym typeface="+mn-ea"/>
              </a:rPr>
              <a:t>引擎可以同时支持</a:t>
            </a:r>
            <a:r>
              <a:rPr lang="en-US" altLang="zh-CN" sz="2800" dirty="0">
                <a:solidFill>
                  <a:schemeClr val="bg1"/>
                </a:solidFill>
                <a:effectLst/>
                <a:latin typeface="Batang" panose="02030600000101010101" pitchFamily="18" charset="-127"/>
                <a:ea typeface="宋体" panose="02010600030101010101" pitchFamily="2" charset="-122"/>
                <a:cs typeface="Times New Roman" panose="02020603050405020304" pitchFamily="18" charset="0"/>
                <a:sym typeface="+mn-ea"/>
              </a:rPr>
              <a:t>OLTP</a:t>
            </a:r>
            <a:r>
              <a:rPr lang="zh-CN" altLang="en-US" sz="2800" dirty="0">
                <a:solidFill>
                  <a:schemeClr val="bg1"/>
                </a:solidFill>
                <a:effectLst/>
                <a:latin typeface="Batang" panose="02030600000101010101" pitchFamily="18" charset="-127"/>
                <a:ea typeface="宋体" panose="02010600030101010101" pitchFamily="2" charset="-122"/>
                <a:cs typeface="Times New Roman" panose="02020603050405020304" pitchFamily="18" charset="0"/>
                <a:sym typeface="+mn-ea"/>
              </a:rPr>
              <a:t>和</a:t>
            </a:r>
            <a:r>
              <a:rPr lang="en-US" altLang="zh-CN" sz="2800" dirty="0">
                <a:solidFill>
                  <a:schemeClr val="bg1"/>
                </a:solidFill>
                <a:effectLst/>
                <a:latin typeface="Batang" panose="02030600000101010101" pitchFamily="18" charset="-127"/>
                <a:ea typeface="宋体" panose="02010600030101010101" pitchFamily="2" charset="-122"/>
                <a:cs typeface="Times New Roman" panose="02020603050405020304" pitchFamily="18" charset="0"/>
                <a:sym typeface="+mn-ea"/>
              </a:rPr>
              <a:t>OLAP</a:t>
            </a:r>
            <a:r>
              <a:rPr lang="zh-CN" altLang="en-US" sz="2800" dirty="0">
                <a:solidFill>
                  <a:schemeClr val="bg1"/>
                </a:solidFill>
                <a:latin typeface="Batang" panose="02030600000101010101" pitchFamily="18" charset="-127"/>
                <a:ea typeface="宋体" panose="02010600030101010101" pitchFamily="2" charset="-122"/>
                <a:cs typeface="Times New Roman" panose="02020603050405020304" pitchFamily="18" charset="0"/>
                <a:sym typeface="+mn-ea"/>
              </a:rPr>
              <a:t>的混合负载</a:t>
            </a:r>
            <a:endParaRPr lang="zh-CN" altLang="zh-CN" sz="2800" dirty="0">
              <a:solidFill>
                <a:srgbClr val="C00000"/>
              </a:solidFill>
              <a:effectLst/>
              <a:latin typeface="Batang" panose="02030600000101010101" pitchFamily="18" charset="-127"/>
              <a:ea typeface="宋体" panose="02010600030101010101" pitchFamily="2" charset="-122"/>
              <a:cs typeface="Times New Roman" panose="02020603050405020304" pitchFamily="18" charset="0"/>
              <a:sym typeface="+mn-ea"/>
            </a:endParaRPr>
          </a:p>
        </p:txBody>
      </p:sp>
      <p:sp>
        <p:nvSpPr>
          <p:cNvPr id="28" name="矩形: 剪去单角 15"/>
          <p:cNvSpPr/>
          <p:nvPr/>
        </p:nvSpPr>
        <p:spPr>
          <a:xfrm>
            <a:off x="4907987" y="1442055"/>
            <a:ext cx="6915313" cy="1632256"/>
          </a:xfrm>
          <a:prstGeom prst="snip1Rect">
            <a:avLst>
              <a:gd name="adj" fmla="val 0"/>
            </a:avLst>
          </a:prstGeom>
          <a:noFill/>
          <a:ln w="9525">
            <a:solidFill>
              <a:schemeClr val="bg1">
                <a:lumMod val="75000"/>
              </a:schemeClr>
            </a:solidFill>
            <a:prstDash val="dash"/>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29" name="矩形: 圆顶角 9"/>
          <p:cNvSpPr/>
          <p:nvPr/>
        </p:nvSpPr>
        <p:spPr>
          <a:xfrm>
            <a:off x="6282552" y="1214858"/>
            <a:ext cx="4543943" cy="425882"/>
          </a:xfrm>
          <a:prstGeom prst="round2SameRect">
            <a:avLst>
              <a:gd name="adj1" fmla="val 16667"/>
              <a:gd name="adj2" fmla="val 14812"/>
            </a:avLst>
          </a:prstGeom>
          <a:solidFill>
            <a:schemeClr val="accent1"/>
          </a:soli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交易处理型基准测试（</a:t>
            </a:r>
            <a:r>
              <a:rPr kumimoji="0" lang="en-US" altLang="zh-CN"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TPC-H</a:t>
            </a:r>
            <a:r>
              <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a:t>
            </a:r>
            <a:endPar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0" name="矩形: 剪去单角 15"/>
          <p:cNvSpPr/>
          <p:nvPr/>
        </p:nvSpPr>
        <p:spPr>
          <a:xfrm>
            <a:off x="4907987" y="3573136"/>
            <a:ext cx="6915313" cy="1632256"/>
          </a:xfrm>
          <a:prstGeom prst="snip1Rect">
            <a:avLst>
              <a:gd name="adj" fmla="val 0"/>
            </a:avLst>
          </a:prstGeom>
          <a:noFill/>
          <a:ln w="9525">
            <a:solidFill>
              <a:schemeClr val="bg1">
                <a:lumMod val="75000"/>
              </a:schemeClr>
            </a:solidFill>
            <a:prstDash val="dash"/>
          </a:ln>
        </p:spPr>
        <p:style>
          <a:lnRef idx="2">
            <a:srgbClr val="0070C0">
              <a:shade val="50000"/>
            </a:srgbClr>
          </a:lnRef>
          <a:fillRef idx="1">
            <a:srgbClr val="0070C0"/>
          </a:fillRef>
          <a:effectRef idx="0">
            <a:srgbClr val="0070C0"/>
          </a:effectRef>
          <a:fontRef idx="minor">
            <a:srgbClr val="FFFFFF"/>
          </a:fontRef>
        </p:style>
        <p:txBody>
          <a:bodyPr rtlCol="0" anchor="ctr"/>
          <a:lstStyle/>
          <a:p>
            <a:pPr marL="0" marR="0" lvl="0" indent="0" algn="ctr" defTabSz="457200" rtl="0" eaLnBrk="1" fontAlgn="auto" latinLnBrk="0" hangingPunct="1">
              <a:lnSpc>
                <a:spcPct val="12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1" name="矩形: 圆顶角 9"/>
          <p:cNvSpPr/>
          <p:nvPr/>
        </p:nvSpPr>
        <p:spPr>
          <a:xfrm>
            <a:off x="6282552" y="3360194"/>
            <a:ext cx="4543943" cy="425882"/>
          </a:xfrm>
          <a:prstGeom prst="round2SameRect">
            <a:avLst>
              <a:gd name="adj1" fmla="val 16667"/>
              <a:gd name="adj2" fmla="val 14812"/>
            </a:avLst>
          </a:prstGeom>
          <a:solidFill>
            <a:schemeClr val="accent1"/>
          </a:solidFill>
          <a:ln w="12700" cap="flat" cmpd="sng" algn="ctr">
            <a:noFill/>
            <a:prstDash val="solid"/>
            <a:miter lim="800000"/>
          </a:ln>
          <a:effectLst/>
        </p:spPr>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数据分析型基准测试（</a:t>
            </a:r>
            <a:r>
              <a:rPr kumimoji="0" lang="en-US" altLang="zh-CN"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TPC-H</a:t>
            </a:r>
            <a:r>
              <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a:t>
            </a:r>
            <a:endPar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2" name="箭头: 下 31"/>
          <p:cNvSpPr/>
          <p:nvPr/>
        </p:nvSpPr>
        <p:spPr>
          <a:xfrm rot="16200000">
            <a:off x="4284235" y="1776194"/>
            <a:ext cx="497205" cy="963977"/>
          </a:xfrm>
          <a:prstGeom prst="downArrow">
            <a:avLst>
              <a:gd name="adj1" fmla="val 50000"/>
              <a:gd name="adj2" fmla="val 6583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箭头: 下 31"/>
          <p:cNvSpPr/>
          <p:nvPr/>
        </p:nvSpPr>
        <p:spPr>
          <a:xfrm rot="16200000">
            <a:off x="4284235" y="3907274"/>
            <a:ext cx="497205" cy="963977"/>
          </a:xfrm>
          <a:prstGeom prst="downArrow">
            <a:avLst>
              <a:gd name="adj1" fmla="val 50000"/>
              <a:gd name="adj2" fmla="val 6583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2090057" cy="824400"/>
            <a:chOff x="0" y="0"/>
            <a:chExt cx="1755647" cy="824400"/>
          </a:xfrm>
        </p:grpSpPr>
        <p:sp>
          <p:nvSpPr>
            <p:cNvPr id="3" name="矩形: 圆顶角 2"/>
            <p:cNvSpPr/>
            <p:nvPr/>
          </p:nvSpPr>
          <p:spPr>
            <a:xfrm rot="5400000">
              <a:off x="465624" y="-465624"/>
              <a:ext cx="824400" cy="1755647"/>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5" name="矩形: 圆角 4"/>
            <p:cNvSpPr/>
            <p:nvPr/>
          </p:nvSpPr>
          <p:spPr>
            <a:xfrm>
              <a:off x="1683598" y="168995"/>
              <a:ext cx="66825"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54457" y="179226"/>
            <a:ext cx="3280418" cy="460375"/>
          </a:xfrm>
          <a:prstGeom prst="rect">
            <a:avLst/>
          </a:prstGeom>
          <a:noFill/>
        </p:spPr>
        <p:txBody>
          <a:bodyPr wrap="square">
            <a:spAutoFit/>
          </a:bodyPr>
          <a:lstStyle/>
          <a:p>
            <a:r>
              <a:rPr lang="en-US" altLang="zh-CN" sz="2400" b="1" dirty="0" err="1">
                <a:solidFill>
                  <a:schemeClr val="bg1"/>
                </a:solidFill>
                <a:effectLst>
                  <a:outerShdw blurRad="38100" dist="19050" dir="2700000" algn="tl" rotWithShape="0">
                    <a:schemeClr val="dk1">
                      <a:alpha val="40000"/>
                    </a:schemeClr>
                  </a:outerShdw>
                </a:effectLst>
              </a:rPr>
              <a:t>OceanBase</a:t>
            </a:r>
            <a:endParaRPr lang="zh-CN" altLang="en-US" sz="2400" b="1" dirty="0">
              <a:solidFill>
                <a:schemeClr val="bg1"/>
              </a:solidFill>
              <a:effectLst>
                <a:outerShdw blurRad="38100" dist="19050" dir="2700000" algn="tl" rotWithShape="0">
                  <a:schemeClr val="dk1">
                    <a:alpha val="40000"/>
                  </a:schemeClr>
                </a:outerShdw>
              </a:effectLst>
            </a:endParaRPr>
          </a:p>
        </p:txBody>
      </p:sp>
      <p:pic>
        <p:nvPicPr>
          <p:cNvPr id="13" name="图片 12"/>
          <p:cNvPicPr>
            <a:picLocks noChangeAspect="1"/>
          </p:cNvPicPr>
          <p:nvPr/>
        </p:nvPicPr>
        <p:blipFill>
          <a:blip r:embed="rId1"/>
          <a:stretch>
            <a:fillRect/>
          </a:stretch>
        </p:blipFill>
        <p:spPr>
          <a:xfrm>
            <a:off x="282740" y="2815570"/>
            <a:ext cx="3965301" cy="3232817"/>
          </a:xfrm>
          <a:prstGeom prst="rect">
            <a:avLst/>
          </a:prstGeom>
          <a:effectLst>
            <a:outerShdw blurRad="63500" sx="102000" sy="102000" algn="ctr" rotWithShape="0">
              <a:prstClr val="black">
                <a:alpha val="40000"/>
              </a:prstClr>
            </a:outerShdw>
          </a:effectLst>
        </p:spPr>
      </p:pic>
      <p:pic>
        <p:nvPicPr>
          <p:cNvPr id="7" name="图片 6"/>
          <p:cNvPicPr>
            <a:picLocks noChangeAspect="1"/>
          </p:cNvPicPr>
          <p:nvPr/>
        </p:nvPicPr>
        <p:blipFill>
          <a:blip r:embed="rId2"/>
          <a:stretch>
            <a:fillRect/>
          </a:stretch>
        </p:blipFill>
        <p:spPr>
          <a:xfrm>
            <a:off x="5440248" y="2934353"/>
            <a:ext cx="6423438" cy="2969483"/>
          </a:xfrm>
          <a:prstGeom prst="rect">
            <a:avLst/>
          </a:prstGeom>
          <a:effectLst>
            <a:outerShdw blurRad="63500" sx="102000" sy="102000" algn="ctr" rotWithShape="0">
              <a:prstClr val="black">
                <a:alpha val="40000"/>
              </a:prstClr>
            </a:outerShdw>
          </a:effectLst>
        </p:spPr>
      </p:pic>
      <p:sp>
        <p:nvSpPr>
          <p:cNvPr id="8" name="文本框 7"/>
          <p:cNvSpPr txBox="1"/>
          <p:nvPr>
            <p:custDataLst>
              <p:tags r:id="rId3"/>
            </p:custDataLst>
          </p:nvPr>
        </p:nvSpPr>
        <p:spPr>
          <a:xfrm>
            <a:off x="104503" y="6408420"/>
            <a:ext cx="11982994" cy="307777"/>
          </a:xfrm>
          <a:prstGeom prst="rect">
            <a:avLst/>
          </a:prstGeom>
          <a:noFill/>
          <a:effectLst>
            <a:innerShdw blurRad="114300">
              <a:prstClr val="black"/>
            </a:innerShdw>
          </a:effectLst>
        </p:spPr>
        <p:txBody>
          <a:bodyPr wrap="square">
            <a:spAutoFit/>
          </a:bodyPr>
          <a:lstStyle/>
          <a:p>
            <a:pPr lvl="0" indent="0" algn="ctr" defTabSz="914400">
              <a:lnSpc>
                <a:spcPct val="100000"/>
              </a:lnSpc>
              <a:spcBef>
                <a:spcPts val="0"/>
              </a:spcBef>
              <a:spcAft>
                <a:spcPts val="0"/>
              </a:spcAft>
              <a:buNone/>
            </a:pPr>
            <a:r>
              <a:rPr lang="en-US" altLang="zh-CN" sz="1400" dirty="0" err="1"/>
              <a:t>OceanBase</a:t>
            </a:r>
            <a:r>
              <a:rPr lang="en-US" altLang="zh-CN" sz="1400" dirty="0"/>
              <a:t> </a:t>
            </a:r>
            <a:r>
              <a:rPr lang="en-US" altLang="zh-CN" sz="1400" dirty="0" err="1"/>
              <a:t>Paetica</a:t>
            </a:r>
            <a:r>
              <a:rPr lang="en-US" altLang="zh-CN" sz="1400" dirty="0"/>
              <a:t>: A Hybrid Shared-nothing/Shared-everything Database for Supporting Single Machine and Distributed Cluster</a:t>
            </a:r>
            <a:r>
              <a:rPr lang="en-US" altLang="zh-CN" sz="14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 </a:t>
            </a:r>
            <a:r>
              <a:rPr lang="en-US" altLang="zh-CN" sz="1400" b="1"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SIGMOD</a:t>
            </a:r>
            <a:r>
              <a:rPr lang="en-US" altLang="zh-CN" sz="1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r>
              <a:rPr lang="en-US"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CCF A</a:t>
            </a:r>
            <a:r>
              <a:rPr lang="en-US" altLang="zh-CN" sz="14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a:t>
            </a:r>
            <a:endParaRPr lang="en-US" altLang="zh-CN" sz="14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10" name="矩形 9"/>
          <p:cNvSpPr/>
          <p:nvPr/>
        </p:nvSpPr>
        <p:spPr>
          <a:xfrm>
            <a:off x="0" y="6280784"/>
            <a:ext cx="12192000" cy="577215"/>
          </a:xfrm>
          <a:prstGeom prst="rect">
            <a:avLst/>
          </a:prstGeom>
          <a:gradFill flip="none" rotWithShape="1">
            <a:gsLst>
              <a:gs pos="59000">
                <a:schemeClr val="bg1">
                  <a:alpha val="0"/>
                </a:schemeClr>
              </a:gs>
              <a:gs pos="100000">
                <a:schemeClr val="tx2">
                  <a:lumMod val="20000"/>
                  <a:lumOff val="80000"/>
                </a:schemeClr>
              </a:gs>
            </a:gsLst>
            <a:lin ang="16200000" scaled="1"/>
            <a:tileRect/>
          </a:gradFill>
          <a:ln w="15875">
            <a:noFill/>
            <a:head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圆顶角 10"/>
          <p:cNvSpPr/>
          <p:nvPr/>
        </p:nvSpPr>
        <p:spPr>
          <a:xfrm>
            <a:off x="154940" y="926465"/>
            <a:ext cx="11840210" cy="1167130"/>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p:nvSpPr>
        <p:spPr>
          <a:xfrm>
            <a:off x="282575" y="889000"/>
            <a:ext cx="11643360" cy="106616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marL="0" marR="0" lvl="0" indent="0" algn="just" defTabSz="914400" rtl="0" eaLnBrk="1" fontAlgn="auto" latinLnBrk="0" hangingPunct="1">
              <a:lnSpc>
                <a:spcPct val="120000"/>
              </a:lnSpc>
              <a:spcBef>
                <a:spcPts val="0"/>
              </a:spcBef>
              <a:spcAft>
                <a:spcPts val="0"/>
              </a:spcAft>
              <a:buClrTx/>
              <a:buSzTx/>
              <a:buFontTx/>
              <a:buNone/>
              <a:defRPr/>
            </a:pPr>
            <a:r>
              <a:rPr lang="en-US" altLang="zh-CN" sz="2000" noProof="0" dirty="0" err="1">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OceanBase</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混合了</a:t>
            </a:r>
            <a:r>
              <a:rPr lang="en-US" altLang="zh-CN"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Shared-nothing</a:t>
            </a:r>
            <a:r>
              <a:rPr lang="zh-CN" altLang="en-US"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和</a:t>
            </a:r>
            <a:r>
              <a:rPr lang="en-US" altLang="zh-CN"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Shared-everything</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，可以同时支持</a:t>
            </a:r>
            <a:r>
              <a:rPr lang="zh-CN" altLang="en-US" sz="2000" noProof="0" dirty="0">
                <a:ln>
                  <a:noFill/>
                </a:ln>
                <a:solidFill>
                  <a:srgbClr val="C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单机</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和分布式的架构</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r>
              <a:rPr lang="zh-CN" altLang="en-US" sz="2000" b="0" i="0" dirty="0">
                <a:effectLst/>
                <a:latin typeface="Times New Roman" panose="02020603050405020304" pitchFamily="18" charset="0"/>
                <a:cs typeface="Times New Roman" panose="02020603050405020304" pitchFamily="18" charset="0"/>
              </a:rPr>
              <a:t>数据库内的 </a:t>
            </a:r>
            <a:r>
              <a:rPr lang="en-US" altLang="zh-CN" sz="2000" b="0" i="0" dirty="0">
                <a:effectLst/>
                <a:latin typeface="Times New Roman" panose="02020603050405020304" pitchFamily="18" charset="0"/>
                <a:cs typeface="Times New Roman" panose="02020603050405020304" pitchFamily="18" charset="0"/>
              </a:rPr>
              <a:t>SQL </a:t>
            </a:r>
            <a:r>
              <a:rPr lang="zh-CN" altLang="en-US" sz="2000" b="0" i="0" dirty="0">
                <a:effectLst/>
                <a:latin typeface="Times New Roman" panose="02020603050405020304" pitchFamily="18" charset="0"/>
                <a:cs typeface="Times New Roman" panose="02020603050405020304" pitchFamily="18" charset="0"/>
              </a:rPr>
              <a:t>执行引擎具有分布式执行能力，</a:t>
            </a:r>
            <a:r>
              <a:rPr lang="en-US" altLang="zh-CN" sz="2000" b="0" i="0" dirty="0" err="1">
                <a:effectLst/>
                <a:latin typeface="Times New Roman" panose="02020603050405020304" pitchFamily="18" charset="0"/>
                <a:cs typeface="Times New Roman" panose="02020603050405020304" pitchFamily="18" charset="0"/>
              </a:rPr>
              <a:t>OceanBase</a:t>
            </a:r>
            <a:r>
              <a:rPr lang="en-US" altLang="zh-CN" sz="2000" b="0" i="0" dirty="0">
                <a:effectLst/>
                <a:latin typeface="Times New Roman" panose="02020603050405020304" pitchFamily="18" charset="0"/>
                <a:cs typeface="Times New Roman" panose="02020603050405020304" pitchFamily="18" charset="0"/>
              </a:rPr>
              <a:t> </a:t>
            </a:r>
            <a:r>
              <a:rPr lang="zh-CN" altLang="en-US" sz="2000" b="0" i="0" dirty="0">
                <a:effectLst/>
                <a:latin typeface="Times New Roman" panose="02020603050405020304" pitchFamily="18" charset="0"/>
                <a:cs typeface="Times New Roman" panose="02020603050405020304" pitchFamily="18" charset="0"/>
              </a:rPr>
              <a:t>集群部署需要配置可用区（</a:t>
            </a:r>
            <a:r>
              <a:rPr lang="en-US" altLang="zh-CN" sz="2000" b="0" i="0" dirty="0">
                <a:effectLst/>
                <a:latin typeface="Times New Roman" panose="02020603050405020304" pitchFamily="18" charset="0"/>
                <a:cs typeface="Times New Roman" panose="02020603050405020304" pitchFamily="18" charset="0"/>
              </a:rPr>
              <a:t>Zone</a:t>
            </a:r>
            <a:r>
              <a:rPr lang="zh-CN" altLang="en-US" sz="2000" b="0" i="0" dirty="0">
                <a:effectLst/>
                <a:latin typeface="Times New Roman" panose="02020603050405020304" pitchFamily="18" charset="0"/>
                <a:cs typeface="Times New Roman" panose="02020603050405020304" pitchFamily="18" charset="0"/>
              </a:rPr>
              <a:t>），由若干个服务器组成。</a:t>
            </a:r>
            <a:endParaRPr kumimoji="0" lang="zh-CN" altLang="en-US" sz="20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4" name="矩形: 圆角 13"/>
          <p:cNvSpPr/>
          <p:nvPr/>
        </p:nvSpPr>
        <p:spPr>
          <a:xfrm>
            <a:off x="1175933" y="2205191"/>
            <a:ext cx="1948960" cy="500355"/>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OceanBase</a:t>
            </a:r>
            <a:r>
              <a:rPr kumimoji="0" lang="en-US" altLang="zh-CN"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 4.0</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5" name="矩形: 圆角 14"/>
          <p:cNvSpPr/>
          <p:nvPr/>
        </p:nvSpPr>
        <p:spPr>
          <a:xfrm>
            <a:off x="7577602" y="2203381"/>
            <a:ext cx="2480798" cy="500355"/>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rgbClr val="FFFFFF"/>
                </a:solidFill>
                <a:latin typeface="Times New Roman" panose="02020603050405020304" pitchFamily="18" charset="0"/>
                <a:ea typeface="微软雅黑" panose="020B0503020204020204" pitchFamily="34" charset="-122"/>
                <a:sym typeface="Times New Roman" panose="02020603050405020304" pitchFamily="18" charset="0"/>
              </a:rPr>
              <a:t>单机分布式一体化</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17" name="十字形 16"/>
          <p:cNvSpPr/>
          <p:nvPr/>
        </p:nvSpPr>
        <p:spPr>
          <a:xfrm>
            <a:off x="4683386" y="4258336"/>
            <a:ext cx="321516" cy="321516"/>
          </a:xfrm>
          <a:prstGeom prst="plus">
            <a:avLst>
              <a:gd name="adj" fmla="val 3974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2090057" cy="824400"/>
            <a:chOff x="0" y="0"/>
            <a:chExt cx="1755647" cy="824400"/>
          </a:xfrm>
        </p:grpSpPr>
        <p:sp>
          <p:nvSpPr>
            <p:cNvPr id="3" name="矩形: 圆顶角 2"/>
            <p:cNvSpPr/>
            <p:nvPr/>
          </p:nvSpPr>
          <p:spPr>
            <a:xfrm rot="5400000">
              <a:off x="465624" y="-465624"/>
              <a:ext cx="824400" cy="1755647"/>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5" name="矩形: 圆角 4"/>
            <p:cNvSpPr/>
            <p:nvPr/>
          </p:nvSpPr>
          <p:spPr>
            <a:xfrm>
              <a:off x="1683598" y="168995"/>
              <a:ext cx="66825"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154457" y="179226"/>
            <a:ext cx="3280418" cy="460375"/>
          </a:xfrm>
          <a:prstGeom prst="rect">
            <a:avLst/>
          </a:prstGeom>
          <a:noFill/>
        </p:spPr>
        <p:txBody>
          <a:bodyPr wrap="square">
            <a:spAutoFit/>
          </a:bodyPr>
          <a:lstStyle/>
          <a:p>
            <a:r>
              <a:rPr lang="en-US" altLang="zh-CN" sz="2400" b="1" dirty="0" err="1">
                <a:solidFill>
                  <a:schemeClr val="bg1"/>
                </a:solidFill>
                <a:effectLst>
                  <a:outerShdw blurRad="38100" dist="19050" dir="2700000" algn="tl" rotWithShape="0">
                    <a:schemeClr val="dk1">
                      <a:alpha val="40000"/>
                    </a:schemeClr>
                  </a:outerShdw>
                </a:effectLst>
              </a:rPr>
              <a:t>OceanBase</a:t>
            </a:r>
            <a:endParaRPr lang="zh-CN" altLang="en-US" sz="2400" b="1" dirty="0">
              <a:solidFill>
                <a:schemeClr val="bg1"/>
              </a:solidFill>
              <a:effectLst>
                <a:outerShdw blurRad="38100" dist="19050" dir="2700000" algn="tl" rotWithShape="0">
                  <a:schemeClr val="dk1">
                    <a:alpha val="40000"/>
                  </a:schemeClr>
                </a:outerShdw>
              </a:effectLst>
            </a:endParaRPr>
          </a:p>
        </p:txBody>
      </p:sp>
      <p:pic>
        <p:nvPicPr>
          <p:cNvPr id="13" name="图片 12"/>
          <p:cNvPicPr>
            <a:picLocks noChangeAspect="1"/>
          </p:cNvPicPr>
          <p:nvPr/>
        </p:nvPicPr>
        <p:blipFill>
          <a:blip r:embed="rId1"/>
          <a:stretch>
            <a:fillRect/>
          </a:stretch>
        </p:blipFill>
        <p:spPr>
          <a:xfrm>
            <a:off x="282739" y="2554083"/>
            <a:ext cx="3965301" cy="3232817"/>
          </a:xfrm>
          <a:prstGeom prst="rect">
            <a:avLst/>
          </a:prstGeom>
          <a:effectLst>
            <a:outerShdw blurRad="63500" sx="102000" sy="102000" algn="ctr" rotWithShape="0">
              <a:prstClr val="black">
                <a:alpha val="40000"/>
              </a:prstClr>
            </a:outerShdw>
          </a:effectLst>
        </p:spPr>
      </p:pic>
      <p:sp>
        <p:nvSpPr>
          <p:cNvPr id="33" name="箭头: 下 31"/>
          <p:cNvSpPr/>
          <p:nvPr/>
        </p:nvSpPr>
        <p:spPr>
          <a:xfrm rot="16200000">
            <a:off x="4621667" y="3687060"/>
            <a:ext cx="497205" cy="963977"/>
          </a:xfrm>
          <a:prstGeom prst="downArrow">
            <a:avLst>
              <a:gd name="adj1" fmla="val 50000"/>
              <a:gd name="adj2" fmla="val 6583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矩形: 圆顶角 10"/>
          <p:cNvSpPr/>
          <p:nvPr/>
        </p:nvSpPr>
        <p:spPr>
          <a:xfrm>
            <a:off x="506729" y="926163"/>
            <a:ext cx="11201398" cy="824400"/>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目前分布式数据库使用中，一些经验欠佳的用户可能会建立大量的索引，然而其中大部分的索引在实际中并没有被使用，但这些索引占用了存储和计算资源。</a:t>
            </a:r>
            <a:endParaRPr lang="zh-CN" altLang="en-US" dirty="0"/>
          </a:p>
        </p:txBody>
      </p:sp>
      <p:sp>
        <p:nvSpPr>
          <p:cNvPr id="12" name="矩形 11"/>
          <p:cNvSpPr/>
          <p:nvPr/>
        </p:nvSpPr>
        <p:spPr>
          <a:xfrm>
            <a:off x="518157" y="889114"/>
            <a:ext cx="11189970" cy="1066165"/>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marL="0" marR="0" lvl="0" indent="0" algn="just" defTabSz="914400" rtl="0" eaLnBrk="1" fontAlgn="auto" latinLnBrk="0" hangingPunct="1">
              <a:lnSpc>
                <a:spcPct val="120000"/>
              </a:lnSpc>
              <a:spcBef>
                <a:spcPts val="0"/>
              </a:spcBef>
              <a:spcAft>
                <a:spcPts val="0"/>
              </a:spcAft>
              <a:buClrTx/>
              <a:buSzTx/>
              <a:buFontTx/>
              <a:buNone/>
              <a:defRPr/>
            </a:pPr>
            <a:r>
              <a:rPr lang="en-US" altLang="zh-CN" sz="2000" noProof="0" dirty="0" err="1">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OceanBase</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分布式数据库可以同时支持</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多种索引的创建</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，而在目前分布式数据库使用中，一些经验欠佳的用户可能会建立</a:t>
            </a:r>
            <a:r>
              <a:rPr lang="zh-CN" altLang="en-US" sz="20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sym typeface="+mn-ea"/>
              </a:rPr>
              <a:t>大量的没有被使用的索引</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，但这些索引占用了存储和计算资源。</a:t>
            </a:r>
            <a:endParaRPr kumimoji="0" lang="zh-CN" altLang="en-US" sz="20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6" name="文本框 5"/>
          <p:cNvSpPr txBox="1"/>
          <p:nvPr>
            <p:custDataLst>
              <p:tags r:id="rId2"/>
            </p:custDataLst>
          </p:nvPr>
        </p:nvSpPr>
        <p:spPr>
          <a:xfrm>
            <a:off x="380128" y="6131567"/>
            <a:ext cx="11454600" cy="640806"/>
          </a:xfrm>
          <a:prstGeom prst="roundRect">
            <a:avLst>
              <a:gd name="adj" fmla="val 0"/>
            </a:avLst>
          </a:prstGeom>
          <a:gradFill flip="none" rotWithShape="1">
            <a:gsLst>
              <a:gs pos="0">
                <a:schemeClr val="accent1">
                  <a:alpha val="0"/>
                </a:schemeClr>
              </a:gs>
              <a:gs pos="94000">
                <a:schemeClr val="accent1"/>
              </a:gs>
              <a:gs pos="7000">
                <a:schemeClr val="accent1"/>
              </a:gs>
              <a:gs pos="100000">
                <a:schemeClr val="accent1">
                  <a:alpha val="0"/>
                </a:schemeClr>
              </a:gs>
            </a:gsLst>
            <a:lin ang="10800000" scaled="1"/>
            <a:tileRect/>
          </a:gradFill>
          <a:ln w="12700" cap="flat" cmpd="sng" algn="ctr">
            <a:noFill/>
            <a:prstDash val="solid"/>
            <a:miter lim="800000"/>
          </a:ln>
          <a:effectLst/>
        </p:spPr>
        <p:txBody>
          <a:bodyPr rtlCol="0" anchor="ctr"/>
          <a:lstStyle>
            <a:defPPr>
              <a:defRPr lang="en-US"/>
            </a:defPPr>
            <a:lvl1pPr lvl="0" algn="ctr" defTabSz="914400">
              <a:defRPr sz="2400" b="1" kern="0">
                <a:solidFill>
                  <a:prstClr val="white"/>
                </a:solidFill>
                <a:latin typeface="微软雅黑" panose="020B0503020204020204" pitchFamily="34" charset="-122"/>
                <a:ea typeface="微软雅黑" panose="020B0503020204020204" pitchFamily="34" charset="-122"/>
                <a:cs typeface="+mn-ea"/>
              </a:defRPr>
            </a:lvl1pPr>
          </a:lstStyle>
          <a:p>
            <a:pPr>
              <a:defRPr/>
            </a:pPr>
            <a:r>
              <a:rPr lang="zh-CN" altLang="en-US" sz="2800" dirty="0">
                <a:solidFill>
                  <a:schemeClr val="bg1"/>
                </a:solidFill>
                <a:effectLst/>
                <a:latin typeface="Batang" panose="02030600000101010101" pitchFamily="18" charset="-127"/>
                <a:ea typeface="宋体" panose="02010600030101010101" pitchFamily="2" charset="-122"/>
                <a:cs typeface="Times New Roman" panose="02020603050405020304" pitchFamily="18" charset="0"/>
                <a:sym typeface="+mn-ea"/>
              </a:rPr>
              <a:t>如何面向用户进行</a:t>
            </a:r>
            <a:r>
              <a:rPr lang="zh-CN" altLang="en-US" sz="2800" dirty="0">
                <a:solidFill>
                  <a:srgbClr val="FFFF00"/>
                </a:solidFill>
                <a:effectLst/>
                <a:latin typeface="Batang" panose="02030600000101010101" pitchFamily="18" charset="-127"/>
                <a:ea typeface="宋体" panose="02010600030101010101" pitchFamily="2" charset="-122"/>
                <a:cs typeface="Times New Roman" panose="02020603050405020304" pitchFamily="18" charset="0"/>
                <a:sym typeface="+mn-ea"/>
              </a:rPr>
              <a:t>索引智能选择和推荐？</a:t>
            </a:r>
            <a:endParaRPr lang="zh-CN" altLang="en-US" sz="2800" dirty="0">
              <a:solidFill>
                <a:srgbClr val="FFFF00"/>
              </a:solidFill>
              <a:effectLst/>
              <a:latin typeface="Batang" panose="02030600000101010101" pitchFamily="18" charset="-127"/>
              <a:ea typeface="宋体" panose="02010600030101010101" pitchFamily="2" charset="-122"/>
              <a:cs typeface="Times New Roman" panose="02020603050405020304" pitchFamily="18" charset="0"/>
              <a:sym typeface="+mn-ea"/>
            </a:endParaRPr>
          </a:p>
        </p:txBody>
      </p:sp>
      <p:sp>
        <p:nvSpPr>
          <p:cNvPr id="9" name="矩形: 圆顶角 8"/>
          <p:cNvSpPr/>
          <p:nvPr/>
        </p:nvSpPr>
        <p:spPr>
          <a:xfrm>
            <a:off x="5523309" y="2525661"/>
            <a:ext cx="6355869" cy="3261239"/>
          </a:xfrm>
          <a:prstGeom prst="round2SameRect">
            <a:avLst>
              <a:gd name="adj1" fmla="val 0"/>
              <a:gd name="adj2" fmla="val 6728"/>
            </a:avLst>
          </a:prstGeom>
          <a:solidFill>
            <a:schemeClr val="bg1"/>
          </a:solidFill>
          <a:ln w="12700" cap="flat" cmpd="sng" algn="ctr">
            <a:noFill/>
            <a:prstDash val="solid"/>
            <a:miter lim="800000"/>
          </a:ln>
          <a:effectLst>
            <a:outerShdw blurRad="508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目前分布式数据库使用中，一些经验欠佳的用户可能会建立大量的索引，然而其中大部分的索引在实际中并没有被使用，但这些索引占用了存储和计算资源。</a:t>
            </a:r>
            <a:endParaRPr lang="zh-CN" altLang="en-US" dirty="0"/>
          </a:p>
        </p:txBody>
      </p:sp>
      <p:sp>
        <p:nvSpPr>
          <p:cNvPr id="17" name="矩形 16"/>
          <p:cNvSpPr/>
          <p:nvPr/>
        </p:nvSpPr>
        <p:spPr>
          <a:xfrm>
            <a:off x="5534025" y="2750185"/>
            <a:ext cx="6174105" cy="2806700"/>
          </a:xfrm>
          <a:prstGeom prst="rect">
            <a:avLst/>
          </a:prstGeom>
          <a:noFill/>
          <a:ln>
            <a:noFill/>
          </a:ln>
          <a:extLst>
            <a:ext uri="{909E8E84-426E-40DD-AFC4-6F175D3DCCD1}">
              <a14:hiddenFill xmlns:a14="http://schemas.microsoft.com/office/drawing/2010/main">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14:hiddenFill>
            </a:ext>
          </a:extLst>
        </p:spPr>
        <p:style>
          <a:lnRef idx="1">
            <a:schemeClr val="accent4"/>
          </a:lnRef>
          <a:fillRef idx="2">
            <a:schemeClr val="accent4"/>
          </a:fillRef>
          <a:effectRef idx="1">
            <a:schemeClr val="accent4"/>
          </a:effectRef>
          <a:fontRef idx="minor">
            <a:schemeClr val="dk1"/>
          </a:fontRef>
        </p:style>
        <p:txBody>
          <a:bodyPr rtlCol="0" anchor="t" anchorCtr="0"/>
          <a:lstStyle/>
          <a:p>
            <a:pPr marL="342900" marR="0" lvl="0" indent="-342900" algn="just" defTabSz="914400" rtl="0" fontAlgn="auto">
              <a:lnSpc>
                <a:spcPct val="150000"/>
              </a:lnSpc>
              <a:spcBef>
                <a:spcPts val="0"/>
              </a:spcBef>
              <a:spcAft>
                <a:spcPts val="0"/>
              </a:spcAft>
              <a:buClrTx/>
              <a:buSzTx/>
              <a:buFont typeface="Wingdings" panose="05000000000000000000" pitchFamily="2" charset="2"/>
              <a:buChar char="p"/>
              <a:defRPr/>
            </a:pP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全局和局部索引</a:t>
            </a:r>
            <a:endParaRPr lang="en-US" altLang="zh-CN"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fontAlgn="auto">
              <a:lnSpc>
                <a:spcPct val="150000"/>
              </a:lnSpc>
              <a:buFont typeface="Wingdings" panose="05000000000000000000" pitchFamily="2" charset="2"/>
              <a:buChar char="Ø"/>
              <a:defRPr/>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局部分区索引（</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Local Partitioned Index</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fontAlgn="auto">
              <a:lnSpc>
                <a:spcPct val="150000"/>
              </a:lnSpc>
              <a:buFont typeface="Wingdings" panose="05000000000000000000" pitchFamily="2" charset="2"/>
              <a:buChar char="Ø"/>
              <a:defRPr/>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全局分区索引（</a:t>
            </a: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Global Partitioned Index</a:t>
            </a: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800100" lvl="1" indent="-342900" fontAlgn="auto">
              <a:lnSpc>
                <a:spcPct val="150000"/>
              </a:lnSpc>
              <a:buFont typeface="Wingdings" panose="05000000000000000000" pitchFamily="2" charset="2"/>
              <a:buChar char="Ø"/>
              <a:defRPr/>
            </a:pP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全局非分区索引（</a:t>
            </a:r>
            <a:r>
              <a:rPr lang="en-US" altLang="zh-CN"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Global Non-Partitioned Index</a:t>
            </a:r>
            <a:r>
              <a:rPr lang="zh-CN" altLang="en-US"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lang="en-US" altLang="zh-CN"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a:p>
            <a:pPr lvl="1">
              <a:lnSpc>
                <a:spcPct val="120000"/>
              </a:lnSpc>
              <a:defRPr/>
            </a:pPr>
            <a:endParaRPr lang="en-US" altLang="zh-CN" sz="200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a:p>
            <a:pPr marL="342900" marR="0" lvl="0" indent="-342900" algn="just" defTabSz="914400" rtl="0" eaLnBrk="1" fontAlgn="auto" latinLnBrk="0" hangingPunct="1">
              <a:lnSpc>
                <a:spcPct val="120000"/>
              </a:lnSpc>
              <a:spcBef>
                <a:spcPts val="0"/>
              </a:spcBef>
              <a:spcAft>
                <a:spcPts val="0"/>
              </a:spcAft>
              <a:buClrTx/>
              <a:buSzTx/>
              <a:buFont typeface="Wingdings" panose="05000000000000000000" pitchFamily="2" charset="2"/>
              <a:buChar char="p"/>
              <a:defRPr/>
            </a:pPr>
            <a:r>
              <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sym typeface="+mn-ea"/>
              </a:rPr>
              <a:t>行存和列存索引</a:t>
            </a:r>
            <a:endParaRPr kumimoji="0" lang="zh-CN" altLang="en-US" sz="2000" i="0" u="none" strike="noStrike" cap="none" spc="0" normalizeH="0" baseline="0" noProof="0" dirty="0">
              <a:ln>
                <a:noFill/>
              </a:ln>
              <a:solidFill>
                <a:schemeClr val="tx1"/>
              </a:solidFill>
              <a:effectLst/>
              <a:uLnTx/>
              <a:uFillTx/>
              <a:latin typeface="Times New Roman" panose="02020603050405020304" pitchFamily="18" charset="0"/>
              <a:ea typeface="微软雅黑" panose="020B0503020204020204" pitchFamily="34" charset="-122"/>
              <a:cs typeface="Times New Roman" panose="02020603050405020304" pitchFamily="18" charset="0"/>
              <a:sym typeface="+mn-ea"/>
            </a:endParaRPr>
          </a:p>
        </p:txBody>
      </p:sp>
      <p:sp>
        <p:nvSpPr>
          <p:cNvPr id="19" name="矩形: 圆角 18"/>
          <p:cNvSpPr/>
          <p:nvPr/>
        </p:nvSpPr>
        <p:spPr>
          <a:xfrm>
            <a:off x="1290909" y="1954850"/>
            <a:ext cx="1948960" cy="500355"/>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OceanBase</a:t>
            </a:r>
            <a:r>
              <a:rPr kumimoji="0" lang="en-US" altLang="zh-CN"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 4.0</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
        <p:nvSpPr>
          <p:cNvPr id="20" name="矩形: 圆角 19"/>
          <p:cNvSpPr/>
          <p:nvPr/>
        </p:nvSpPr>
        <p:spPr>
          <a:xfrm>
            <a:off x="7773057" y="2133919"/>
            <a:ext cx="1948960" cy="500355"/>
          </a:xfrm>
          <a:prstGeom prst="roundRect">
            <a:avLst>
              <a:gd name="adj" fmla="val 50000"/>
            </a:avLst>
          </a:prstGeom>
          <a:gradFill flip="none" rotWithShape="1">
            <a:gsLst>
              <a:gs pos="600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rPr>
              <a:t>索引类型</a:t>
            </a:r>
            <a:endParaRPr kumimoji="0" lang="zh-CN" altLang="en-US" sz="2000" b="1" i="0" u="none" strike="noStrike" kern="1200" cap="none" spc="0" normalizeH="0" baseline="0" noProof="0" dirty="0">
              <a:ln>
                <a:noFill/>
              </a:ln>
              <a:solidFill>
                <a:srgbClr val="FFFFFF"/>
              </a:solidFill>
              <a:effectLst/>
              <a:uLnTx/>
              <a:uFillTx/>
              <a:latin typeface="Times New Roman" panose="02020603050405020304" pitchFamily="18" charset="0"/>
              <a:ea typeface="微软雅黑" panose="020B0503020204020204" pitchFamily="34" charset="-122"/>
              <a:cs typeface="+mn-cs"/>
              <a:sym typeface="Times New Roman" panose="02020603050405020304" pitchFamily="18" charset="0"/>
            </a:endParaRPr>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 y="0"/>
            <a:ext cx="1808479" cy="824400"/>
            <a:chOff x="1" y="0"/>
            <a:chExt cx="2674170" cy="824400"/>
          </a:xfrm>
        </p:grpSpPr>
        <p:sp>
          <p:nvSpPr>
            <p:cNvPr id="3" name="矩形: 圆顶角 2"/>
            <p:cNvSpPr/>
            <p:nvPr/>
          </p:nvSpPr>
          <p:spPr>
            <a:xfrm rot="5400000">
              <a:off x="908602" y="-908601"/>
              <a:ext cx="824400" cy="2641602"/>
            </a:xfrm>
            <a:prstGeom prst="round2SameRect">
              <a:avLst>
                <a:gd name="adj1" fmla="val 7424"/>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prstClr val="white"/>
                </a:solidFill>
                <a:latin typeface="Arial" panose="020B0604020202020204" pitchFamily="34" charset="0"/>
                <a:ea typeface="微软雅黑" panose="020B0503020204020204" pitchFamily="34" charset="-122"/>
              </a:endParaRPr>
            </a:p>
          </p:txBody>
        </p:sp>
        <p:sp>
          <p:nvSpPr>
            <p:cNvPr id="5" name="矩形: 圆角 4"/>
            <p:cNvSpPr/>
            <p:nvPr/>
          </p:nvSpPr>
          <p:spPr>
            <a:xfrm>
              <a:off x="2604319" y="167640"/>
              <a:ext cx="69852" cy="486410"/>
            </a:xfrm>
            <a:prstGeom prst="roundRect">
              <a:avLst>
                <a:gd name="adj" fmla="val 2077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文本框 3"/>
          <p:cNvSpPr txBox="1"/>
          <p:nvPr/>
        </p:nvSpPr>
        <p:spPr>
          <a:xfrm>
            <a:off x="257952" y="186563"/>
            <a:ext cx="3280418" cy="460375"/>
          </a:xfrm>
          <a:prstGeom prst="rect">
            <a:avLst/>
          </a:prstGeom>
          <a:noFill/>
        </p:spPr>
        <p:txBody>
          <a:bodyPr wrap="square">
            <a:spAutoFit/>
          </a:bodyPr>
          <a:lstStyle/>
          <a:p>
            <a:r>
              <a:rPr lang="zh-CN" altLang="en-US" sz="2400" b="1" dirty="0">
                <a:solidFill>
                  <a:schemeClr val="bg1"/>
                </a:solidFill>
                <a:effectLst>
                  <a:outerShdw blurRad="38100" dist="19050" dir="2700000" algn="tl" rotWithShape="0">
                    <a:schemeClr val="dk1">
                      <a:alpha val="40000"/>
                    </a:schemeClr>
                  </a:outerShdw>
                </a:effectLst>
              </a:rPr>
              <a:t>研究目标</a:t>
            </a:r>
            <a:endParaRPr lang="zh-CN" altLang="en-US" sz="2400" b="1" dirty="0">
              <a:solidFill>
                <a:schemeClr val="bg1"/>
              </a:solidFill>
              <a:effectLst>
                <a:outerShdw blurRad="38100" dist="19050" dir="2700000" algn="tl" rotWithShape="0">
                  <a:schemeClr val="dk1">
                    <a:alpha val="40000"/>
                  </a:schemeClr>
                </a:outerShdw>
              </a:effectLst>
            </a:endParaRPr>
          </a:p>
        </p:txBody>
      </p:sp>
      <p:sp>
        <p:nvSpPr>
          <p:cNvPr id="37" name="文本框 36"/>
          <p:cNvSpPr txBox="1"/>
          <p:nvPr>
            <p:custDataLst>
              <p:tags r:id="rId1"/>
            </p:custDataLst>
          </p:nvPr>
        </p:nvSpPr>
        <p:spPr>
          <a:xfrm>
            <a:off x="495302" y="5943600"/>
            <a:ext cx="11201397" cy="640806"/>
          </a:xfrm>
          <a:prstGeom prst="roundRect">
            <a:avLst>
              <a:gd name="adj" fmla="val 0"/>
            </a:avLst>
          </a:prstGeom>
          <a:gradFill flip="none" rotWithShape="1">
            <a:gsLst>
              <a:gs pos="0">
                <a:schemeClr val="accent1">
                  <a:alpha val="0"/>
                </a:schemeClr>
              </a:gs>
              <a:gs pos="94000">
                <a:schemeClr val="accent1"/>
              </a:gs>
              <a:gs pos="7000">
                <a:schemeClr val="accent1"/>
              </a:gs>
              <a:gs pos="100000">
                <a:schemeClr val="accent1">
                  <a:alpha val="0"/>
                </a:schemeClr>
              </a:gs>
            </a:gsLst>
            <a:lin ang="10800000" scaled="1"/>
            <a:tileRect/>
          </a:gradFill>
          <a:ln w="12700" cap="flat" cmpd="sng" algn="ctr">
            <a:noFill/>
            <a:prstDash val="solid"/>
            <a:miter lim="800000"/>
          </a:ln>
          <a:effectLst/>
        </p:spPr>
        <p:txBody>
          <a:bodyPr rtlCol="0" anchor="ctr"/>
          <a:lstStyle>
            <a:defPPr>
              <a:defRPr lang="en-US"/>
            </a:defPPr>
            <a:lvl1pPr lvl="0" algn="ctr" defTabSz="914400">
              <a:defRPr sz="2400" b="1" kern="0">
                <a:solidFill>
                  <a:prstClr val="white"/>
                </a:solidFill>
                <a:latin typeface="微软雅黑" panose="020B0503020204020204" pitchFamily="34" charset="-122"/>
                <a:ea typeface="微软雅黑" panose="020B0503020204020204" pitchFamily="34" charset="-122"/>
                <a:cs typeface="+mn-ea"/>
              </a:defRPr>
            </a:lvl1pPr>
          </a:lstStyle>
          <a:p>
            <a:pPr>
              <a:defRPr/>
            </a:pPr>
            <a:r>
              <a:rPr lang="en-US" altLang="zh-CN" sz="2800" dirty="0" err="1">
                <a:solidFill>
                  <a:schemeClr val="bg1"/>
                </a:solidFill>
                <a:effectLst>
                  <a:outerShdw blurRad="38100" dist="38100" dir="2700000" algn="tl">
                    <a:srgbClr val="000000">
                      <a:alpha val="43137"/>
                    </a:srgbClr>
                  </a:outerShdw>
                </a:effectLst>
                <a:sym typeface="微软雅黑" panose="020B0503020204020204" pitchFamily="34" charset="-122"/>
              </a:rPr>
              <a:t>OceanBase</a:t>
            </a:r>
            <a:r>
              <a:rPr lang="zh-CN" altLang="en-US" sz="2800" dirty="0">
                <a:solidFill>
                  <a:schemeClr val="bg1"/>
                </a:solidFill>
                <a:effectLst>
                  <a:outerShdw blurRad="38100" dist="38100" dir="2700000" algn="tl">
                    <a:srgbClr val="000000">
                      <a:alpha val="43137"/>
                    </a:srgbClr>
                  </a:outerShdw>
                </a:effectLst>
                <a:sym typeface="微软雅黑" panose="020B0503020204020204" pitchFamily="34" charset="-122"/>
              </a:rPr>
              <a:t>数据库索引智能推荐和管理</a:t>
            </a:r>
            <a:endParaRPr lang="zh-CN" altLang="en-US" sz="2800" dirty="0">
              <a:solidFill>
                <a:schemeClr val="bg1"/>
              </a:solidFill>
              <a:effectLst>
                <a:outerShdw blurRad="38100" dist="38100" dir="2700000" algn="tl">
                  <a:srgbClr val="000000">
                    <a:alpha val="43137"/>
                  </a:srgbClr>
                </a:outerShdw>
              </a:effectLst>
              <a:sym typeface="微软雅黑" panose="020B0503020204020204" pitchFamily="34" charset="-122"/>
            </a:endParaRPr>
          </a:p>
        </p:txBody>
      </p:sp>
      <p:sp>
        <p:nvSpPr>
          <p:cNvPr id="2" name="箭头: 下 19"/>
          <p:cNvSpPr/>
          <p:nvPr/>
        </p:nvSpPr>
        <p:spPr>
          <a:xfrm rot="16200000" flipH="1">
            <a:off x="7702876" y="3000755"/>
            <a:ext cx="596265" cy="1001477"/>
          </a:xfrm>
          <a:prstGeom prst="downArrow">
            <a:avLst>
              <a:gd name="adj1" fmla="val 50000"/>
              <a:gd name="adj2" fmla="val 50216"/>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357754" y="992041"/>
            <a:ext cx="2806973" cy="4648201"/>
            <a:chOff x="357754" y="992041"/>
            <a:chExt cx="2806973" cy="4648201"/>
          </a:xfrm>
        </p:grpSpPr>
        <p:sp>
          <p:nvSpPr>
            <p:cNvPr id="7" name="圆角矩形 56"/>
            <p:cNvSpPr/>
            <p:nvPr/>
          </p:nvSpPr>
          <p:spPr>
            <a:xfrm>
              <a:off x="357754" y="1119042"/>
              <a:ext cx="2806973" cy="4521200"/>
            </a:xfrm>
            <a:prstGeom prst="roundRect">
              <a:avLst>
                <a:gd name="adj" fmla="val 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357754" y="992041"/>
              <a:ext cx="2806973" cy="597613"/>
            </a:xfrm>
            <a:prstGeom prst="round2SameRect">
              <a:avLst/>
            </a:prstGeom>
            <a:gradFill flip="none" rotWithShape="1">
              <a:gsLst>
                <a:gs pos="0">
                  <a:schemeClr val="accent1"/>
                </a:gs>
                <a:gs pos="100000">
                  <a:schemeClr val="accent1">
                    <a:lumMod val="75000"/>
                  </a:schemeClr>
                </a:gs>
              </a:gsLst>
              <a:lin ang="54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R="0" lvl="0" indent="0" algn="ctr" defTabSz="1300480" fontAlgn="base">
                <a:lnSpc>
                  <a:spcPct val="110000"/>
                </a:lnSpc>
                <a:spcBef>
                  <a:spcPct val="0"/>
                </a:spcBef>
                <a:spcAft>
                  <a:spcPct val="0"/>
                </a:spcAft>
                <a:buClr>
                  <a:srgbClr val="C01700"/>
                </a:buClr>
                <a:buSzTx/>
                <a:buFontTx/>
                <a:buNone/>
                <a:defRPr kumimoji="0" sz="2400" b="1" i="0" u="none" strike="noStrike" cap="none" spc="0" normalizeH="0" baseline="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主要挑战</a:t>
              </a:r>
              <a:endParaRPr lang="zh-CN" altLang="en-US" dirty="0"/>
            </a:p>
          </p:txBody>
        </p:sp>
        <p:sp>
          <p:nvSpPr>
            <p:cNvPr id="9" name="矩形: 圆角 8"/>
            <p:cNvSpPr/>
            <p:nvPr/>
          </p:nvSpPr>
          <p:spPr>
            <a:xfrm>
              <a:off x="514275" y="1833193"/>
              <a:ext cx="2407125" cy="875734"/>
            </a:xfrm>
            <a:prstGeom prst="roundRect">
              <a:avLst>
                <a:gd name="adj" fmla="val 7940"/>
              </a:avLst>
            </a:prstGeom>
            <a:solidFill>
              <a:schemeClr val="bg1">
                <a:lumMod val="9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solidFill>
                  <a:effectLst/>
                  <a:uLnTx/>
                  <a:uFillTx/>
                  <a:latin typeface="Arial" panose="020B0604020202020204"/>
                  <a:ea typeface="微软雅黑" panose="020B0503020204020204" pitchFamily="34" charset="-122"/>
                  <a:sym typeface="+mn-ea"/>
                </a:rPr>
                <a:t>评估收益</a:t>
              </a:r>
              <a:endParaRPr lang="zh-CN" altLang="en-US" sz="2400" b="1" noProof="0" dirty="0">
                <a:ln>
                  <a:noFill/>
                </a:ln>
                <a:solidFill>
                  <a:schemeClr val="tx1"/>
                </a:solidFill>
                <a:effectLst/>
                <a:uLnTx/>
                <a:uFillTx/>
                <a:latin typeface="Arial" panose="020B0604020202020204"/>
                <a:ea typeface="微软雅黑" panose="020B0503020204020204" pitchFamily="34" charset="-122"/>
                <a:sym typeface="+mn-ea"/>
              </a:endParaRPr>
            </a:p>
          </p:txBody>
        </p:sp>
        <p:sp>
          <p:nvSpPr>
            <p:cNvPr id="10" name="矩形: 圆角 9"/>
            <p:cNvSpPr/>
            <p:nvPr/>
          </p:nvSpPr>
          <p:spPr>
            <a:xfrm>
              <a:off x="514275" y="3121102"/>
              <a:ext cx="2407125" cy="875734"/>
            </a:xfrm>
            <a:prstGeom prst="roundRect">
              <a:avLst>
                <a:gd name="adj" fmla="val 7940"/>
              </a:avLst>
            </a:prstGeom>
            <a:solidFill>
              <a:schemeClr val="bg1">
                <a:lumMod val="9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sym typeface="+mn-ea"/>
                </a:rPr>
                <a:t>如何选择</a:t>
              </a:r>
              <a:endPar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sym typeface="+mn-ea"/>
              </a:endParaRPr>
            </a:p>
          </p:txBody>
        </p:sp>
        <p:sp>
          <p:nvSpPr>
            <p:cNvPr id="11" name="矩形: 圆角 10"/>
            <p:cNvSpPr/>
            <p:nvPr/>
          </p:nvSpPr>
          <p:spPr>
            <a:xfrm>
              <a:off x="514275" y="4409011"/>
              <a:ext cx="2407125" cy="875734"/>
            </a:xfrm>
            <a:prstGeom prst="roundRect">
              <a:avLst>
                <a:gd name="adj" fmla="val 7940"/>
              </a:avLst>
            </a:prstGeom>
            <a:solidFill>
              <a:schemeClr val="bg1">
                <a:lumMod val="9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dirty="0">
                  <a:solidFill>
                    <a:schemeClr val="tx1"/>
                  </a:solidFill>
                  <a:latin typeface="Arial" panose="020B0604020202020204"/>
                  <a:ea typeface="微软雅黑" panose="020B0503020204020204" pitchFamily="34" charset="-122"/>
                  <a:cs typeface="+mn-cs"/>
                  <a:sym typeface="+mn-ea"/>
                </a:rPr>
                <a:t>维护管理</a:t>
              </a:r>
              <a:endPar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sym typeface="+mn-ea"/>
              </a:endParaRPr>
            </a:p>
          </p:txBody>
        </p:sp>
      </p:grpSp>
      <p:grpSp>
        <p:nvGrpSpPr>
          <p:cNvPr id="45" name="组合 44"/>
          <p:cNvGrpSpPr/>
          <p:nvPr/>
        </p:nvGrpSpPr>
        <p:grpSpPr>
          <a:xfrm>
            <a:off x="4294080" y="992041"/>
            <a:ext cx="3001566" cy="4648200"/>
            <a:chOff x="4741515" y="1014363"/>
            <a:chExt cx="3001566" cy="4648200"/>
          </a:xfrm>
        </p:grpSpPr>
        <p:grpSp>
          <p:nvGrpSpPr>
            <p:cNvPr id="40" name="组合 39"/>
            <p:cNvGrpSpPr/>
            <p:nvPr/>
          </p:nvGrpSpPr>
          <p:grpSpPr>
            <a:xfrm>
              <a:off x="4741515" y="1014363"/>
              <a:ext cx="3001566" cy="4648200"/>
              <a:chOff x="8689863" y="1092200"/>
              <a:chExt cx="3001566" cy="4648200"/>
            </a:xfrm>
          </p:grpSpPr>
          <p:sp>
            <p:nvSpPr>
              <p:cNvPr id="29" name="矩形 28"/>
              <p:cNvSpPr/>
              <p:nvPr/>
            </p:nvSpPr>
            <p:spPr>
              <a:xfrm>
                <a:off x="8689863" y="1219200"/>
                <a:ext cx="3001566" cy="4521200"/>
              </a:xfrm>
              <a:prstGeom prst="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pitchFamily="34" charset="-122"/>
                  <a:cs typeface="+mn-cs"/>
                </a:endParaRPr>
              </a:p>
            </p:txBody>
          </p:sp>
          <p:sp>
            <p:nvSpPr>
              <p:cNvPr id="30" name="矩形: 圆顶角 29"/>
              <p:cNvSpPr/>
              <p:nvPr/>
            </p:nvSpPr>
            <p:spPr>
              <a:xfrm>
                <a:off x="8689863" y="1092200"/>
                <a:ext cx="3001566" cy="597613"/>
              </a:xfrm>
              <a:prstGeom prst="round2SameRect">
                <a:avLst/>
              </a:prstGeom>
              <a:gradFill flip="none" rotWithShape="1">
                <a:gsLst>
                  <a:gs pos="0">
                    <a:schemeClr val="accent1"/>
                  </a:gs>
                  <a:gs pos="100000">
                    <a:schemeClr val="accent1">
                      <a:lumMod val="75000"/>
                    </a:schemeClr>
                  </a:gs>
                </a:gsLst>
                <a:lin ang="5400000" scaled="1"/>
                <a:tileRect/>
              </a:gra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00480" rtl="0" eaLnBrk="1" fontAlgn="base" latinLnBrk="0" hangingPunct="1">
                  <a:lnSpc>
                    <a:spcPct val="110000"/>
                  </a:lnSpc>
                  <a:spcBef>
                    <a:spcPct val="0"/>
                  </a:spcBef>
                  <a:spcAft>
                    <a:spcPct val="0"/>
                  </a:spcAft>
                  <a:buClr>
                    <a:srgbClr val="C01700"/>
                  </a:buClr>
                  <a:buSzTx/>
                  <a:buFontTx/>
                  <a:buNone/>
                  <a:defRPr/>
                </a:pPr>
                <a:r>
                  <a:rPr kumimoji="0" lang="en-US" altLang="zh-CN" sz="2400" b="1"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OceanBase</a:t>
                </a:r>
                <a:endParaRPr kumimoji="0"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1" name="矩形: 圆角 30"/>
              <p:cNvSpPr/>
              <p:nvPr/>
            </p:nvSpPr>
            <p:spPr>
              <a:xfrm>
                <a:off x="8838208" y="3372774"/>
                <a:ext cx="2704877" cy="675005"/>
              </a:xfrm>
              <a:prstGeom prst="roundRect">
                <a:avLst>
                  <a:gd name="adj" fmla="val 1227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accent6"/>
                    </a:solidFill>
                    <a:effectLst/>
                    <a:uLnTx/>
                    <a:uFillTx/>
                    <a:latin typeface="Arial" panose="020B0604020202020204"/>
                    <a:ea typeface="微软雅黑" panose="020B0503020204020204" pitchFamily="34" charset="-122"/>
                    <a:cs typeface="+mn-cs"/>
                  </a:rPr>
                  <a:t>OLTP/OLAP</a:t>
                </a:r>
                <a:r>
                  <a:rPr kumimoji="0" lang="zh-CN" altLang="en-US" sz="2000" b="1" i="0" u="none" strike="noStrike" kern="1200" cap="none" spc="0" normalizeH="0" baseline="0" noProof="0" dirty="0">
                    <a:ln>
                      <a:noFill/>
                    </a:ln>
                    <a:solidFill>
                      <a:schemeClr val="accent6"/>
                    </a:solidFill>
                    <a:effectLst/>
                    <a:uLnTx/>
                    <a:uFillTx/>
                    <a:latin typeface="Arial" panose="020B0604020202020204"/>
                    <a:ea typeface="微软雅黑" panose="020B0503020204020204" pitchFamily="34" charset="-122"/>
                    <a:cs typeface="+mn-cs"/>
                  </a:rPr>
                  <a:t>混合负载</a:t>
                </a:r>
                <a:endParaRPr kumimoji="0" lang="zh-CN" altLang="en-US" sz="20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sym typeface="+mn-ea"/>
                </a:endParaRPr>
              </a:p>
            </p:txBody>
          </p:sp>
          <p:sp>
            <p:nvSpPr>
              <p:cNvPr id="32" name="矩形: 圆角 31"/>
              <p:cNvSpPr/>
              <p:nvPr/>
            </p:nvSpPr>
            <p:spPr>
              <a:xfrm>
                <a:off x="8838207" y="4204096"/>
                <a:ext cx="2704877" cy="434340"/>
              </a:xfrm>
              <a:prstGeom prst="roundRect">
                <a:avLst>
                  <a:gd name="adj" fmla="val 8298"/>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noAutofit/>
              </a:bodyPr>
              <a:lstStyle/>
              <a:p>
                <a:pPr algn="ctr">
                  <a:defRPr/>
                </a:pPr>
                <a:r>
                  <a:rPr lang="zh-CN" altLang="en-US" sz="2000" b="1" dirty="0">
                    <a:solidFill>
                      <a:schemeClr val="accent6"/>
                    </a:solidFill>
                    <a:latin typeface="Arial" panose="020B0604020202020204"/>
                    <a:ea typeface="微软雅黑" panose="020B0503020204020204" pitchFamily="34" charset="-122"/>
                  </a:rPr>
                  <a:t>分布式单机一体化架构</a:t>
                </a:r>
                <a:endParaRPr lang="zh-CN" altLang="en-US" sz="2000" b="1" dirty="0">
                  <a:solidFill>
                    <a:schemeClr val="accent6"/>
                  </a:solidFill>
                  <a:latin typeface="Arial" panose="020B0604020202020204"/>
                  <a:ea typeface="微软雅黑" panose="020B0503020204020204" pitchFamily="34" charset="-122"/>
                </a:endParaRPr>
              </a:p>
            </p:txBody>
          </p:sp>
          <p:sp>
            <p:nvSpPr>
              <p:cNvPr id="44" name="矩形: 圆角 57"/>
              <p:cNvSpPr/>
              <p:nvPr/>
            </p:nvSpPr>
            <p:spPr>
              <a:xfrm>
                <a:off x="8838208" y="4850765"/>
                <a:ext cx="2704877" cy="675005"/>
              </a:xfrm>
              <a:prstGeom prst="roundRect">
                <a:avLst>
                  <a:gd name="adj" fmla="val 12270"/>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oAutofit/>
              </a:bodyPr>
              <a:lstStyle/>
              <a:p>
                <a:pPr marR="0" lvl="0" algn="ctr">
                  <a:lnSpc>
                    <a:spcPct val="100000"/>
                  </a:lnSpc>
                  <a:spcBef>
                    <a:spcPts val="0"/>
                  </a:spcBef>
                  <a:spcAft>
                    <a:spcPts val="0"/>
                  </a:spcAft>
                  <a:buClrTx/>
                  <a:buSzTx/>
                  <a:buFontTx/>
                  <a:buNone/>
                  <a:defRPr/>
                </a:pPr>
                <a:r>
                  <a:rPr lang="zh-CN" altLang="en-US" sz="2000" b="1" dirty="0">
                    <a:solidFill>
                      <a:schemeClr val="accent6"/>
                    </a:solidFill>
                    <a:latin typeface="Arial" panose="020B0604020202020204"/>
                    <a:ea typeface="微软雅黑" panose="020B0503020204020204" pitchFamily="34" charset="-122"/>
                    <a:sym typeface="+mn-ea"/>
                  </a:rPr>
                  <a:t>多种索引类型</a:t>
                </a:r>
                <a:endParaRPr lang="zh-CN" altLang="en-US" sz="2000" b="1" dirty="0">
                  <a:solidFill>
                    <a:schemeClr val="accent6"/>
                  </a:solidFill>
                  <a:latin typeface="Arial" panose="020B0604020202020204"/>
                  <a:ea typeface="微软雅黑" panose="020B0503020204020204" pitchFamily="34" charset="-122"/>
                  <a:sym typeface="+mn-ea"/>
                </a:endParaRPr>
              </a:p>
            </p:txBody>
          </p:sp>
        </p:grpSp>
        <p:pic>
          <p:nvPicPr>
            <p:cNvPr id="16" name="图片 15"/>
            <p:cNvPicPr>
              <a:picLocks noChangeAspect="1"/>
            </p:cNvPicPr>
            <p:nvPr/>
          </p:nvPicPr>
          <p:blipFill>
            <a:blip r:embed="rId2"/>
            <a:stretch>
              <a:fillRect/>
            </a:stretch>
          </p:blipFill>
          <p:spPr>
            <a:xfrm>
              <a:off x="4904715" y="1738458"/>
              <a:ext cx="2704877" cy="1477916"/>
            </a:xfrm>
            <a:prstGeom prst="rect">
              <a:avLst/>
            </a:prstGeom>
          </p:spPr>
        </p:pic>
      </p:grpSp>
      <p:sp>
        <p:nvSpPr>
          <p:cNvPr id="18" name="十字形 17"/>
          <p:cNvSpPr/>
          <p:nvPr/>
        </p:nvSpPr>
        <p:spPr>
          <a:xfrm>
            <a:off x="3384937" y="3100782"/>
            <a:ext cx="816140" cy="801424"/>
          </a:xfrm>
          <a:prstGeom prst="plus">
            <a:avLst>
              <a:gd name="adj" fmla="val 39745"/>
            </a:avLst>
          </a:prstGeom>
          <a:gradFill>
            <a:gsLst>
              <a:gs pos="0">
                <a:schemeClr val="accent3">
                  <a:alpha val="0"/>
                </a:schemeClr>
              </a:gs>
              <a:gs pos="81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8604182" y="1023962"/>
            <a:ext cx="3230064" cy="4648201"/>
            <a:chOff x="8845096" y="1059900"/>
            <a:chExt cx="2806973" cy="4648201"/>
          </a:xfrm>
        </p:grpSpPr>
        <p:sp>
          <p:nvSpPr>
            <p:cNvPr id="35" name="圆角矩形 56"/>
            <p:cNvSpPr/>
            <p:nvPr/>
          </p:nvSpPr>
          <p:spPr>
            <a:xfrm>
              <a:off x="8845096" y="1186901"/>
              <a:ext cx="2806973" cy="4521200"/>
            </a:xfrm>
            <a:prstGeom prst="roundRect">
              <a:avLst>
                <a:gd name="adj" fmla="val 0"/>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p:cNvSpPr txBox="1"/>
            <p:nvPr/>
          </p:nvSpPr>
          <p:spPr>
            <a:xfrm>
              <a:off x="8845096" y="1059900"/>
              <a:ext cx="2806973" cy="597613"/>
            </a:xfrm>
            <a:prstGeom prst="round2SameRect">
              <a:avLst/>
            </a:prstGeom>
            <a:gradFill>
              <a:gsLst>
                <a:gs pos="0">
                  <a:srgbClr val="C00000"/>
                </a:gs>
                <a:gs pos="100000">
                  <a:srgbClr val="C00000"/>
                </a:gs>
                <a:gs pos="85000">
                  <a:srgbClr val="C00000">
                    <a:lumMod val="75000"/>
                  </a:srgbClr>
                </a:gs>
              </a:gsLst>
              <a:lin ang="5400000" scaled="1"/>
            </a:gradFill>
            <a:ln w="12700" cap="flat" cmpd="sng" algn="ctr">
              <a:solidFill>
                <a:schemeClr val="accent6"/>
              </a:solidFill>
              <a:prstDash val="solid"/>
              <a:miter lim="800000"/>
            </a:ln>
            <a:effectLst/>
          </p:spPr>
          <p:txBody>
            <a:bodyPr wrap="square" lIns="0" tIns="0" rIns="0" bIns="0" rtlCol="0" anchor="ctr">
              <a:noAutofit/>
            </a:bodyPr>
            <a:lstStyle>
              <a:defPPr>
                <a:defRPr lang="zh-CN"/>
              </a:defPPr>
              <a:lvl1pPr marR="0" lvl="0" indent="0" algn="ctr" fontAlgn="auto">
                <a:lnSpc>
                  <a:spcPct val="100000"/>
                </a:lnSpc>
                <a:spcBef>
                  <a:spcPts val="0"/>
                </a:spcBef>
                <a:spcAft>
                  <a:spcPts val="0"/>
                </a:spcAft>
                <a:buClrTx/>
                <a:buSzTx/>
                <a:buFontTx/>
                <a:buNone/>
                <a:defRPr kumimoji="0" sz="1600" b="1" i="0" u="none" strike="noStrike" kern="0" cap="none" spc="0" normalizeH="0" baseline="0">
                  <a:ln>
                    <a:noFill/>
                  </a:ln>
                  <a:solidFill>
                    <a:schemeClr val="bg1"/>
                  </a:solidFill>
                  <a:effectLst/>
                  <a:uLnTx/>
                  <a:uFillTx/>
                  <a:latin typeface="Arial" panose="020B0604020202020204"/>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rPr>
                <a:t>研究目标</a:t>
              </a:r>
              <a:endParaRPr kumimoji="0" lang="zh-CN" altLang="en-US" sz="2400" b="1" i="0" u="none" strike="noStrike" kern="0" cap="none" spc="0" normalizeH="0" baseline="0" noProof="0" dirty="0">
                <a:ln>
                  <a:noFill/>
                </a:ln>
                <a:solidFill>
                  <a:srgbClr val="FFFFFF"/>
                </a:solidFill>
                <a:effectLst/>
                <a:uLnTx/>
                <a:uFillTx/>
                <a:latin typeface="Arial" panose="020B0604020202020204"/>
                <a:ea typeface="微软雅黑" panose="020B0503020204020204" pitchFamily="34" charset="-122"/>
                <a:cs typeface="+mn-cs"/>
              </a:endParaRPr>
            </a:p>
          </p:txBody>
        </p:sp>
        <p:sp>
          <p:nvSpPr>
            <p:cNvPr id="38" name="矩形: 圆角 37"/>
            <p:cNvSpPr/>
            <p:nvPr/>
          </p:nvSpPr>
          <p:spPr>
            <a:xfrm>
              <a:off x="9001617" y="1901052"/>
              <a:ext cx="2407125" cy="875734"/>
            </a:xfrm>
            <a:prstGeom prst="roundRect">
              <a:avLst>
                <a:gd name="adj" fmla="val 7940"/>
              </a:avLst>
            </a:prstGeom>
            <a:solidFill>
              <a:schemeClr val="bg1">
                <a:lumMod val="9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solidFill>
                  <a:effectLst/>
                  <a:uLnTx/>
                  <a:uFillTx/>
                  <a:latin typeface="Arial" panose="020B0604020202020204"/>
                  <a:ea typeface="微软雅黑" panose="020B0503020204020204" pitchFamily="34" charset="-122"/>
                  <a:sym typeface="+mn-ea"/>
                </a:rPr>
                <a:t>基于机器学习的索引收益估算技术</a:t>
              </a:r>
              <a:endParaRPr lang="zh-CN" altLang="en-US" sz="2400" b="1" noProof="0" dirty="0">
                <a:ln>
                  <a:noFill/>
                </a:ln>
                <a:solidFill>
                  <a:schemeClr val="tx1"/>
                </a:solidFill>
                <a:effectLst/>
                <a:uLnTx/>
                <a:uFillTx/>
                <a:latin typeface="Arial" panose="020B0604020202020204"/>
                <a:ea typeface="微软雅黑" panose="020B0503020204020204" pitchFamily="34" charset="-122"/>
                <a:sym typeface="+mn-ea"/>
              </a:endParaRPr>
            </a:p>
          </p:txBody>
        </p:sp>
        <p:sp>
          <p:nvSpPr>
            <p:cNvPr id="41" name="矩形: 圆角 40"/>
            <p:cNvSpPr/>
            <p:nvPr/>
          </p:nvSpPr>
          <p:spPr>
            <a:xfrm>
              <a:off x="9001617" y="3188961"/>
              <a:ext cx="2407125" cy="875734"/>
            </a:xfrm>
            <a:prstGeom prst="roundRect">
              <a:avLst>
                <a:gd name="adj" fmla="val 7940"/>
              </a:avLst>
            </a:prstGeom>
            <a:solidFill>
              <a:schemeClr val="bg1">
                <a:lumMod val="9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sym typeface="+mn-ea"/>
                </a:rPr>
                <a:t>基于强化学习的索引选择方法</a:t>
              </a:r>
              <a:endPar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sym typeface="+mn-ea"/>
              </a:endParaRPr>
            </a:p>
          </p:txBody>
        </p:sp>
        <p:sp>
          <p:nvSpPr>
            <p:cNvPr id="43" name="矩形: 圆角 42"/>
            <p:cNvSpPr/>
            <p:nvPr/>
          </p:nvSpPr>
          <p:spPr>
            <a:xfrm>
              <a:off x="9001617" y="4476870"/>
              <a:ext cx="2407125" cy="875734"/>
            </a:xfrm>
            <a:prstGeom prst="roundRect">
              <a:avLst>
                <a:gd name="adj" fmla="val 7940"/>
              </a:avLst>
            </a:prstGeom>
            <a:solidFill>
              <a:schemeClr val="bg1">
                <a:lumMod val="9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dirty="0">
                  <a:solidFill>
                    <a:schemeClr val="tx1"/>
                  </a:solidFill>
                  <a:latin typeface="Arial" panose="020B0604020202020204"/>
                  <a:ea typeface="微软雅黑" panose="020B0503020204020204" pitchFamily="34" charset="-122"/>
                  <a:cs typeface="+mn-cs"/>
                  <a:sym typeface="+mn-ea"/>
                </a:rPr>
                <a:t>基于机器学习的动态索引管理系统</a:t>
              </a:r>
              <a:endParaRPr kumimoji="0" lang="zh-CN" altLang="en-US" sz="2400" b="1" i="0" u="none" strike="noStrike" kern="1200" cap="none" spc="0" normalizeH="0" baseline="0" noProof="0" dirty="0">
                <a:ln>
                  <a:noFill/>
                </a:ln>
                <a:solidFill>
                  <a:schemeClr val="tx1"/>
                </a:solidFill>
                <a:effectLst/>
                <a:uLnTx/>
                <a:uFillTx/>
                <a:latin typeface="Arial" panose="020B0604020202020204"/>
                <a:ea typeface="微软雅黑" panose="020B0503020204020204" pitchFamily="34" charset="-122"/>
                <a:cs typeface="+mn-cs"/>
                <a:sym typeface="+mn-ea"/>
              </a:endParaRPr>
            </a:p>
          </p:txBody>
        </p:sp>
      </p:grpSp>
    </p:spTree>
    <p:custDataLst>
      <p:tags r:id="rId3"/>
    </p:custDataLst>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ISLIDE.ICON" val="#138595;#369018;#145540;#72675;#373109;#393824;#114963;#84603;#114929;"/>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ISLIDE.ICON" val="#138595;#369018;#145540;#72675;#373109;#393824;#114963;#84603;#114929;"/>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ISLIDE.ICON" val="#138595;#369018;#145540;#72675;#373109;#393824;#114963;#84603;#114929;"/>
</p:tagLst>
</file>

<file path=ppt/tags/tag16.xml><?xml version="1.0" encoding="utf-8"?>
<p:tagLst xmlns:p="http://schemas.openxmlformats.org/presentationml/2006/main">
  <p:tag name="KSO_WM_UNIT_TABLE_BEAUTIFY" val="smartTable{95901d9d-2777-4065-adbb-b50913275491}"/>
</p:tagLst>
</file>

<file path=ppt/tags/tag17.xml><?xml version="1.0" encoding="utf-8"?>
<p:tagLst xmlns:p="http://schemas.openxmlformats.org/presentationml/2006/main">
  <p:tag name="ISLIDE.ICON" val="#138595;#369018;#145540;#72675;#373109;#393824;#114963;#84603;#114929;#381198;#370237;"/>
</p:tagLst>
</file>

<file path=ppt/tags/tag18.xml><?xml version="1.0" encoding="utf-8"?>
<p:tagLst xmlns:p="http://schemas.openxmlformats.org/presentationml/2006/main">
  <p:tag name="ISLIDE.ICON" val="#138595;#369018;#145540;#72675;#373109;#393824;#114963;#84603;#114929;#381198;#370237;"/>
</p:tagLst>
</file>

<file path=ppt/tags/tag19.xml><?xml version="1.0" encoding="utf-8"?>
<p:tagLst xmlns:p="http://schemas.openxmlformats.org/presentationml/2006/main">
  <p:tag name="ISLIDE.ICON" val="#138595;#369018;#145540;#72675;#373109;#393824;#114963;#84603;#114929;#381198;#370237;"/>
</p:tagLst>
</file>

<file path=ppt/tags/tag2.xml><?xml version="1.0" encoding="utf-8"?>
<p:tagLst xmlns:p="http://schemas.openxmlformats.org/presentationml/2006/main">
  <p:tag name="ISLIDE.ICON" val="#138595;#369018;#145540;#72675;#373109;#393824;#114963;#84603;#114929;"/>
</p:tagLst>
</file>

<file path=ppt/tags/tag20.xml><?xml version="1.0" encoding="utf-8"?>
<p:tagLst xmlns:p="http://schemas.openxmlformats.org/presentationml/2006/main">
  <p:tag name="ISLIDE.ICON" val="#138595;#369018;#145540;#72675;#373109;#393824;#114963;#84603;#114929;"/>
</p:tagLst>
</file>

<file path=ppt/tags/tag21.xml><?xml version="1.0" encoding="utf-8"?>
<p:tagLst xmlns:p="http://schemas.openxmlformats.org/presentationml/2006/main">
  <p:tag name="KSO_WM_UNIT_TABLE_BEAUTIFY" val="smartTable{c0aaca7e-fa59-4e2e-becc-672c61901051}"/>
</p:tagLst>
</file>

<file path=ppt/tags/tag22.xml><?xml version="1.0" encoding="utf-8"?>
<p:tagLst xmlns:p="http://schemas.openxmlformats.org/presentationml/2006/main">
  <p:tag name="ISLIDE.ICON" val="#138595;#369018;#145540;#72675;#373109;#393824;#114963;#84603;#114929;"/>
</p:tagLst>
</file>

<file path=ppt/tags/tag23.xml><?xml version="1.0" encoding="utf-8"?>
<p:tagLst xmlns:p="http://schemas.openxmlformats.org/presentationml/2006/main">
  <p:tag name="ISLIDE.ICON" val="#138595;#369018;#145540;#72675;#373109;#393824;#114963;#84603;#114929;"/>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ISLIDE.ICON" val="#138595;#369018;#145540;#72675;#373109;#393824;#114963;#84603;#114929;"/>
</p:tagLst>
</file>

<file path=ppt/tags/tag26.xml><?xml version="1.0" encoding="utf-8"?>
<p:tagLst xmlns:p="http://schemas.openxmlformats.org/presentationml/2006/main">
  <p:tag name="KSO_WM_UNIT_TABLE_BEAUTIFY" val="smartTable{95901d9d-2777-4065-adbb-b50913275491}"/>
</p:tagLst>
</file>

<file path=ppt/tags/tag27.xml><?xml version="1.0" encoding="utf-8"?>
<p:tagLst xmlns:p="http://schemas.openxmlformats.org/presentationml/2006/main">
  <p:tag name="ISLIDE.ICON" val="#138595;#369018;#145540;#72675;#373109;#393824;#114963;#84603;#114929;#381198;#370237;"/>
</p:tagLst>
</file>

<file path=ppt/tags/tag28.xml><?xml version="1.0" encoding="utf-8"?>
<p:tagLst xmlns:p="http://schemas.openxmlformats.org/presentationml/2006/main">
  <p:tag name="ISLIDE.ICON" val="#138595;#369018;#145540;#72675;#373109;#393824;#114963;#84603;#114929;#381198;#372480;#369018;"/>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ISLIDE.ICON" val="#138595;#369018;#145540;#72675;#373109;#393824;#114963;#84603;#114929;#381198;"/>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ISLIDE.ICON" val="#138595;#369018;#145540;#72675;#373109;#393824;#114963;#84603;#114929;#381198;"/>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ISLIDE.ICON" val="#393636;#373524;"/>
</p:tagLst>
</file>

<file path=ppt/tags/tag4.xml><?xml version="1.0" encoding="utf-8"?>
<p:tagLst xmlns:p="http://schemas.openxmlformats.org/presentationml/2006/main">
  <p:tag name="ISLIDE.ICON" val="#138595;#369018;#145540;#72675;#373109;#393824;#114963;#84603;#114929;"/>
</p:tagLst>
</file>

<file path=ppt/tags/tag40.xml><?xml version="1.0" encoding="utf-8"?>
<p:tagLst xmlns:p="http://schemas.openxmlformats.org/presentationml/2006/main">
  <p:tag name="ISLIDE.ICON" val="#138595;#369018;#145540;#72675;#373109;#393824;#114963;#84603;#114929;"/>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UNIT_PLACING_PICTURE_USER_VIEWPORT" val="{&quot;height&quot;:2532,&quot;width&quot;:6216}"/>
  <p:tag name="KSO_WM_BEAUTIFY_FLAG" val=""/>
</p:tagLst>
</file>

<file path=ppt/tags/tag45.xml><?xml version="1.0" encoding="utf-8"?>
<p:tagLst xmlns:p="http://schemas.openxmlformats.org/presentationml/2006/main">
  <p:tag name="ISLIDE.GUIDESSETTING" val="{&quot;Id&quot;:&quot;GuidesStyle_Moderate&quot;,&quot;Name&quot;:&quot;适中&quot;,&quot;Kind&quot;:&quot;System&quot;,&quot;OldGuidesSetting&quot;:{&quot;HeaderHeight&quot;:13.0,&quot;FooterHeight&quot;:6.0,&quot;SideMargin&quot;:4.0,&quot;TopMargin&quot;:0.0,&quot;BottomMargin&quot;:0.0,&quot;IntervalMargin&quot;:1.5}}"/>
  <p:tag name="KSO_WPP_MARK_KEY" val="b979b3d2-5949-4eeb-854d-a4a012336296"/>
  <p:tag name="COMMONDATA" val="eyJoZGlkIjoiMTlhZTg1NWE3ZTFlMmUxOTY2ZWQxMzljNmFlMTk0NjQ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UNIT_TABLE_BEAUTIFY" val="smartTable{e0402028-963c-4458-885c-eacb4963ee1d}"/>
</p:tagLst>
</file>

<file path=ppt/tags/tag7.xml><?xml version="1.0" encoding="utf-8"?>
<p:tagLst xmlns:p="http://schemas.openxmlformats.org/presentationml/2006/main">
  <p:tag name="ISLIDE.ICON" val="#138595;#369018;#145540;#72675;#373109;#393824;#114963;#84603;#114929;"/>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ISLIDE.ICON" val="#138595;#369018;#145540;#72675;#373109;#393824;#114963;#84603;#114929;"/>
</p:tagLst>
</file>

<file path=ppt/theme/theme1.xml><?xml version="1.0" encoding="utf-8"?>
<a:theme xmlns:a="http://schemas.openxmlformats.org/drawingml/2006/main" name="Designed by iSlide">
  <a:themeElements>
    <a:clrScheme name="湖大">
      <a:dk1>
        <a:srgbClr val="000000"/>
      </a:dk1>
      <a:lt1>
        <a:srgbClr val="FFFFFF"/>
      </a:lt1>
      <a:dk2>
        <a:srgbClr val="778495"/>
      </a:dk2>
      <a:lt2>
        <a:srgbClr val="F0F0F0"/>
      </a:lt2>
      <a:accent1>
        <a:srgbClr val="003A98"/>
      </a:accent1>
      <a:accent2>
        <a:srgbClr val="0379D8"/>
      </a:accent2>
      <a:accent3>
        <a:srgbClr val="1F98F9"/>
      </a:accent3>
      <a:accent4>
        <a:srgbClr val="468C48"/>
      </a:accent4>
      <a:accent5>
        <a:srgbClr val="F2840C"/>
      </a:accent5>
      <a:accent6>
        <a:srgbClr val="BA2828"/>
      </a:accent6>
      <a:hlink>
        <a:srgbClr val="4472C4"/>
      </a:hlink>
      <a:folHlink>
        <a:srgbClr val="BFBFBF"/>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chemeClr val="accent1"/>
          </a:solidFill>
          <a:prstDash val="sysDash"/>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7274</Words>
  <Application>WPS 演示</Application>
  <PresentationFormat>宽屏</PresentationFormat>
  <Paragraphs>1222</Paragraphs>
  <Slides>25</Slides>
  <Notes>18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25</vt:i4>
      </vt:variant>
    </vt:vector>
  </HeadingPairs>
  <TitlesOfParts>
    <vt:vector size="42" baseType="lpstr">
      <vt:lpstr>Arial</vt:lpstr>
      <vt:lpstr>宋体</vt:lpstr>
      <vt:lpstr>Wingdings</vt:lpstr>
      <vt:lpstr>Arial</vt:lpstr>
      <vt:lpstr>微软雅黑</vt:lpstr>
      <vt:lpstr>Batang</vt:lpstr>
      <vt:lpstr>Constantia</vt:lpstr>
      <vt:lpstr>Times New Roman</vt:lpstr>
      <vt:lpstr>等线</vt:lpstr>
      <vt:lpstr>PingFangSC-Regular</vt:lpstr>
      <vt:lpstr>Segoe Print</vt:lpstr>
      <vt:lpstr>Arial Unicode MS</vt:lpstr>
      <vt:lpstr>Calibri</vt:lpstr>
      <vt:lpstr>Arial Black</vt:lpstr>
      <vt:lpstr>Wingdings</vt:lpstr>
      <vt:lpstr>Cambria Math</vt:lpstr>
      <vt:lpstr>Designed by iSlide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技术应用—天枢可视分析平台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曹 学威</dc:creator>
  <cp:lastModifiedBy>杨志邦</cp:lastModifiedBy>
  <cp:revision>484</cp:revision>
  <dcterms:created xsi:type="dcterms:W3CDTF">2022-03-23T12:56:00Z</dcterms:created>
  <dcterms:modified xsi:type="dcterms:W3CDTF">2023-10-13T08:37:26Z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E5C83E22EE014B47B58C4BC04078BAE1_13</vt:lpwstr>
  </property>
  <property fmtid="{D5CDD505-2E9C-101B-9397-08002B2CF9AE}" pid="3" name="KSOProductBuildVer">
    <vt:lpwstr>2052-11.1.0.14309</vt:lpwstr>
  </property>
</Properties>
</file>